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62" r:id="rId3"/>
    <p:sldId id="294" r:id="rId4"/>
    <p:sldId id="295" r:id="rId5"/>
    <p:sldId id="293" r:id="rId6"/>
    <p:sldId id="296" r:id="rId7"/>
    <p:sldId id="297" r:id="rId8"/>
    <p:sldId id="261" r:id="rId9"/>
    <p:sldId id="298" r:id="rId10"/>
    <p:sldId id="299" r:id="rId11"/>
    <p:sldId id="300" r:id="rId12"/>
    <p:sldId id="263" r:id="rId13"/>
    <p:sldId id="301" r:id="rId14"/>
    <p:sldId id="302" r:id="rId15"/>
    <p:sldId id="303" r:id="rId16"/>
    <p:sldId id="264" r:id="rId17"/>
    <p:sldId id="304" r:id="rId18"/>
    <p:sldId id="305" r:id="rId19"/>
    <p:sldId id="306" r:id="rId20"/>
    <p:sldId id="265" r:id="rId21"/>
    <p:sldId id="307" r:id="rId22"/>
    <p:sldId id="266" r:id="rId23"/>
    <p:sldId id="268" r:id="rId24"/>
    <p:sldId id="308" r:id="rId25"/>
    <p:sldId id="309" r:id="rId26"/>
    <p:sldId id="310" r:id="rId27"/>
    <p:sldId id="311" r:id="rId28"/>
    <p:sldId id="312" r:id="rId29"/>
    <p:sldId id="314" r:id="rId30"/>
    <p:sldId id="315" r:id="rId31"/>
    <p:sldId id="316" r:id="rId32"/>
    <p:sldId id="313" r:id="rId33"/>
    <p:sldId id="317" r:id="rId34"/>
    <p:sldId id="318" r:id="rId35"/>
    <p:sldId id="319" r:id="rId36"/>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58" autoAdjust="0"/>
  </p:normalViewPr>
  <p:slideViewPr>
    <p:cSldViewPr>
      <p:cViewPr>
        <p:scale>
          <a:sx n="60" d="100"/>
          <a:sy n="60" d="100"/>
        </p:scale>
        <p:origin x="-1656" y="-156"/>
      </p:cViewPr>
      <p:guideLst>
        <p:guide orient="horz" pos="2160"/>
        <p:guide pos="2880"/>
      </p:guideLst>
    </p:cSldViewPr>
  </p:slideViewPr>
  <p:notesTextViewPr>
    <p:cViewPr>
      <p:scale>
        <a:sx n="33" d="100"/>
        <a:sy n="33" d="100"/>
      </p:scale>
      <p:origin x="0" y="0"/>
    </p:cViewPr>
  </p:notesTextViewPr>
  <p:sorterViewPr>
    <p:cViewPr>
      <p:scale>
        <a:sx n="100" d="100"/>
        <a:sy n="100" d="100"/>
      </p:scale>
      <p:origin x="0" y="21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99F9B0-DE67-449E-9E87-9D8FCB6254D5}" type="datetimeFigureOut">
              <a:rPr lang="pt-BR" smtClean="0"/>
              <a:t>09/01/2019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A9D025-6DF1-4E56-8843-E3C95B2934CF}" type="slidenum">
              <a:rPr lang="pt-BR" smtClean="0"/>
              <a:t>‹nº›</a:t>
            </a:fld>
            <a:endParaRPr lang="pt-BR"/>
          </a:p>
        </p:txBody>
      </p:sp>
    </p:spTree>
    <p:extLst>
      <p:ext uri="{BB962C8B-B14F-4D97-AF65-F5344CB8AC3E}">
        <p14:creationId xmlns:p14="http://schemas.microsoft.com/office/powerpoint/2010/main" val="3992661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nicef-irc.org/publications/pdf/rc11_eng.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diariodeumateimosa.com/2015/03/25/a-igualdade-entre-os-generos/" TargetMode="External"/><Relationship Id="rId5" Type="http://schemas.openxmlformats.org/officeDocument/2006/relationships/hyperlink" Target="http://reports.weforum.org/global-gender-gap-report-2013/#section=country-profiles-sweden" TargetMode="External"/><Relationship Id="rId4" Type="http://schemas.openxmlformats.org/officeDocument/2006/relationships/hyperlink" Target="http://www.transparency.org/cpi2013/result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melhor pais para se</a:t>
            </a:r>
            <a:r>
              <a:rPr lang="pt-BR" baseline="0" dirty="0" smtClean="0"/>
              <a:t> viver. </a:t>
            </a:r>
          </a:p>
          <a:p>
            <a:endParaRPr lang="pt-BR" baseline="0" dirty="0" smtClean="0"/>
          </a:p>
          <a:p>
            <a:r>
              <a:rPr lang="pt-BR" dirty="0" smtClean="0"/>
              <a:t>Referencia: https://oglobo.globo.com/economia/os-10-melhores-paises-para-se-viver-16346526</a:t>
            </a:r>
            <a:endParaRPr lang="pt-BR"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1</a:t>
            </a:fld>
            <a:endParaRPr lang="pt-BR"/>
          </a:p>
        </p:txBody>
      </p:sp>
    </p:spTree>
    <p:extLst>
      <p:ext uri="{BB962C8B-B14F-4D97-AF65-F5344CB8AC3E}">
        <p14:creationId xmlns:p14="http://schemas.microsoft.com/office/powerpoint/2010/main" val="159684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https://www.brazilaustralia.com/razoes-por-que-voce-deve-mudar-para-australia-ainda-este-ano/</a:t>
            </a:r>
          </a:p>
          <a:p>
            <a:endParaRPr lang="pt-BR" dirty="0" smtClean="0"/>
          </a:p>
          <a:p>
            <a:r>
              <a:rPr lang="pt-BR" sz="1200" b="1" i="0" kern="1200" dirty="0" smtClean="0">
                <a:solidFill>
                  <a:schemeClr val="tx1"/>
                </a:solidFill>
                <a:effectLst/>
                <a:latin typeface="+mn-lt"/>
                <a:ea typeface="+mn-ea"/>
                <a:cs typeface="+mn-cs"/>
              </a:rPr>
              <a:t>Educação</a:t>
            </a:r>
          </a:p>
          <a:p>
            <a:r>
              <a:rPr lang="pt-BR" sz="1200" b="0" i="0" kern="1200" dirty="0" smtClean="0">
                <a:solidFill>
                  <a:schemeClr val="tx1"/>
                </a:solidFill>
                <a:effectLst/>
                <a:latin typeface="+mn-lt"/>
                <a:ea typeface="+mn-ea"/>
                <a:cs typeface="+mn-cs"/>
              </a:rPr>
              <a:t>O sistema educacional australiano está entre os melhores do mundo. Desde as classes de base até a universidade, a qualidade nunca é deixada de lado. Além da educação formal, a oferta de intercâmbio para alunos internacionais que desejam aprender o inglês é imensa. O país investe anualmente nada menos do que 200 milhões de dólares todo ano para promover a educação de qualidade em bolsas de estudo.</a:t>
            </a:r>
          </a:p>
          <a:p>
            <a:endParaRPr lang="pt-BR" sz="1200" dirty="0" smtClean="0">
              <a:solidFill>
                <a:srgbClr val="FFFF00"/>
              </a:solidFill>
            </a:endParaRPr>
          </a:p>
          <a:p>
            <a:r>
              <a:rPr lang="pt-BR" sz="1200" b="1" i="0" kern="1200" dirty="0" smtClean="0">
                <a:solidFill>
                  <a:schemeClr val="tx1"/>
                </a:solidFill>
                <a:effectLst/>
                <a:latin typeface="+mn-lt"/>
                <a:ea typeface="+mn-ea"/>
                <a:cs typeface="+mn-cs"/>
              </a:rPr>
              <a:t>Segurança</a:t>
            </a:r>
          </a:p>
          <a:p>
            <a:r>
              <a:rPr lang="pt-BR" sz="1200" b="0" i="0" kern="1200" dirty="0" smtClean="0">
                <a:solidFill>
                  <a:schemeClr val="tx1"/>
                </a:solidFill>
                <a:effectLst/>
                <a:latin typeface="+mn-lt"/>
                <a:ea typeface="+mn-ea"/>
                <a:cs typeface="+mn-cs"/>
              </a:rPr>
              <a:t>Esse é um tema que mexe com os brasileiros. Não somos acostumados a sair nas ruas e sentirmo-nos despreocupados, relaxados. Muito pelo contrário, ficamos tensos, sempre que está de noite o medo aperta. Esse tipo de experiência não existe na Austrália. O país figura, ano após ano, entre os mais seguros do mundo para se morar.</a:t>
            </a:r>
          </a:p>
          <a:p>
            <a:endParaRPr lang="pt-BR" sz="1200" dirty="0" smtClean="0">
              <a:solidFill>
                <a:srgbClr val="FFFF00"/>
              </a:solidFill>
            </a:endParaRPr>
          </a:p>
          <a:p>
            <a:r>
              <a:rPr lang="pt-BR" sz="1200" b="1" dirty="0" smtClean="0"/>
              <a:t>Trabalho - </a:t>
            </a:r>
            <a:r>
              <a:rPr lang="pt-BR" sz="1200" dirty="0" smtClean="0"/>
              <a:t>O país foi um dos poucos que resistiu em pé à crise financeira mundial. Está na sexta posição na lista de maiores salários médios do mundo</a:t>
            </a:r>
          </a:p>
          <a:p>
            <a:endParaRPr lang="pt-BR" sz="1200" dirty="0" smtClean="0">
              <a:solidFill>
                <a:srgbClr val="FFFF00"/>
              </a:solidFill>
            </a:endParaRPr>
          </a:p>
          <a:p>
            <a:r>
              <a:rPr lang="pt-BR" sz="1200" b="1" i="0" kern="1200" dirty="0" smtClean="0">
                <a:solidFill>
                  <a:schemeClr val="tx1"/>
                </a:solidFill>
                <a:effectLst/>
                <a:latin typeface="+mn-lt"/>
                <a:ea typeface="+mn-ea"/>
                <a:cs typeface="+mn-cs"/>
              </a:rPr>
              <a:t>Qualidade de vida</a:t>
            </a:r>
          </a:p>
          <a:p>
            <a:r>
              <a:rPr lang="pt-BR" sz="1200" b="0" i="0" kern="1200" dirty="0" smtClean="0">
                <a:solidFill>
                  <a:schemeClr val="tx1"/>
                </a:solidFill>
                <a:effectLst/>
                <a:latin typeface="+mn-lt"/>
                <a:ea typeface="+mn-ea"/>
                <a:cs typeface="+mn-cs"/>
              </a:rPr>
              <a:t>Especialmente para quem está pensando em ter filhos, a Austrália é um lugar dos sonhos que oferece IDH entre os maiores do mundo. Na verdade, nas últimas pesquisas feitas pela ONU sobre as cidades com maior qualidade de vida, a Austrália sempre apareceu com pelo menos 3 cidades no top 10. Ademais, o país conta com a maior expectativa de vida do mundo, de 81 anos.</a:t>
            </a:r>
          </a:p>
          <a:p>
            <a:endParaRPr lang="pt-BR" sz="1200" dirty="0" smtClean="0">
              <a:solidFill>
                <a:srgbClr val="FFFF00"/>
              </a:solidFill>
            </a:endParaRPr>
          </a:p>
          <a:p>
            <a:endParaRPr lang="pt-BR"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2</a:t>
            </a:fld>
            <a:endParaRPr lang="pt-BR"/>
          </a:p>
        </p:txBody>
      </p:sp>
    </p:spTree>
    <p:extLst>
      <p:ext uri="{BB962C8B-B14F-4D97-AF65-F5344CB8AC3E}">
        <p14:creationId xmlns:p14="http://schemas.microsoft.com/office/powerpoint/2010/main" val="1809099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err="1" smtClean="0">
                <a:solidFill>
                  <a:schemeClr val="tx1"/>
                </a:solidFill>
                <a:effectLst/>
                <a:latin typeface="+mn-lt"/>
                <a:ea typeface="+mn-ea"/>
                <a:cs typeface="+mn-cs"/>
              </a:rPr>
              <a:t>ransporte</a:t>
            </a:r>
            <a:r>
              <a:rPr lang="pt-BR" sz="1200" b="0" i="0" kern="1200" dirty="0" smtClean="0">
                <a:solidFill>
                  <a:schemeClr val="tx1"/>
                </a:solidFill>
                <a:effectLst/>
                <a:latin typeface="+mn-lt"/>
                <a:ea typeface="+mn-ea"/>
                <a:cs typeface="+mn-cs"/>
              </a:rPr>
              <a:t> público</a:t>
            </a:r>
          </a:p>
          <a:p>
            <a:r>
              <a:rPr lang="pt-BR" sz="1200" b="0" i="0" kern="1200" dirty="0" smtClean="0">
                <a:solidFill>
                  <a:schemeClr val="tx1"/>
                </a:solidFill>
                <a:effectLst/>
                <a:latin typeface="+mn-lt"/>
                <a:ea typeface="+mn-ea"/>
                <a:cs typeface="+mn-cs"/>
              </a:rPr>
              <a:t>O </a:t>
            </a:r>
            <a:r>
              <a:rPr lang="pt-BR" sz="1200" b="0" i="0" kern="1200" dirty="0" err="1" smtClean="0">
                <a:solidFill>
                  <a:schemeClr val="tx1"/>
                </a:solidFill>
                <a:effectLst/>
                <a:latin typeface="+mn-lt"/>
                <a:ea typeface="+mn-ea"/>
                <a:cs typeface="+mn-cs"/>
              </a:rPr>
              <a:t>tranposte</a:t>
            </a:r>
            <a:r>
              <a:rPr lang="pt-BR" sz="1200" b="0" i="0" kern="1200" dirty="0" smtClean="0">
                <a:solidFill>
                  <a:schemeClr val="tx1"/>
                </a:solidFill>
                <a:effectLst/>
                <a:latin typeface="+mn-lt"/>
                <a:ea typeface="+mn-ea"/>
                <a:cs typeface="+mn-cs"/>
              </a:rPr>
              <a:t> público é um dos principais fatores que me fazem amar a vida na Suécia. Nada como poder contar com um sistema de transporte eficiente, em que você se locomove rapidamente para todos os cantos da cidade e com segurança. A qualidade no transporte público é um fator que </a:t>
            </a:r>
            <a:r>
              <a:rPr lang="pt-BR" sz="1200" b="0" i="0" kern="1200" dirty="0" err="1" smtClean="0">
                <a:solidFill>
                  <a:schemeClr val="tx1"/>
                </a:solidFill>
                <a:effectLst/>
                <a:latin typeface="+mn-lt"/>
                <a:ea typeface="+mn-ea"/>
                <a:cs typeface="+mn-cs"/>
              </a:rPr>
              <a:t>contruibui</a:t>
            </a:r>
            <a:r>
              <a:rPr lang="pt-BR" sz="1200" b="0" i="0" kern="1200" dirty="0" smtClean="0">
                <a:solidFill>
                  <a:schemeClr val="tx1"/>
                </a:solidFill>
                <a:effectLst/>
                <a:latin typeface="+mn-lt"/>
                <a:ea typeface="+mn-ea"/>
                <a:cs typeface="+mn-cs"/>
              </a:rPr>
              <a:t> para a </a:t>
            </a:r>
            <a:r>
              <a:rPr lang="pt-BR" sz="1200" b="0" i="0" kern="1200" dirty="0" err="1" smtClean="0">
                <a:solidFill>
                  <a:schemeClr val="tx1"/>
                </a:solidFill>
                <a:effectLst/>
                <a:latin typeface="+mn-lt"/>
                <a:ea typeface="+mn-ea"/>
                <a:cs typeface="+mn-cs"/>
              </a:rPr>
              <a:t>dimuinução</a:t>
            </a:r>
            <a:r>
              <a:rPr lang="pt-BR" sz="1200" b="0" i="0" kern="1200" dirty="0" smtClean="0">
                <a:solidFill>
                  <a:schemeClr val="tx1"/>
                </a:solidFill>
                <a:effectLst/>
                <a:latin typeface="+mn-lt"/>
                <a:ea typeface="+mn-ea"/>
                <a:cs typeface="+mn-cs"/>
              </a:rPr>
              <a:t> da poluição e afeta diretamente a qualidade de vida. Acho essencial não perder horas do meu dia indo e vindo do trabalho. Assim tenho mais tempo para o lazer e outras tarefas. Perfeito, né!</a:t>
            </a:r>
          </a:p>
          <a:p>
            <a:endParaRPr lang="pt-BR" sz="1200" b="0" i="0" kern="1200" dirty="0" smtClean="0">
              <a:solidFill>
                <a:schemeClr val="tx1"/>
              </a:solidFill>
              <a:effectLst/>
              <a:latin typeface="+mn-lt"/>
              <a:ea typeface="+mn-ea"/>
              <a:cs typeface="+mn-cs"/>
            </a:endParaRPr>
          </a:p>
          <a:p>
            <a:r>
              <a:rPr lang="pt-BR" sz="1200" b="1" i="0" kern="1200" dirty="0" smtClean="0">
                <a:solidFill>
                  <a:schemeClr val="tx1"/>
                </a:solidFill>
                <a:effectLst/>
                <a:latin typeface="+mn-lt"/>
                <a:ea typeface="+mn-ea"/>
                <a:cs typeface="+mn-cs"/>
              </a:rPr>
              <a:t>É um dos 5 melhores países para criar uma criança </a:t>
            </a:r>
            <a:r>
              <a:rPr lang="pt-BR" sz="1200" b="1" i="0" u="none" strike="noStrike" kern="1200" dirty="0" smtClean="0">
                <a:solidFill>
                  <a:schemeClr val="tx1"/>
                </a:solidFill>
                <a:effectLst/>
                <a:latin typeface="+mn-lt"/>
                <a:ea typeface="+mn-ea"/>
                <a:cs typeface="+mn-cs"/>
                <a:hlinkClick r:id="rId3"/>
              </a:rPr>
              <a:t>de acordo com a UNICEF</a:t>
            </a:r>
            <a:r>
              <a:rPr lang="pt-BR" sz="1200" b="1" i="0" kern="1200" dirty="0" smtClean="0">
                <a:solidFill>
                  <a:schemeClr val="tx1"/>
                </a:solidFill>
                <a:effectLst/>
                <a:latin typeface="+mn-lt"/>
                <a:ea typeface="+mn-ea"/>
                <a:cs typeface="+mn-cs"/>
              </a:rPr>
              <a:t>. </a:t>
            </a:r>
            <a:r>
              <a:rPr lang="pt-BR" sz="1200" b="0" i="0" kern="1200" dirty="0" smtClean="0">
                <a:solidFill>
                  <a:schemeClr val="tx1"/>
                </a:solidFill>
                <a:effectLst/>
                <a:latin typeface="+mn-lt"/>
                <a:ea typeface="+mn-ea"/>
                <a:cs typeface="+mn-cs"/>
              </a:rPr>
              <a:t>O relatório da organização levou em consideração o bem-estar, a saúde, a segurança, a educação, a habitação e ambiente em que as crianças vivem. A Suécia teve seu lugar de destaque e só ficou atrás de países como a Holanda, Noruega, Islândia e Finlândia. E vamos combinar que ficar no “top 5” não é para qualquer um, pois mostra exatamente como o investimento é bem aplicado. Além disso, o país é conhecido por ter uma das políticas de bem-estar mais generosas do mundo. Sabe como? A licença parental é de 480 dias (que ambos os pais podem dividir igualmente) para cada criança. Sem dizer que a creche basicamente é gratuita e que boa parte das empresas aceita o fato dos pais ficarem em casa com seus filhos quando as crianças estão doentes (pode ter certeza de que não ouvirá piadinhas “que está matando o dia de serviço”).</a:t>
            </a:r>
          </a:p>
          <a:p>
            <a:endParaRPr lang="pt-BR" sz="1200" b="0" i="0" kern="1200" dirty="0" smtClean="0">
              <a:solidFill>
                <a:schemeClr val="tx1"/>
              </a:solidFill>
              <a:effectLst/>
              <a:latin typeface="+mn-lt"/>
              <a:ea typeface="+mn-ea"/>
              <a:cs typeface="+mn-cs"/>
            </a:endParaRPr>
          </a:p>
          <a:p>
            <a:r>
              <a:rPr lang="pt-BR" sz="1200" b="1" i="0" kern="1200" dirty="0" smtClean="0">
                <a:solidFill>
                  <a:schemeClr val="tx1"/>
                </a:solidFill>
                <a:effectLst/>
                <a:latin typeface="+mn-lt"/>
                <a:ea typeface="+mn-ea"/>
                <a:cs typeface="+mn-cs"/>
              </a:rPr>
              <a:t>É o quarto país menos corrupto. </a:t>
            </a:r>
            <a:r>
              <a:rPr lang="pt-BR" sz="1200" b="0" i="0" kern="1200" dirty="0" smtClean="0">
                <a:solidFill>
                  <a:schemeClr val="tx1"/>
                </a:solidFill>
                <a:effectLst/>
                <a:latin typeface="+mn-lt"/>
                <a:ea typeface="+mn-ea"/>
                <a:cs typeface="+mn-cs"/>
              </a:rPr>
              <a:t>Está entre os principais países do mundo em </a:t>
            </a:r>
            <a:r>
              <a:rPr lang="pt-BR" sz="1200" b="0" i="0" u="none" strike="noStrike" kern="1200" dirty="0" smtClean="0">
                <a:solidFill>
                  <a:schemeClr val="tx1"/>
                </a:solidFill>
                <a:effectLst/>
                <a:latin typeface="+mn-lt"/>
                <a:ea typeface="+mn-ea"/>
                <a:cs typeface="+mn-cs"/>
                <a:hlinkClick r:id="rId4"/>
              </a:rPr>
              <a:t>transparência</a:t>
            </a:r>
            <a:r>
              <a:rPr lang="pt-BR" sz="1200" b="0" i="0" kern="1200" dirty="0" smtClean="0">
                <a:solidFill>
                  <a:schemeClr val="tx1"/>
                </a:solidFill>
                <a:effectLst/>
                <a:latin typeface="+mn-lt"/>
                <a:ea typeface="+mn-ea"/>
                <a:cs typeface="+mn-cs"/>
              </a:rPr>
              <a:t> com baixos níveis de corrupção. Uma maravilha, não?  Mas isso não significa que todos carregam uma coroinha de anjo na cabeça, pois vale lembrar que políticos ainda são políticos, só que por essas bandas eles são menos “sombrios” e “</a:t>
            </a:r>
            <a:r>
              <a:rPr lang="pt-BR" sz="1200" b="0" i="0" kern="1200" dirty="0" err="1" smtClean="0">
                <a:solidFill>
                  <a:schemeClr val="tx1"/>
                </a:solidFill>
                <a:effectLst/>
                <a:latin typeface="+mn-lt"/>
                <a:ea typeface="+mn-ea"/>
                <a:cs typeface="+mn-cs"/>
              </a:rPr>
              <a:t>roubalheiros</a:t>
            </a:r>
            <a:r>
              <a:rPr lang="pt-BR" sz="1200" b="0" i="0" kern="1200" dirty="0" smtClean="0">
                <a:solidFill>
                  <a:schemeClr val="tx1"/>
                </a:solidFill>
                <a:effectLst/>
                <a:latin typeface="+mn-lt"/>
                <a:ea typeface="+mn-ea"/>
                <a:cs typeface="+mn-cs"/>
              </a:rPr>
              <a:t>”.</a:t>
            </a:r>
          </a:p>
          <a:p>
            <a:endParaRPr lang="pt-BR" sz="1200" b="0" i="0" kern="1200" dirty="0" smtClean="0">
              <a:solidFill>
                <a:schemeClr val="tx1"/>
              </a:solidFill>
              <a:effectLst/>
              <a:latin typeface="+mn-lt"/>
              <a:ea typeface="+mn-ea"/>
              <a:cs typeface="+mn-cs"/>
            </a:endParaRPr>
          </a:p>
          <a:p>
            <a:r>
              <a:rPr lang="pt-BR" sz="1200" b="1" i="0" kern="1200" dirty="0" smtClean="0">
                <a:solidFill>
                  <a:schemeClr val="tx1"/>
                </a:solidFill>
                <a:effectLst/>
                <a:latin typeface="+mn-lt"/>
                <a:ea typeface="+mn-ea"/>
                <a:cs typeface="+mn-cs"/>
              </a:rPr>
              <a:t>É um bom lugar para ser mulher. </a:t>
            </a:r>
            <a:r>
              <a:rPr lang="pt-BR" sz="1200" b="0" i="0" kern="1200" dirty="0" smtClean="0">
                <a:solidFill>
                  <a:schemeClr val="tx1"/>
                </a:solidFill>
                <a:effectLst/>
                <a:latin typeface="+mn-lt"/>
                <a:ea typeface="+mn-ea"/>
                <a:cs typeface="+mn-cs"/>
              </a:rPr>
              <a:t>No ano passado saiu no relatório </a:t>
            </a:r>
            <a:r>
              <a:rPr lang="pt-BR" sz="1200" b="0" i="0" u="none" strike="noStrike" kern="1200" dirty="0" smtClean="0">
                <a:solidFill>
                  <a:schemeClr val="tx1"/>
                </a:solidFill>
                <a:effectLst/>
                <a:latin typeface="+mn-lt"/>
                <a:ea typeface="+mn-ea"/>
                <a:cs typeface="+mn-cs"/>
                <a:hlinkClick r:id="rId5"/>
              </a:rPr>
              <a:t>Global </a:t>
            </a:r>
            <a:r>
              <a:rPr lang="pt-BR" sz="1200" b="0" i="0" u="none" strike="noStrike" kern="1200" dirty="0" err="1" smtClean="0">
                <a:solidFill>
                  <a:schemeClr val="tx1"/>
                </a:solidFill>
                <a:effectLst/>
                <a:latin typeface="+mn-lt"/>
                <a:ea typeface="+mn-ea"/>
                <a:cs typeface="+mn-cs"/>
                <a:hlinkClick r:id="rId5"/>
              </a:rPr>
              <a:t>Gender</a:t>
            </a:r>
            <a:r>
              <a:rPr lang="pt-BR" sz="1200" b="0" i="0" u="none" strike="noStrike" kern="1200" dirty="0" smtClean="0">
                <a:solidFill>
                  <a:schemeClr val="tx1"/>
                </a:solidFill>
                <a:effectLst/>
                <a:latin typeface="+mn-lt"/>
                <a:ea typeface="+mn-ea"/>
                <a:cs typeface="+mn-cs"/>
                <a:hlinkClick r:id="rId5"/>
              </a:rPr>
              <a:t> Gap de 2013</a:t>
            </a:r>
            <a:r>
              <a:rPr lang="pt-BR" sz="1200" b="0" i="0" kern="1200" dirty="0" smtClean="0">
                <a:solidFill>
                  <a:schemeClr val="tx1"/>
                </a:solidFill>
                <a:effectLst/>
                <a:latin typeface="+mn-lt"/>
                <a:ea typeface="+mn-ea"/>
                <a:cs typeface="+mn-cs"/>
              </a:rPr>
              <a:t> que a Suécia é um dos líderes mundiais em termos de igualdade. O que eu vejo é que as </a:t>
            </a:r>
            <a:r>
              <a:rPr lang="pt-BR" sz="1200" b="0" i="0" u="sng" strike="noStrike" kern="1200" dirty="0" smtClean="0">
                <a:solidFill>
                  <a:schemeClr val="tx1"/>
                </a:solidFill>
                <a:effectLst/>
                <a:latin typeface="+mn-lt"/>
                <a:ea typeface="+mn-ea"/>
                <a:cs typeface="+mn-cs"/>
                <a:hlinkClick r:id="rId6"/>
              </a:rPr>
              <a:t>políticas igualitárias tentam assegurar que homens e mulheres tenham os mesmos direitos</a:t>
            </a:r>
            <a:r>
              <a:rPr lang="pt-BR" sz="1200" b="0" i="0" kern="1200" dirty="0" smtClean="0">
                <a:solidFill>
                  <a:schemeClr val="tx1"/>
                </a:solidFill>
                <a:effectLst/>
                <a:latin typeface="+mn-lt"/>
                <a:ea typeface="+mn-ea"/>
                <a:cs typeface="+mn-cs"/>
              </a:rPr>
              <a:t>, oportunidades e obrigações em toda e qualquer área da vida. É comum por aqui ver mulheres fazendo trabalho de “macho”, sabe. Então, se é bom para as mulheres, é bom para todos, pelo menos assim penso eu.</a:t>
            </a:r>
          </a:p>
          <a:p>
            <a:endParaRPr lang="pt-BR" sz="1200" b="0" i="0" kern="1200" dirty="0" smtClean="0">
              <a:solidFill>
                <a:schemeClr val="tx1"/>
              </a:solidFill>
              <a:effectLst/>
              <a:latin typeface="+mn-lt"/>
              <a:ea typeface="+mn-ea"/>
              <a:cs typeface="+mn-cs"/>
            </a:endParaRPr>
          </a:p>
          <a:p>
            <a:r>
              <a:rPr lang="pt-BR" sz="1200" b="1" i="0" kern="1200" dirty="0" smtClean="0">
                <a:solidFill>
                  <a:schemeClr val="tx1"/>
                </a:solidFill>
                <a:effectLst/>
                <a:latin typeface="+mn-lt"/>
                <a:ea typeface="+mn-ea"/>
                <a:cs typeface="+mn-cs"/>
              </a:rPr>
              <a:t>Cinco semanas de férias. </a:t>
            </a:r>
            <a:r>
              <a:rPr lang="pt-BR" sz="1200" b="0" i="0" kern="1200" dirty="0" smtClean="0">
                <a:solidFill>
                  <a:schemeClr val="tx1"/>
                </a:solidFill>
                <a:effectLst/>
                <a:latin typeface="+mn-lt"/>
                <a:ea typeface="+mn-ea"/>
                <a:cs typeface="+mn-cs"/>
              </a:rPr>
              <a:t>Por lei todo funcionário tem direito a usufruir cinco semanas de férias. E em algumas empresas esse benefício pode ser concedido por até seis semanas.</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Na Suécia, mães e pais têm direito a 480 dias de licença parental paga, sendo que 60 dias são reservados exclusivamente para o pai. Nos últimos anos, os pais usaram cerca de 24% do total de suas licenças parentais.</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O governo sueco paga aos estudantes do ensino médio até 187 dólares por mês para eles frequentarem a escola.</a:t>
            </a:r>
          </a:p>
          <a:p>
            <a:endParaRPr lang="pt-BR"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8</a:t>
            </a:fld>
            <a:endParaRPr lang="pt-BR"/>
          </a:p>
        </p:txBody>
      </p:sp>
    </p:spTree>
    <p:extLst>
      <p:ext uri="{BB962C8B-B14F-4D97-AF65-F5344CB8AC3E}">
        <p14:creationId xmlns:p14="http://schemas.microsoft.com/office/powerpoint/2010/main" val="2866708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2800" b="0" i="0" kern="1200" dirty="0" smtClean="0">
                <a:solidFill>
                  <a:schemeClr val="tx1"/>
                </a:solidFill>
                <a:effectLst/>
                <a:latin typeface="+mn-lt"/>
                <a:ea typeface="+mn-ea"/>
                <a:cs typeface="+mn-cs"/>
              </a:rPr>
              <a:t>A Noruega foi eleita o segundo lugar mais feliz do mundo pelo Relatório Mundial da Felicidade das Nações Unidas de 2013, atrás apenas da Dinamarca. O estudo analisou fatores como a liberdade, a saúde e a expectativa de vida. </a:t>
            </a:r>
          </a:p>
          <a:p>
            <a:endParaRPr lang="pt-BR" sz="2800" b="0" i="0" kern="1200" dirty="0" smtClean="0">
              <a:solidFill>
                <a:schemeClr val="tx1"/>
              </a:solidFill>
              <a:effectLst/>
              <a:latin typeface="+mn-lt"/>
              <a:ea typeface="+mn-ea"/>
              <a:cs typeface="+mn-cs"/>
            </a:endParaRPr>
          </a:p>
          <a:p>
            <a:r>
              <a:rPr lang="pt-BR" sz="2800" b="0" i="0" kern="1200" dirty="0" smtClean="0">
                <a:solidFill>
                  <a:schemeClr val="tx1"/>
                </a:solidFill>
                <a:effectLst/>
                <a:latin typeface="+mn-lt"/>
                <a:ea typeface="+mn-ea"/>
                <a:cs typeface="+mn-cs"/>
              </a:rPr>
              <a:t>Todos têm mais ou menos o mesmo poder de compra.</a:t>
            </a:r>
            <a:r>
              <a:rPr lang="pt-BR" sz="2800" b="0" i="0" kern="1200" baseline="0" dirty="0" smtClean="0">
                <a:solidFill>
                  <a:schemeClr val="tx1"/>
                </a:solidFill>
                <a:effectLst/>
                <a:latin typeface="+mn-lt"/>
                <a:ea typeface="+mn-ea"/>
                <a:cs typeface="+mn-cs"/>
              </a:rPr>
              <a:t> </a:t>
            </a:r>
          </a:p>
          <a:p>
            <a:endParaRPr lang="pt-BR" sz="2800" b="0" i="0" kern="1200" baseline="0" dirty="0" smtClean="0">
              <a:solidFill>
                <a:schemeClr val="tx1"/>
              </a:solidFill>
              <a:effectLst/>
              <a:latin typeface="+mn-lt"/>
              <a:ea typeface="+mn-ea"/>
              <a:cs typeface="+mn-cs"/>
            </a:endParaRPr>
          </a:p>
          <a:p>
            <a:r>
              <a:rPr lang="pt-BR" sz="2800" b="0" i="0" kern="1200" dirty="0" smtClean="0">
                <a:solidFill>
                  <a:schemeClr val="tx1"/>
                </a:solidFill>
                <a:effectLst/>
                <a:latin typeface="+mn-lt"/>
                <a:ea typeface="+mn-ea"/>
                <a:cs typeface="+mn-cs"/>
              </a:rPr>
              <a:t>Dificilmente</a:t>
            </a:r>
            <a:r>
              <a:rPr lang="pt-BR" sz="2800" b="0" i="0" kern="1200" baseline="0" dirty="0" smtClean="0">
                <a:solidFill>
                  <a:schemeClr val="tx1"/>
                </a:solidFill>
                <a:effectLst/>
                <a:latin typeface="+mn-lt"/>
                <a:ea typeface="+mn-ea"/>
                <a:cs typeface="+mn-cs"/>
              </a:rPr>
              <a:t> </a:t>
            </a:r>
            <a:r>
              <a:rPr lang="pt-BR" sz="2800" b="0" i="0" kern="1200" dirty="0" smtClean="0">
                <a:solidFill>
                  <a:schemeClr val="tx1"/>
                </a:solidFill>
                <a:effectLst/>
                <a:latin typeface="+mn-lt"/>
                <a:ea typeface="+mn-ea"/>
                <a:cs typeface="+mn-cs"/>
              </a:rPr>
              <a:t>se tranca</a:t>
            </a:r>
            <a:r>
              <a:rPr lang="pt-BR" sz="2800" b="0" i="0" kern="1200" baseline="0" dirty="0" smtClean="0">
                <a:solidFill>
                  <a:schemeClr val="tx1"/>
                </a:solidFill>
                <a:effectLst/>
                <a:latin typeface="+mn-lt"/>
                <a:ea typeface="+mn-ea"/>
                <a:cs typeface="+mn-cs"/>
              </a:rPr>
              <a:t> as </a:t>
            </a:r>
            <a:r>
              <a:rPr lang="pt-BR" sz="2800" b="0" i="0" kern="1200" dirty="0" smtClean="0">
                <a:solidFill>
                  <a:schemeClr val="tx1"/>
                </a:solidFill>
                <a:effectLst/>
                <a:latin typeface="+mn-lt"/>
                <a:ea typeface="+mn-ea"/>
                <a:cs typeface="+mn-cs"/>
              </a:rPr>
              <a:t>portas das casas, carros.</a:t>
            </a:r>
          </a:p>
          <a:p>
            <a:endParaRPr lang="pt-BR" sz="1200" b="0" i="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12</a:t>
            </a:fld>
            <a:endParaRPr lang="pt-BR"/>
          </a:p>
        </p:txBody>
      </p:sp>
    </p:spTree>
    <p:extLst>
      <p:ext uri="{BB962C8B-B14F-4D97-AF65-F5344CB8AC3E}">
        <p14:creationId xmlns:p14="http://schemas.microsoft.com/office/powerpoint/2010/main" val="420231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6000" b="1" i="0" kern="1200" dirty="0" smtClean="0">
                <a:solidFill>
                  <a:schemeClr val="tx1"/>
                </a:solidFill>
                <a:effectLst/>
                <a:latin typeface="+mn-lt"/>
                <a:ea typeface="+mn-ea"/>
                <a:cs typeface="+mn-cs"/>
              </a:rPr>
              <a:t>A linha de pobreza da Suíça é de mais ou menos 2,200 francos por mês.</a:t>
            </a:r>
            <a:r>
              <a:rPr lang="pt-BR" sz="6000" b="0" i="0" kern="1200" dirty="0" smtClean="0">
                <a:solidFill>
                  <a:schemeClr val="tx1"/>
                </a:solidFill>
                <a:effectLst/>
                <a:latin typeface="+mn-lt"/>
                <a:ea typeface="+mn-ea"/>
                <a:cs typeface="+mn-cs"/>
              </a:rPr>
              <a:t> Isso dá quase 9 mil reais por mês.</a:t>
            </a:r>
          </a:p>
          <a:p>
            <a:endParaRPr lang="pt-BR" sz="6000" b="0" i="0" kern="1200" dirty="0" smtClean="0">
              <a:solidFill>
                <a:schemeClr val="tx1"/>
              </a:solidFill>
              <a:effectLst/>
              <a:latin typeface="+mn-lt"/>
              <a:ea typeface="+mn-ea"/>
              <a:cs typeface="+mn-cs"/>
            </a:endParaRPr>
          </a:p>
          <a:p>
            <a:r>
              <a:rPr lang="pt-BR" sz="1200" b="1" i="0" kern="1200" dirty="0" smtClean="0">
                <a:solidFill>
                  <a:schemeClr val="tx1"/>
                </a:solidFill>
                <a:effectLst/>
                <a:latin typeface="+mn-lt"/>
                <a:ea typeface="+mn-ea"/>
                <a:cs typeface="+mn-cs"/>
              </a:rPr>
              <a:t>Quatro idiomas:</a:t>
            </a:r>
            <a:r>
              <a:rPr lang="pt-BR" sz="1200" b="0" i="0" kern="1200" dirty="0" smtClean="0">
                <a:solidFill>
                  <a:schemeClr val="tx1"/>
                </a:solidFill>
                <a:effectLst/>
                <a:latin typeface="+mn-lt"/>
                <a:ea typeface="+mn-ea"/>
                <a:cs typeface="+mn-cs"/>
              </a:rPr>
              <a:t> Na Suíça se fala Alemão (mais de 60%), Francês (20%), Italiano (10%) e </a:t>
            </a:r>
            <a:r>
              <a:rPr lang="pt-BR" sz="1200" b="0" i="0" kern="1200" dirty="0" err="1" smtClean="0">
                <a:solidFill>
                  <a:schemeClr val="tx1"/>
                </a:solidFill>
                <a:effectLst/>
                <a:latin typeface="+mn-lt"/>
                <a:ea typeface="+mn-ea"/>
                <a:cs typeface="+mn-cs"/>
              </a:rPr>
              <a:t>Romanche</a:t>
            </a:r>
            <a:r>
              <a:rPr lang="pt-BR" sz="1200" b="0" i="0" kern="1200" dirty="0" smtClean="0">
                <a:solidFill>
                  <a:schemeClr val="tx1"/>
                </a:solidFill>
                <a:effectLst/>
                <a:latin typeface="+mn-lt"/>
                <a:ea typeface="+mn-ea"/>
                <a:cs typeface="+mn-cs"/>
              </a:rPr>
              <a:t> (menos de 3%).</a:t>
            </a:r>
          </a:p>
          <a:p>
            <a:endParaRPr lang="pt-BR" sz="1200" b="0" i="0" kern="120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A Suíça é um dos únicos países do mundo que que possuem Democracia Direta, onde qualquer cidadão pode propor modificações nas leis e na constituição do país.</a:t>
            </a:r>
          </a:p>
          <a:p>
            <a:endParaRPr lang="pt-BR" sz="1200" b="0" i="0" kern="1200" dirty="0" smtClean="0">
              <a:solidFill>
                <a:schemeClr val="tx1"/>
              </a:solidFill>
              <a:effectLst/>
              <a:latin typeface="+mn-lt"/>
              <a:ea typeface="+mn-ea"/>
              <a:cs typeface="+mn-cs"/>
            </a:endParaRPr>
          </a:p>
          <a:p>
            <a:endParaRPr lang="pt-BR" sz="6000"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16</a:t>
            </a:fld>
            <a:endParaRPr lang="pt-BR"/>
          </a:p>
        </p:txBody>
      </p:sp>
    </p:spTree>
    <p:extLst>
      <p:ext uri="{BB962C8B-B14F-4D97-AF65-F5344CB8AC3E}">
        <p14:creationId xmlns:p14="http://schemas.microsoft.com/office/powerpoint/2010/main" val="839959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smtClean="0">
                <a:solidFill>
                  <a:schemeClr val="tx1"/>
                </a:solidFill>
                <a:effectLst/>
                <a:latin typeface="+mn-lt"/>
                <a:ea typeface="+mn-ea"/>
                <a:cs typeface="+mn-cs"/>
              </a:rPr>
              <a:t>Cuidados com a alimentação</a:t>
            </a:r>
          </a:p>
          <a:p>
            <a:r>
              <a:rPr lang="pt-BR" sz="1200" b="0" i="0" kern="1200" dirty="0" smtClean="0">
                <a:solidFill>
                  <a:schemeClr val="tx1"/>
                </a:solidFill>
                <a:effectLst/>
                <a:latin typeface="+mn-lt"/>
                <a:ea typeface="+mn-ea"/>
                <a:cs typeface="+mn-cs"/>
              </a:rPr>
              <a:t>Lá quase tudo é orgânico. Nos mercados os produtos orgânicos são sinalizados e um pouco mais caros, mas são preferência nacional. Assim como nas lanchonetes e nos restaurantes.</a:t>
            </a:r>
          </a:p>
          <a:p>
            <a:endParaRPr lang="pt-BR" baseline="0" dirty="0" smtClean="0"/>
          </a:p>
          <a:p>
            <a:r>
              <a:rPr lang="pt-BR" sz="1200" b="0" i="0" kern="1200" dirty="0" smtClean="0">
                <a:solidFill>
                  <a:schemeClr val="tx1"/>
                </a:solidFill>
                <a:effectLst/>
                <a:latin typeface="+mn-lt"/>
                <a:ea typeface="+mn-ea"/>
                <a:cs typeface="+mn-cs"/>
              </a:rPr>
              <a:t>Meio de transporte: bicicleta</a:t>
            </a:r>
          </a:p>
          <a:p>
            <a:r>
              <a:rPr lang="pt-BR" sz="1200" b="0" i="0" kern="1200" dirty="0" smtClean="0">
                <a:solidFill>
                  <a:schemeClr val="tx1"/>
                </a:solidFill>
                <a:effectLst/>
                <a:latin typeface="+mn-lt"/>
                <a:ea typeface="+mn-ea"/>
                <a:cs typeface="+mn-cs"/>
              </a:rPr>
              <a:t>Os dinamarqueses gostam muito de andar de bicicleta. Lá na Dinamarca tem o dobro de bicicletas do que carros. E tem ciclovias com semáforos e tudo preparado para quem anda diariamente de bicicleta.</a:t>
            </a:r>
          </a:p>
          <a:p>
            <a:endParaRPr lang="pt-BR" baseline="0" dirty="0" smtClean="0"/>
          </a:p>
          <a:p>
            <a:r>
              <a:rPr lang="pt-BR" sz="1200" b="0" i="0" kern="1200" dirty="0" smtClean="0">
                <a:solidFill>
                  <a:schemeClr val="tx1"/>
                </a:solidFill>
                <a:effectLst/>
                <a:latin typeface="+mn-lt"/>
                <a:ea typeface="+mn-ea"/>
                <a:cs typeface="+mn-cs"/>
              </a:rPr>
              <a:t>A Dinamarca foi eleita o país com menos corrupção do mundo</a:t>
            </a:r>
          </a:p>
          <a:p>
            <a:endParaRPr lang="pt-BR" sz="1200" b="0" i="0" kern="1200" baseline="0" dirty="0" smtClean="0">
              <a:solidFill>
                <a:schemeClr val="tx1"/>
              </a:solidFill>
              <a:effectLst/>
              <a:latin typeface="+mn-lt"/>
              <a:ea typeface="+mn-ea"/>
              <a:cs typeface="+mn-cs"/>
            </a:endParaRPr>
          </a:p>
          <a:p>
            <a:r>
              <a:rPr lang="pt-BR" sz="1200" b="0" i="0" kern="1200" dirty="0" smtClean="0">
                <a:solidFill>
                  <a:schemeClr val="tx1"/>
                </a:solidFill>
                <a:effectLst/>
                <a:latin typeface="+mn-lt"/>
                <a:ea typeface="+mn-ea"/>
                <a:cs typeface="+mn-cs"/>
              </a:rPr>
              <a:t>Uma mulher pode andar na rua sem medo, sem sofrer assédio, sem ninguém olhar pra ela ou fazer piadinhas, e ainda pode voltar pra casa sozinha à noite sem problemas.</a:t>
            </a:r>
            <a:endParaRPr lang="pt-BR" baseline="0"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20</a:t>
            </a:fld>
            <a:endParaRPr lang="pt-BR"/>
          </a:p>
        </p:txBody>
      </p:sp>
    </p:spTree>
    <p:extLst>
      <p:ext uri="{BB962C8B-B14F-4D97-AF65-F5344CB8AC3E}">
        <p14:creationId xmlns:p14="http://schemas.microsoft.com/office/powerpoint/2010/main" val="276759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6000" dirty="0" smtClean="0"/>
              <a:t>Existe um lugar melhor do que todos esses. É o lugar que Deus está preparando.  Por</a:t>
            </a:r>
            <a:r>
              <a:rPr lang="pt-BR" sz="6000" baseline="0" dirty="0" smtClean="0"/>
              <a:t> mais bonito e seguro que esses lugares sejam, eles não podem ser comparado com a cidade de Deus. lá não haverá mais....</a:t>
            </a:r>
            <a:endParaRPr lang="pt-BR" sz="6000"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23</a:t>
            </a:fld>
            <a:endParaRPr lang="pt-BR"/>
          </a:p>
        </p:txBody>
      </p:sp>
    </p:spTree>
    <p:extLst>
      <p:ext uri="{BB962C8B-B14F-4D97-AF65-F5344CB8AC3E}">
        <p14:creationId xmlns:p14="http://schemas.microsoft.com/office/powerpoint/2010/main" val="255559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Apocalipse</a:t>
            </a:r>
            <a:r>
              <a:rPr lang="pt-BR" baseline="0" dirty="0" smtClean="0"/>
              <a:t> 21:4 ler...</a:t>
            </a:r>
            <a:endParaRPr lang="pt-BR" dirty="0"/>
          </a:p>
        </p:txBody>
      </p:sp>
      <p:sp>
        <p:nvSpPr>
          <p:cNvPr id="4" name="Espaço Reservado para Número de Slide 3"/>
          <p:cNvSpPr>
            <a:spLocks noGrp="1"/>
          </p:cNvSpPr>
          <p:nvPr>
            <p:ph type="sldNum" sz="quarter" idx="10"/>
          </p:nvPr>
        </p:nvSpPr>
        <p:spPr/>
        <p:txBody>
          <a:bodyPr/>
          <a:lstStyle/>
          <a:p>
            <a:fld id="{F9A9D025-6DF1-4E56-8843-E3C95B2934CF}" type="slidenum">
              <a:rPr lang="pt-BR" smtClean="0"/>
              <a:t>35</a:t>
            </a:fld>
            <a:endParaRPr lang="pt-BR"/>
          </a:p>
        </p:txBody>
      </p:sp>
    </p:spTree>
    <p:extLst>
      <p:ext uri="{BB962C8B-B14F-4D97-AF65-F5344CB8AC3E}">
        <p14:creationId xmlns:p14="http://schemas.microsoft.com/office/powerpoint/2010/main" val="255559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730457F8-CCDC-4178-B5A7-61C485434F6F}" type="datetimeFigureOut">
              <a:rPr lang="pt-BR" smtClean="0"/>
              <a:t>09/01/2019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2617294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30457F8-CCDC-4178-B5A7-61C485434F6F}" type="datetimeFigureOut">
              <a:rPr lang="pt-BR" smtClean="0"/>
              <a:t>09/01/2019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24539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30457F8-CCDC-4178-B5A7-61C485434F6F}" type="datetimeFigureOut">
              <a:rPr lang="pt-BR" smtClean="0"/>
              <a:t>09/01/2019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244408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730457F8-CCDC-4178-B5A7-61C485434F6F}" type="datetimeFigureOut">
              <a:rPr lang="pt-BR" smtClean="0"/>
              <a:t>09/01/2019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1761452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730457F8-CCDC-4178-B5A7-61C485434F6F}" type="datetimeFigureOut">
              <a:rPr lang="pt-BR" smtClean="0"/>
              <a:t>09/01/2019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286864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730457F8-CCDC-4178-B5A7-61C485434F6F}" type="datetimeFigureOut">
              <a:rPr lang="pt-BR" smtClean="0"/>
              <a:t>09/01/2019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3553026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730457F8-CCDC-4178-B5A7-61C485434F6F}" type="datetimeFigureOut">
              <a:rPr lang="pt-BR" smtClean="0"/>
              <a:t>09/01/2019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228717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730457F8-CCDC-4178-B5A7-61C485434F6F}" type="datetimeFigureOut">
              <a:rPr lang="pt-BR" smtClean="0"/>
              <a:t>09/01/2019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3923542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730457F8-CCDC-4178-B5A7-61C485434F6F}" type="datetimeFigureOut">
              <a:rPr lang="pt-BR" smtClean="0"/>
              <a:t>09/01/2019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3400168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730457F8-CCDC-4178-B5A7-61C485434F6F}" type="datetimeFigureOut">
              <a:rPr lang="pt-BR" smtClean="0"/>
              <a:t>09/01/2019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2024764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730457F8-CCDC-4178-B5A7-61C485434F6F}" type="datetimeFigureOut">
              <a:rPr lang="pt-BR" smtClean="0"/>
              <a:t>09/01/2019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255BC5B-36A1-4696-B606-4170DABE9084}" type="slidenum">
              <a:rPr lang="pt-BR" smtClean="0"/>
              <a:t>‹nº›</a:t>
            </a:fld>
            <a:endParaRPr lang="pt-BR"/>
          </a:p>
        </p:txBody>
      </p:sp>
    </p:spTree>
    <p:extLst>
      <p:ext uri="{BB962C8B-B14F-4D97-AF65-F5344CB8AC3E}">
        <p14:creationId xmlns:p14="http://schemas.microsoft.com/office/powerpoint/2010/main" val="1183266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0457F8-CCDC-4178-B5A7-61C485434F6F}" type="datetimeFigureOut">
              <a:rPr lang="pt-BR" smtClean="0"/>
              <a:t>09/01/2019</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5BC5B-36A1-4696-B606-4170DABE9084}" type="slidenum">
              <a:rPr lang="pt-BR" smtClean="0"/>
              <a:t>‹nº›</a:t>
            </a:fld>
            <a:endParaRPr lang="pt-BR"/>
          </a:p>
        </p:txBody>
      </p:sp>
    </p:spTree>
    <p:extLst>
      <p:ext uri="{BB962C8B-B14F-4D97-AF65-F5344CB8AC3E}">
        <p14:creationId xmlns:p14="http://schemas.microsoft.com/office/powerpoint/2010/main" val="3120995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Domene\Desktop\viajes-imprescindibles-que-no-puedex-perder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p:cNvSpPr txBox="1"/>
          <p:nvPr/>
        </p:nvSpPr>
        <p:spPr>
          <a:xfrm>
            <a:off x="2339752" y="16353"/>
            <a:ext cx="7020272" cy="1292662"/>
          </a:xfrm>
          <a:prstGeom prst="rect">
            <a:avLst/>
          </a:prstGeom>
          <a:noFill/>
        </p:spPr>
        <p:txBody>
          <a:bodyPr wrap="square" rtlCol="0">
            <a:spAutoFit/>
          </a:bodyPr>
          <a:lstStyle/>
          <a:p>
            <a:pPr algn="ctr"/>
            <a:r>
              <a:rPr lang="pt-BR" sz="5400" dirty="0" smtClean="0">
                <a:solidFill>
                  <a:srgbClr val="FF0000"/>
                </a:solidFill>
                <a:latin typeface="AR CENA" panose="02000000000000000000" pitchFamily="2" charset="0"/>
              </a:rPr>
              <a:t>  O melhor lugar pra morar</a:t>
            </a:r>
          </a:p>
          <a:p>
            <a:pPr algn="ctr"/>
            <a:r>
              <a:rPr lang="pt-BR" sz="2400" dirty="0" smtClean="0">
                <a:latin typeface="AR CENA" panose="02000000000000000000" pitchFamily="2" charset="0"/>
              </a:rPr>
              <a:t>                   Pastoral </a:t>
            </a:r>
            <a:r>
              <a:rPr lang="pt-BR" sz="2400" smtClean="0">
                <a:latin typeface="AR CENA" panose="02000000000000000000" pitchFamily="2" charset="0"/>
              </a:rPr>
              <a:t>Estudantil APV- </a:t>
            </a:r>
            <a:r>
              <a:rPr lang="pt-BR" sz="2400" dirty="0" smtClean="0">
                <a:latin typeface="AR CENA" panose="02000000000000000000" pitchFamily="2" charset="0"/>
              </a:rPr>
              <a:t>Pr. Duary Domene </a:t>
            </a:r>
            <a:endParaRPr lang="pt-BR" sz="2400" dirty="0">
              <a:latin typeface="AR CENA" panose="02000000000000000000" pitchFamily="2" charset="0"/>
            </a:endParaRPr>
          </a:p>
        </p:txBody>
      </p:sp>
    </p:spTree>
    <p:extLst>
      <p:ext uri="{BB962C8B-B14F-4D97-AF65-F5344CB8AC3E}">
        <p14:creationId xmlns:p14="http://schemas.microsoft.com/office/powerpoint/2010/main" val="27667379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8434" name="Picture 2" descr="Resultado de imagem para fotos da sue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293"/>
            <a:ext cx="9144000" cy="711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043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9458" name="Picture 2" descr="Resultado de imagem para fotos da suecia no inver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 y="0"/>
            <a:ext cx="91691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045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orar na Norueg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62"/>
            <a:ext cx="9144000" cy="686546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57200" y="188640"/>
            <a:ext cx="8229600" cy="1143000"/>
          </a:xfrm>
        </p:spPr>
        <p:txBody>
          <a:bodyPr>
            <a:noAutofit/>
          </a:bodyPr>
          <a:lstStyle/>
          <a:p>
            <a:r>
              <a:rPr lang="pt-BR" sz="8000" dirty="0" smtClean="0">
                <a:solidFill>
                  <a:srgbClr val="FFFF00"/>
                </a:solidFill>
              </a:rPr>
              <a:t>Noruega</a:t>
            </a:r>
            <a:endParaRPr lang="pt-BR" sz="8000" dirty="0">
              <a:solidFill>
                <a:srgbClr val="FFFF00"/>
              </a:solidFill>
            </a:endParaRPr>
          </a:p>
        </p:txBody>
      </p:sp>
      <p:sp>
        <p:nvSpPr>
          <p:cNvPr id="4" name="Retângulo 3"/>
          <p:cNvSpPr/>
          <p:nvPr/>
        </p:nvSpPr>
        <p:spPr>
          <a:xfrm>
            <a:off x="323528" y="5288340"/>
            <a:ext cx="8496944" cy="1569660"/>
          </a:xfrm>
          <a:prstGeom prst="rect">
            <a:avLst/>
          </a:prstGeom>
        </p:spPr>
        <p:txBody>
          <a:bodyPr wrap="square">
            <a:spAutoFit/>
          </a:bodyPr>
          <a:lstStyle/>
          <a:p>
            <a:pPr algn="just"/>
            <a:r>
              <a:rPr lang="pt-BR" sz="2400" dirty="0">
                <a:solidFill>
                  <a:schemeClr val="bg1"/>
                </a:solidFill>
              </a:rPr>
              <a:t>A Noruega foi eleita o segundo lugar mais feliz do mundo pelo Relatório Mundial da Felicidade das Nações Unidas de 2013, atrás apenas da Dinamarca. O estudo analisou fatores como a liberdade, a saúde e a expectativa de vida. </a:t>
            </a:r>
          </a:p>
        </p:txBody>
      </p:sp>
      <p:sp>
        <p:nvSpPr>
          <p:cNvPr id="5" name="Retângulo 4"/>
          <p:cNvSpPr/>
          <p:nvPr/>
        </p:nvSpPr>
        <p:spPr>
          <a:xfrm>
            <a:off x="323528" y="6237312"/>
            <a:ext cx="8496944" cy="461665"/>
          </a:xfrm>
          <a:prstGeom prst="rect">
            <a:avLst/>
          </a:prstGeom>
        </p:spPr>
        <p:txBody>
          <a:bodyPr wrap="square">
            <a:spAutoFit/>
          </a:bodyPr>
          <a:lstStyle/>
          <a:p>
            <a:pPr algn="just"/>
            <a:r>
              <a:rPr lang="pt-BR" sz="2400" dirty="0">
                <a:solidFill>
                  <a:schemeClr val="bg1"/>
                </a:solidFill>
              </a:rPr>
              <a:t>Todos têm mais ou menos o mesmo poder de compra</a:t>
            </a:r>
          </a:p>
        </p:txBody>
      </p:sp>
      <p:sp>
        <p:nvSpPr>
          <p:cNvPr id="6" name="Retângulo 5"/>
          <p:cNvSpPr/>
          <p:nvPr/>
        </p:nvSpPr>
        <p:spPr>
          <a:xfrm>
            <a:off x="313234" y="5867980"/>
            <a:ext cx="8496944" cy="738664"/>
          </a:xfrm>
          <a:prstGeom prst="rect">
            <a:avLst/>
          </a:prstGeom>
        </p:spPr>
        <p:txBody>
          <a:bodyPr wrap="square">
            <a:spAutoFit/>
          </a:bodyPr>
          <a:lstStyle/>
          <a:p>
            <a:pPr algn="just"/>
            <a:r>
              <a:rPr lang="pt-BR" sz="2400" dirty="0">
                <a:solidFill>
                  <a:schemeClr val="bg1"/>
                </a:solidFill>
              </a:rPr>
              <a:t>Dificilmente se tranca as portas das casas, </a:t>
            </a:r>
            <a:r>
              <a:rPr lang="pt-BR" sz="2400" dirty="0" smtClean="0">
                <a:solidFill>
                  <a:schemeClr val="bg1"/>
                </a:solidFill>
              </a:rPr>
              <a:t>carros</a:t>
            </a:r>
          </a:p>
          <a:p>
            <a:pPr algn="just"/>
            <a:r>
              <a:rPr lang="pt-BR" dirty="0" smtClean="0"/>
              <a:t>.</a:t>
            </a:r>
            <a:endParaRPr lang="pt-BR" dirty="0"/>
          </a:p>
        </p:txBody>
      </p:sp>
      <p:sp>
        <p:nvSpPr>
          <p:cNvPr id="7" name="Retângulo 6"/>
          <p:cNvSpPr/>
          <p:nvPr/>
        </p:nvSpPr>
        <p:spPr>
          <a:xfrm>
            <a:off x="290736" y="5867980"/>
            <a:ext cx="8486650" cy="830997"/>
          </a:xfrm>
          <a:prstGeom prst="rect">
            <a:avLst/>
          </a:prstGeom>
        </p:spPr>
        <p:txBody>
          <a:bodyPr wrap="square">
            <a:spAutoFit/>
          </a:bodyPr>
          <a:lstStyle/>
          <a:p>
            <a:pPr algn="just"/>
            <a:r>
              <a:rPr lang="pt-BR" sz="2400" dirty="0">
                <a:solidFill>
                  <a:schemeClr val="bg1"/>
                </a:solidFill>
              </a:rPr>
              <a:t>A partir das quatro da tarde acabou-se o trabalho em praticamente todas as empresas da Noruega</a:t>
            </a:r>
          </a:p>
        </p:txBody>
      </p:sp>
    </p:spTree>
    <p:extLst>
      <p:ext uri="{BB962C8B-B14F-4D97-AF65-F5344CB8AC3E}">
        <p14:creationId xmlns:p14="http://schemas.microsoft.com/office/powerpoint/2010/main" val="305562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
                                            <p:txEl>
                                              <p:pRg st="0" end="0"/>
                                            </p:txEl>
                                          </p:spTgt>
                                        </p:tgtEl>
                                      </p:cBhvr>
                                    </p:animEffect>
                                    <p:set>
                                      <p:cBhvr>
                                        <p:cTn id="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0486" name="Picture 6" descr="Resultado de imagem para imagens norue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962"/>
            <a:ext cx="9144000" cy="7189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73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4" name="AutoShape 4" descr="Resultado de imagem para imagens norueg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5" name="AutoShape 6" descr="Resultado de imagem para imagens norueg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21512" name="Picture 8" descr="Resultado de imagem para imagens norueg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44" y="-168479"/>
            <a:ext cx="9110856" cy="7026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466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2530" name="Picture 2" descr="Resultado de imagem para imagens norue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518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2630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Resultado de imagem para suiÃ§a cid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710025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457200" y="-171400"/>
            <a:ext cx="8229600" cy="1143000"/>
          </a:xfrm>
        </p:spPr>
        <p:txBody>
          <a:bodyPr>
            <a:noAutofit/>
          </a:bodyPr>
          <a:lstStyle/>
          <a:p>
            <a:r>
              <a:rPr lang="pt-BR" sz="8000" dirty="0" smtClean="0"/>
              <a:t>Suíça </a:t>
            </a:r>
            <a:endParaRPr lang="pt-BR" sz="8000" dirty="0"/>
          </a:p>
        </p:txBody>
      </p:sp>
      <p:sp>
        <p:nvSpPr>
          <p:cNvPr id="4" name="Retângulo 3"/>
          <p:cNvSpPr/>
          <p:nvPr/>
        </p:nvSpPr>
        <p:spPr>
          <a:xfrm>
            <a:off x="467544" y="6027003"/>
            <a:ext cx="8280920" cy="830997"/>
          </a:xfrm>
          <a:prstGeom prst="rect">
            <a:avLst/>
          </a:prstGeom>
        </p:spPr>
        <p:txBody>
          <a:bodyPr wrap="square">
            <a:spAutoFit/>
          </a:bodyPr>
          <a:lstStyle/>
          <a:p>
            <a:pPr algn="just"/>
            <a:r>
              <a:rPr lang="pt-BR" sz="2400" dirty="0" smtClean="0">
                <a:solidFill>
                  <a:schemeClr val="bg1"/>
                </a:solidFill>
              </a:rPr>
              <a:t>Os mais pobres na Suíça ganham equivalente à </a:t>
            </a:r>
            <a:r>
              <a:rPr lang="pt-BR" sz="2400" dirty="0">
                <a:solidFill>
                  <a:schemeClr val="bg1"/>
                </a:solidFill>
              </a:rPr>
              <a:t>9 mil reais por mês.</a:t>
            </a:r>
          </a:p>
        </p:txBody>
      </p:sp>
      <p:sp>
        <p:nvSpPr>
          <p:cNvPr id="5" name="Retângulo 4"/>
          <p:cNvSpPr/>
          <p:nvPr/>
        </p:nvSpPr>
        <p:spPr>
          <a:xfrm>
            <a:off x="431540" y="6027002"/>
            <a:ext cx="8280920" cy="830997"/>
          </a:xfrm>
          <a:prstGeom prst="rect">
            <a:avLst/>
          </a:prstGeom>
        </p:spPr>
        <p:txBody>
          <a:bodyPr wrap="square">
            <a:spAutoFit/>
          </a:bodyPr>
          <a:lstStyle/>
          <a:p>
            <a:pPr algn="just"/>
            <a:r>
              <a:rPr lang="pt-BR" sz="2400" b="1" dirty="0">
                <a:solidFill>
                  <a:schemeClr val="bg1"/>
                </a:solidFill>
              </a:rPr>
              <a:t>Quatro idiomas:</a:t>
            </a:r>
            <a:r>
              <a:rPr lang="pt-BR" sz="2400" dirty="0">
                <a:solidFill>
                  <a:schemeClr val="bg1"/>
                </a:solidFill>
              </a:rPr>
              <a:t> Na Suíça se fala Alemão (mais de 60%), Francês (20%), Italiano (10%) e </a:t>
            </a:r>
            <a:r>
              <a:rPr lang="pt-BR" sz="2400" dirty="0" err="1">
                <a:solidFill>
                  <a:schemeClr val="bg1"/>
                </a:solidFill>
              </a:rPr>
              <a:t>Romanche</a:t>
            </a:r>
            <a:r>
              <a:rPr lang="pt-BR" sz="2400" dirty="0">
                <a:solidFill>
                  <a:schemeClr val="bg1"/>
                </a:solidFill>
              </a:rPr>
              <a:t> (menos de 3%).</a:t>
            </a:r>
          </a:p>
        </p:txBody>
      </p:sp>
      <p:sp>
        <p:nvSpPr>
          <p:cNvPr id="6" name="Retângulo 5"/>
          <p:cNvSpPr/>
          <p:nvPr/>
        </p:nvSpPr>
        <p:spPr>
          <a:xfrm>
            <a:off x="411469" y="5657671"/>
            <a:ext cx="8244916" cy="1200329"/>
          </a:xfrm>
          <a:prstGeom prst="rect">
            <a:avLst/>
          </a:prstGeom>
        </p:spPr>
        <p:txBody>
          <a:bodyPr wrap="square">
            <a:spAutoFit/>
          </a:bodyPr>
          <a:lstStyle/>
          <a:p>
            <a:pPr algn="just"/>
            <a:r>
              <a:rPr lang="pt-BR" sz="2400" dirty="0">
                <a:solidFill>
                  <a:schemeClr val="bg1"/>
                </a:solidFill>
              </a:rPr>
              <a:t>A Suíça é um dos únicos países do mundo </a:t>
            </a:r>
            <a:r>
              <a:rPr lang="pt-BR" sz="2400" dirty="0" smtClean="0">
                <a:solidFill>
                  <a:schemeClr val="bg1"/>
                </a:solidFill>
              </a:rPr>
              <a:t>que </a:t>
            </a:r>
            <a:r>
              <a:rPr lang="pt-BR" sz="2400" dirty="0">
                <a:solidFill>
                  <a:schemeClr val="bg1"/>
                </a:solidFill>
              </a:rPr>
              <a:t>possuem Democracia Direta, onde qualquer cidadão pode propor modificações nas leis e na constituição do país.</a:t>
            </a:r>
          </a:p>
        </p:txBody>
      </p:sp>
    </p:spTree>
    <p:extLst>
      <p:ext uri="{BB962C8B-B14F-4D97-AF65-F5344CB8AC3E}">
        <p14:creationId xmlns:p14="http://schemas.microsoft.com/office/powerpoint/2010/main" val="87652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
                                            <p:txEl>
                                              <p:pRg st="0" end="0"/>
                                            </p:txEl>
                                          </p:spTgt>
                                        </p:tgtEl>
                                      </p:cBhvr>
                                    </p:animEffect>
                                    <p:set>
                                      <p:cBhvr>
                                        <p:cTn id="3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3554" name="Picture 2" descr="Resultado de imagem para suiÃ§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951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4578" name="Picture 2" descr="Resultado de imagem para suiÃ§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122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5602" name="Picture 2" descr="Resultado de imagem para suiÃ§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47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Resultado de imagem para australia fo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4" y="0"/>
            <a:ext cx="915426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noAutofit/>
          </a:bodyPr>
          <a:lstStyle/>
          <a:p>
            <a:r>
              <a:rPr lang="pt-BR" sz="8000" dirty="0" smtClean="0">
                <a:solidFill>
                  <a:srgbClr val="FFFF00"/>
                </a:solidFill>
              </a:rPr>
              <a:t>Austrália </a:t>
            </a:r>
            <a:endParaRPr lang="pt-BR" sz="8000" dirty="0">
              <a:solidFill>
                <a:srgbClr val="FFFF00"/>
              </a:solidFill>
            </a:endParaRPr>
          </a:p>
        </p:txBody>
      </p:sp>
      <p:sp>
        <p:nvSpPr>
          <p:cNvPr id="6" name="Retângulo 5"/>
          <p:cNvSpPr/>
          <p:nvPr/>
        </p:nvSpPr>
        <p:spPr>
          <a:xfrm>
            <a:off x="162411" y="5227637"/>
            <a:ext cx="8808913" cy="1569660"/>
          </a:xfrm>
          <a:prstGeom prst="rect">
            <a:avLst/>
          </a:prstGeom>
        </p:spPr>
        <p:txBody>
          <a:bodyPr wrap="square">
            <a:spAutoFit/>
          </a:bodyPr>
          <a:lstStyle/>
          <a:p>
            <a:pPr algn="just"/>
            <a:r>
              <a:rPr lang="pt-BR" sz="2400" b="1" dirty="0" smtClean="0">
                <a:solidFill>
                  <a:schemeClr val="bg1"/>
                </a:solidFill>
              </a:rPr>
              <a:t>Educação - </a:t>
            </a:r>
            <a:r>
              <a:rPr lang="pt-BR" sz="2400" dirty="0" smtClean="0">
                <a:solidFill>
                  <a:schemeClr val="bg1"/>
                </a:solidFill>
              </a:rPr>
              <a:t>O </a:t>
            </a:r>
            <a:r>
              <a:rPr lang="pt-BR" sz="2400" dirty="0">
                <a:solidFill>
                  <a:schemeClr val="bg1"/>
                </a:solidFill>
              </a:rPr>
              <a:t>sistema educacional australiano está entre os melhores do mundo. </a:t>
            </a:r>
            <a:r>
              <a:rPr lang="pt-BR" sz="2400" dirty="0" smtClean="0">
                <a:solidFill>
                  <a:schemeClr val="bg1"/>
                </a:solidFill>
              </a:rPr>
              <a:t>O </a:t>
            </a:r>
            <a:r>
              <a:rPr lang="pt-BR" sz="2400" dirty="0">
                <a:solidFill>
                  <a:schemeClr val="bg1"/>
                </a:solidFill>
              </a:rPr>
              <a:t>país investe anualmente nada menos do que 200 milhões de dólares </a:t>
            </a:r>
            <a:r>
              <a:rPr lang="pt-BR" sz="2400" dirty="0" smtClean="0">
                <a:solidFill>
                  <a:schemeClr val="bg1"/>
                </a:solidFill>
              </a:rPr>
              <a:t> todo </a:t>
            </a:r>
            <a:r>
              <a:rPr lang="pt-BR" sz="2400" dirty="0">
                <a:solidFill>
                  <a:schemeClr val="bg1"/>
                </a:solidFill>
              </a:rPr>
              <a:t>ano para promover a educação de qualidade em bolsas de estudo.</a:t>
            </a:r>
          </a:p>
        </p:txBody>
      </p:sp>
      <p:sp>
        <p:nvSpPr>
          <p:cNvPr id="7" name="Retângulo 6"/>
          <p:cNvSpPr/>
          <p:nvPr/>
        </p:nvSpPr>
        <p:spPr>
          <a:xfrm>
            <a:off x="179512" y="5596968"/>
            <a:ext cx="8622105" cy="830997"/>
          </a:xfrm>
          <a:prstGeom prst="rect">
            <a:avLst/>
          </a:prstGeom>
        </p:spPr>
        <p:txBody>
          <a:bodyPr wrap="square">
            <a:spAutoFit/>
          </a:bodyPr>
          <a:lstStyle/>
          <a:p>
            <a:pPr algn="just"/>
            <a:r>
              <a:rPr lang="pt-BR" sz="2400" b="1" dirty="0" smtClean="0">
                <a:solidFill>
                  <a:schemeClr val="bg1"/>
                </a:solidFill>
              </a:rPr>
              <a:t>Segurança - </a:t>
            </a:r>
            <a:r>
              <a:rPr lang="pt-BR" sz="2400" dirty="0" smtClean="0">
                <a:solidFill>
                  <a:schemeClr val="bg1"/>
                </a:solidFill>
              </a:rPr>
              <a:t>O </a:t>
            </a:r>
            <a:r>
              <a:rPr lang="pt-BR" sz="2400" dirty="0">
                <a:solidFill>
                  <a:schemeClr val="bg1"/>
                </a:solidFill>
              </a:rPr>
              <a:t>país figura, ano após ano, entre os mais seguros do mundo para se morar.</a:t>
            </a:r>
          </a:p>
        </p:txBody>
      </p:sp>
      <p:sp>
        <p:nvSpPr>
          <p:cNvPr id="8" name="Título 1"/>
          <p:cNvSpPr txBox="1">
            <a:spLocks/>
          </p:cNvSpPr>
          <p:nvPr/>
        </p:nvSpPr>
        <p:spPr>
          <a:xfrm>
            <a:off x="269992" y="5328391"/>
            <a:ext cx="8622488" cy="1368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pt-BR" sz="2400" b="1" dirty="0" smtClean="0">
                <a:solidFill>
                  <a:schemeClr val="bg1"/>
                </a:solidFill>
              </a:rPr>
              <a:t>Trabalho - </a:t>
            </a:r>
            <a:r>
              <a:rPr lang="pt-BR" sz="2400" dirty="0" smtClean="0">
                <a:solidFill>
                  <a:schemeClr val="bg1"/>
                </a:solidFill>
              </a:rPr>
              <a:t>O país foi um dos poucos que resistiu em pé à crise financeira mundial. Está na sexta posição na lista de maiores salários médios do mundo</a:t>
            </a:r>
            <a:endParaRPr lang="pt-BR" sz="2400" dirty="0">
              <a:solidFill>
                <a:schemeClr val="bg1"/>
              </a:solidFill>
            </a:endParaRPr>
          </a:p>
        </p:txBody>
      </p:sp>
      <p:sp>
        <p:nvSpPr>
          <p:cNvPr id="9" name="Retângulo 8"/>
          <p:cNvSpPr/>
          <p:nvPr/>
        </p:nvSpPr>
        <p:spPr>
          <a:xfrm>
            <a:off x="251668" y="5288340"/>
            <a:ext cx="8629402" cy="1569660"/>
          </a:xfrm>
          <a:prstGeom prst="rect">
            <a:avLst/>
          </a:prstGeom>
        </p:spPr>
        <p:txBody>
          <a:bodyPr wrap="square">
            <a:spAutoFit/>
          </a:bodyPr>
          <a:lstStyle/>
          <a:p>
            <a:pPr algn="just"/>
            <a:r>
              <a:rPr lang="pt-BR" sz="2400" b="1" dirty="0">
                <a:solidFill>
                  <a:schemeClr val="bg1"/>
                </a:solidFill>
              </a:rPr>
              <a:t>Qualidade de </a:t>
            </a:r>
            <a:r>
              <a:rPr lang="pt-BR" sz="2400" b="1" dirty="0" smtClean="0">
                <a:solidFill>
                  <a:schemeClr val="bg1"/>
                </a:solidFill>
              </a:rPr>
              <a:t>vida </a:t>
            </a:r>
            <a:r>
              <a:rPr lang="pt-BR" sz="2400" dirty="0" smtClean="0">
                <a:solidFill>
                  <a:schemeClr val="bg1"/>
                </a:solidFill>
              </a:rPr>
              <a:t>- É </a:t>
            </a:r>
            <a:r>
              <a:rPr lang="pt-BR" sz="2400" dirty="0">
                <a:solidFill>
                  <a:schemeClr val="bg1"/>
                </a:solidFill>
              </a:rPr>
              <a:t>um lugar dos sonhos que oferece IDH entre os maiores do mundo. </a:t>
            </a:r>
            <a:r>
              <a:rPr lang="pt-BR" sz="2400" dirty="0" smtClean="0">
                <a:solidFill>
                  <a:schemeClr val="bg1"/>
                </a:solidFill>
              </a:rPr>
              <a:t>Nas </a:t>
            </a:r>
            <a:r>
              <a:rPr lang="pt-BR" sz="2400" dirty="0">
                <a:solidFill>
                  <a:schemeClr val="bg1"/>
                </a:solidFill>
              </a:rPr>
              <a:t>últimas </a:t>
            </a:r>
            <a:r>
              <a:rPr lang="pt-BR" sz="2400" dirty="0" smtClean="0">
                <a:solidFill>
                  <a:schemeClr val="bg1"/>
                </a:solidFill>
              </a:rPr>
              <a:t>pesquisas sobre qualidade </a:t>
            </a:r>
            <a:r>
              <a:rPr lang="pt-BR" sz="2400" dirty="0">
                <a:solidFill>
                  <a:schemeClr val="bg1"/>
                </a:solidFill>
              </a:rPr>
              <a:t>de vida, a Austrália sempre apareceu com pelo menos 3 cidades no top 10. </a:t>
            </a:r>
            <a:r>
              <a:rPr lang="pt-BR" sz="2400" dirty="0" smtClean="0">
                <a:solidFill>
                  <a:schemeClr val="bg1"/>
                </a:solidFill>
              </a:rPr>
              <a:t>É o </a:t>
            </a:r>
            <a:r>
              <a:rPr lang="pt-BR" sz="2400" dirty="0">
                <a:solidFill>
                  <a:schemeClr val="bg1"/>
                </a:solidFill>
              </a:rPr>
              <a:t>país </a:t>
            </a:r>
            <a:r>
              <a:rPr lang="pt-BR" sz="2400" dirty="0" smtClean="0">
                <a:solidFill>
                  <a:schemeClr val="bg1"/>
                </a:solidFill>
              </a:rPr>
              <a:t>com a </a:t>
            </a:r>
            <a:r>
              <a:rPr lang="pt-BR" sz="2400" dirty="0">
                <a:solidFill>
                  <a:schemeClr val="bg1"/>
                </a:solidFill>
              </a:rPr>
              <a:t>maior expectativa de vida do mundo, de 81 anos</a:t>
            </a:r>
            <a:r>
              <a:rPr lang="pt-BR" sz="2400" dirty="0"/>
              <a:t>.</a:t>
            </a:r>
          </a:p>
        </p:txBody>
      </p:sp>
    </p:spTree>
    <p:extLst>
      <p:ext uri="{BB962C8B-B14F-4D97-AF65-F5344CB8AC3E}">
        <p14:creationId xmlns:p14="http://schemas.microsoft.com/office/powerpoint/2010/main" val="242287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Resultado de imagem para dinamar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0" cy="6848872"/>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95536" y="-171400"/>
            <a:ext cx="8496944" cy="1143000"/>
          </a:xfrm>
        </p:spPr>
        <p:txBody>
          <a:bodyPr>
            <a:noAutofit/>
          </a:bodyPr>
          <a:lstStyle/>
          <a:p>
            <a:r>
              <a:rPr lang="pt-BR" sz="8000" dirty="0" smtClean="0"/>
              <a:t>Dinamarca</a:t>
            </a:r>
            <a:r>
              <a:rPr lang="pt-BR" sz="8000" dirty="0" smtClean="0">
                <a:solidFill>
                  <a:srgbClr val="FFFF00"/>
                </a:solidFill>
              </a:rPr>
              <a:t> </a:t>
            </a:r>
            <a:endParaRPr lang="pt-BR" sz="8000" dirty="0">
              <a:solidFill>
                <a:srgbClr val="FFFF00"/>
              </a:solidFill>
            </a:endParaRPr>
          </a:p>
        </p:txBody>
      </p:sp>
      <p:sp>
        <p:nvSpPr>
          <p:cNvPr id="4" name="Retângulo 3"/>
          <p:cNvSpPr/>
          <p:nvPr/>
        </p:nvSpPr>
        <p:spPr>
          <a:xfrm>
            <a:off x="233586" y="6237312"/>
            <a:ext cx="8280920" cy="461665"/>
          </a:xfrm>
          <a:prstGeom prst="rect">
            <a:avLst/>
          </a:prstGeom>
        </p:spPr>
        <p:txBody>
          <a:bodyPr wrap="square">
            <a:spAutoFit/>
          </a:bodyPr>
          <a:lstStyle/>
          <a:p>
            <a:pPr algn="just"/>
            <a:r>
              <a:rPr lang="pt-BR" sz="2400" dirty="0">
                <a:solidFill>
                  <a:schemeClr val="bg1"/>
                </a:solidFill>
              </a:rPr>
              <a:t>Cuidados com a </a:t>
            </a:r>
            <a:r>
              <a:rPr lang="pt-BR" sz="2400" dirty="0" smtClean="0">
                <a:solidFill>
                  <a:schemeClr val="bg1"/>
                </a:solidFill>
              </a:rPr>
              <a:t>alimentação - Lá </a:t>
            </a:r>
            <a:r>
              <a:rPr lang="pt-BR" sz="2400" dirty="0">
                <a:solidFill>
                  <a:schemeClr val="bg1"/>
                </a:solidFill>
              </a:rPr>
              <a:t>quase tudo é orgânico. </a:t>
            </a:r>
          </a:p>
        </p:txBody>
      </p:sp>
      <p:sp>
        <p:nvSpPr>
          <p:cNvPr id="5" name="Retângulo 4"/>
          <p:cNvSpPr/>
          <p:nvPr/>
        </p:nvSpPr>
        <p:spPr>
          <a:xfrm>
            <a:off x="116607" y="6017876"/>
            <a:ext cx="8514878" cy="830997"/>
          </a:xfrm>
          <a:prstGeom prst="rect">
            <a:avLst/>
          </a:prstGeom>
        </p:spPr>
        <p:txBody>
          <a:bodyPr wrap="square">
            <a:spAutoFit/>
          </a:bodyPr>
          <a:lstStyle/>
          <a:p>
            <a:pPr algn="just"/>
            <a:r>
              <a:rPr lang="pt-BR" sz="2400" dirty="0">
                <a:solidFill>
                  <a:schemeClr val="bg1"/>
                </a:solidFill>
              </a:rPr>
              <a:t>Meio de transporte: </a:t>
            </a:r>
            <a:r>
              <a:rPr lang="pt-BR" sz="2400" dirty="0" smtClean="0">
                <a:solidFill>
                  <a:schemeClr val="bg1"/>
                </a:solidFill>
              </a:rPr>
              <a:t>bicicleta -  </a:t>
            </a:r>
            <a:r>
              <a:rPr lang="pt-BR" sz="2400" dirty="0">
                <a:solidFill>
                  <a:schemeClr val="bg1"/>
                </a:solidFill>
              </a:rPr>
              <a:t>tem o dobro de bicicletas do que carros. </a:t>
            </a:r>
          </a:p>
        </p:txBody>
      </p:sp>
      <p:sp>
        <p:nvSpPr>
          <p:cNvPr id="6" name="Retângulo 5"/>
          <p:cNvSpPr/>
          <p:nvPr/>
        </p:nvSpPr>
        <p:spPr>
          <a:xfrm>
            <a:off x="233586" y="6202541"/>
            <a:ext cx="8586886" cy="461665"/>
          </a:xfrm>
          <a:prstGeom prst="rect">
            <a:avLst/>
          </a:prstGeom>
        </p:spPr>
        <p:txBody>
          <a:bodyPr wrap="square">
            <a:spAutoFit/>
          </a:bodyPr>
          <a:lstStyle/>
          <a:p>
            <a:pPr algn="just"/>
            <a:r>
              <a:rPr lang="pt-BR" sz="2400" dirty="0">
                <a:solidFill>
                  <a:schemeClr val="bg1"/>
                </a:solidFill>
              </a:rPr>
              <a:t>A Dinamarca foi eleita o país com menos corrupção do mundo</a:t>
            </a:r>
          </a:p>
        </p:txBody>
      </p:sp>
      <p:sp>
        <p:nvSpPr>
          <p:cNvPr id="7" name="Retângulo 6"/>
          <p:cNvSpPr/>
          <p:nvPr/>
        </p:nvSpPr>
        <p:spPr>
          <a:xfrm>
            <a:off x="121171" y="6208648"/>
            <a:ext cx="8397899" cy="461665"/>
          </a:xfrm>
          <a:prstGeom prst="rect">
            <a:avLst/>
          </a:prstGeom>
        </p:spPr>
        <p:txBody>
          <a:bodyPr wrap="square">
            <a:spAutoFit/>
          </a:bodyPr>
          <a:lstStyle/>
          <a:p>
            <a:pPr algn="just"/>
            <a:r>
              <a:rPr lang="pt-BR" sz="2400" dirty="0">
                <a:solidFill>
                  <a:schemeClr val="bg1"/>
                </a:solidFill>
              </a:rPr>
              <a:t>Uma mulher pode andar na rua sem </a:t>
            </a:r>
            <a:r>
              <a:rPr lang="pt-BR" sz="2400" dirty="0" smtClean="0">
                <a:solidFill>
                  <a:schemeClr val="bg1"/>
                </a:solidFill>
              </a:rPr>
              <a:t>medo</a:t>
            </a:r>
            <a:r>
              <a:rPr lang="pt-BR" sz="2400" dirty="0">
                <a:solidFill>
                  <a:schemeClr val="bg1"/>
                </a:solidFill>
              </a:rPr>
              <a:t>.</a:t>
            </a:r>
          </a:p>
        </p:txBody>
      </p:sp>
    </p:spTree>
    <p:extLst>
      <p:ext uri="{BB962C8B-B14F-4D97-AF65-F5344CB8AC3E}">
        <p14:creationId xmlns:p14="http://schemas.microsoft.com/office/powerpoint/2010/main" val="27953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6">
                                            <p:txEl>
                                              <p:pRg st="0" end="0"/>
                                            </p:txEl>
                                          </p:spTgt>
                                        </p:tgtEl>
                                      </p:cBhvr>
                                    </p:animEffect>
                                    <p:set>
                                      <p:cBhvr>
                                        <p:cTn id="3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
                                            <p:txEl>
                                              <p:pRg st="0" end="0"/>
                                            </p:txEl>
                                          </p:spTgt>
                                        </p:tgtEl>
                                      </p:cBhvr>
                                    </p:animEffect>
                                    <p:set>
                                      <p:cBhvr>
                                        <p:cTn id="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build="allAtOnce"/>
      <p:bldP spid="7"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6626" name="Picture 2" descr="Resultado de imagem para dinamar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96" y="0"/>
            <a:ext cx="917369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009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7650" name="Picture 2" descr="https://i0.wp.com/www.eurodicas.com.br/wp-content/uploads/2018/06/curiosidades-da-dinamarca.jpg?resize=740,4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74" y="0"/>
            <a:ext cx="91161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6819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8674" name="Picture 2" descr="Resultado de imagem para imagens da nova 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2303748" y="3934797"/>
            <a:ext cx="4536504" cy="646331"/>
          </a:xfrm>
          <a:prstGeom prst="rect">
            <a:avLst/>
          </a:prstGeom>
          <a:noFill/>
        </p:spPr>
        <p:txBody>
          <a:bodyPr wrap="square" rtlCol="0">
            <a:spAutoFit/>
          </a:bodyPr>
          <a:lstStyle/>
          <a:p>
            <a:pPr algn="ctr"/>
            <a:r>
              <a:rPr lang="pt-BR" sz="3600" b="1" dirty="0" smtClean="0"/>
              <a:t>APOCALIPSE 21 e 22</a:t>
            </a:r>
            <a:endParaRPr lang="pt-BR" sz="3600" b="1" dirty="0"/>
          </a:p>
        </p:txBody>
      </p:sp>
    </p:spTree>
    <p:extLst>
      <p:ext uri="{BB962C8B-B14F-4D97-AF65-F5344CB8AC3E}">
        <p14:creationId xmlns:p14="http://schemas.microsoft.com/office/powerpoint/2010/main" val="1274228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2050" name="Picture 2" descr="C:\Users\Domene\Desktop\computador\duary\Image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0" y="622"/>
            <a:ext cx="9131970" cy="6857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980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3074" name="Picture 2" descr="C:\Users\Domene\Desktop\computador\duary\Image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614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4098" name="Picture 2" descr="C:\Users\Domene\Desktop\computador\duary\Imagem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2" y="0"/>
            <a:ext cx="91277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85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122" name="Picture 2" descr="C:\Users\Domene\Desktop\computador\duary\Imagem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254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descr="C:\Users\Domene\Desktop\computador\duary\Imagem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8" y="0"/>
            <a:ext cx="91192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238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7170" name="Picture 2" descr="C:\Users\Domene\Desktop\computador\duary\Imagem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085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3314" name="Picture 2" descr="Resultado de imagem para lindas fotos da austrÃ¡l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801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8194" name="Picture 2" descr="C:\Users\Domene\Desktop\computador\duary\Imagem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790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9218" name="Picture 2" descr="C:\Users\Domene\Desktop\computador\duary\Imagem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8" y="0"/>
            <a:ext cx="91158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73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6" name="Picture 2" descr="C:\Users\Domene\Desktop\computador\duary\Imagem2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18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1266" name="Picture 2" descr="C:\Users\Domene\Desktop\computador\duary\Imagem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21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0243" name="Picture 3" descr="C:\Users\Domene\Desktop\computador\duary\Imagem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40"/>
            <a:ext cx="9144000" cy="684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95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28674" name="Picture 2" descr="Resultado de imagem para imagens da nova 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2303748" y="3934797"/>
            <a:ext cx="4536504" cy="646331"/>
          </a:xfrm>
          <a:prstGeom prst="rect">
            <a:avLst/>
          </a:prstGeom>
          <a:noFill/>
        </p:spPr>
        <p:txBody>
          <a:bodyPr wrap="square" rtlCol="0">
            <a:spAutoFit/>
          </a:bodyPr>
          <a:lstStyle/>
          <a:p>
            <a:pPr algn="ctr"/>
            <a:r>
              <a:rPr lang="pt-BR" sz="3600" b="1" dirty="0" smtClean="0"/>
              <a:t>APOCALIPSE 21 e 22</a:t>
            </a:r>
            <a:endParaRPr lang="pt-BR" sz="3600" b="1" dirty="0"/>
          </a:p>
        </p:txBody>
      </p:sp>
    </p:spTree>
    <p:extLst>
      <p:ext uri="{BB962C8B-B14F-4D97-AF65-F5344CB8AC3E}">
        <p14:creationId xmlns:p14="http://schemas.microsoft.com/office/powerpoint/2010/main" val="2576346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4338" name="Picture 2" descr="https://cms.hostelworld.com/hwblog/wp-content/uploads/sites/2/2016/09/emelianjellach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3189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2290" name="Picture 2" descr="Resultado de imagem para lindas fotos da austrÃ¡l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7513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5364" name="Picture 4" descr="Fotos de Syd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5113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16386" name="Picture 2" descr="Fotos de Sydn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62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sultado de imagem para lugares lindos da suÃ©c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23528" y="0"/>
            <a:ext cx="8568952" cy="1143000"/>
          </a:xfrm>
        </p:spPr>
        <p:txBody>
          <a:bodyPr>
            <a:normAutofit fontScale="90000"/>
          </a:bodyPr>
          <a:lstStyle/>
          <a:p>
            <a:r>
              <a:rPr lang="pt-BR" sz="8000" dirty="0" smtClean="0"/>
              <a:t>Suécia</a:t>
            </a:r>
            <a:r>
              <a:rPr lang="pt-BR" dirty="0" smtClean="0"/>
              <a:t> </a:t>
            </a:r>
            <a:endParaRPr lang="pt-BR" dirty="0"/>
          </a:p>
        </p:txBody>
      </p:sp>
      <p:sp>
        <p:nvSpPr>
          <p:cNvPr id="4" name="Retângulo 3"/>
          <p:cNvSpPr/>
          <p:nvPr/>
        </p:nvSpPr>
        <p:spPr>
          <a:xfrm>
            <a:off x="224086" y="5659159"/>
            <a:ext cx="8596386" cy="1200329"/>
          </a:xfrm>
          <a:prstGeom prst="rect">
            <a:avLst/>
          </a:prstGeom>
        </p:spPr>
        <p:txBody>
          <a:bodyPr wrap="square">
            <a:spAutoFit/>
          </a:bodyPr>
          <a:lstStyle/>
          <a:p>
            <a:pPr algn="just"/>
            <a:r>
              <a:rPr lang="pt-BR" sz="2400" b="1" dirty="0" smtClean="0">
                <a:solidFill>
                  <a:schemeClr val="bg1"/>
                </a:solidFill>
              </a:rPr>
              <a:t>Transporte público </a:t>
            </a:r>
            <a:r>
              <a:rPr lang="pt-BR" sz="2400" dirty="0" smtClean="0">
                <a:solidFill>
                  <a:schemeClr val="bg1"/>
                </a:solidFill>
              </a:rPr>
              <a:t>- sistema </a:t>
            </a:r>
            <a:r>
              <a:rPr lang="pt-BR" sz="2400" dirty="0">
                <a:solidFill>
                  <a:schemeClr val="bg1"/>
                </a:solidFill>
              </a:rPr>
              <a:t>de transporte eficiente, em que você se locomove rapidamente para todos os cantos da cidade e com segurança</a:t>
            </a:r>
          </a:p>
        </p:txBody>
      </p:sp>
      <p:sp>
        <p:nvSpPr>
          <p:cNvPr id="5" name="Retângulo 4"/>
          <p:cNvSpPr/>
          <p:nvPr/>
        </p:nvSpPr>
        <p:spPr>
          <a:xfrm>
            <a:off x="273807" y="5659159"/>
            <a:ext cx="8596386" cy="738664"/>
          </a:xfrm>
          <a:prstGeom prst="rect">
            <a:avLst/>
          </a:prstGeom>
        </p:spPr>
        <p:txBody>
          <a:bodyPr wrap="square">
            <a:spAutoFit/>
          </a:bodyPr>
          <a:lstStyle/>
          <a:p>
            <a:endParaRPr lang="pt-BR" b="1" dirty="0"/>
          </a:p>
          <a:p>
            <a:r>
              <a:rPr lang="pt-BR" sz="2400" b="1" dirty="0" smtClean="0">
                <a:solidFill>
                  <a:schemeClr val="bg1"/>
                </a:solidFill>
              </a:rPr>
              <a:t>Corrupção - </a:t>
            </a:r>
            <a:r>
              <a:rPr lang="pt-BR" sz="2400" dirty="0" smtClean="0">
                <a:solidFill>
                  <a:schemeClr val="bg1"/>
                </a:solidFill>
              </a:rPr>
              <a:t>É </a:t>
            </a:r>
            <a:r>
              <a:rPr lang="pt-BR" sz="2400" dirty="0">
                <a:solidFill>
                  <a:schemeClr val="bg1"/>
                </a:solidFill>
              </a:rPr>
              <a:t>o quarto país menos corrupto.</a:t>
            </a:r>
          </a:p>
        </p:txBody>
      </p:sp>
      <p:sp>
        <p:nvSpPr>
          <p:cNvPr id="6" name="Retângulo 5"/>
          <p:cNvSpPr/>
          <p:nvPr/>
        </p:nvSpPr>
        <p:spPr>
          <a:xfrm>
            <a:off x="174365" y="5566826"/>
            <a:ext cx="8646107" cy="830997"/>
          </a:xfrm>
          <a:prstGeom prst="rect">
            <a:avLst/>
          </a:prstGeom>
        </p:spPr>
        <p:txBody>
          <a:bodyPr wrap="square">
            <a:spAutoFit/>
          </a:bodyPr>
          <a:lstStyle/>
          <a:p>
            <a:pPr algn="just"/>
            <a:r>
              <a:rPr lang="pt-BR" sz="2400" b="1" dirty="0" smtClean="0">
                <a:solidFill>
                  <a:schemeClr val="bg1"/>
                </a:solidFill>
              </a:rPr>
              <a:t>Férias</a:t>
            </a:r>
            <a:r>
              <a:rPr lang="pt-BR" sz="2400" dirty="0" smtClean="0">
                <a:solidFill>
                  <a:schemeClr val="bg1"/>
                </a:solidFill>
              </a:rPr>
              <a:t>- Cinco  a seis semanas </a:t>
            </a:r>
            <a:r>
              <a:rPr lang="pt-BR" sz="2400" dirty="0">
                <a:solidFill>
                  <a:schemeClr val="bg1"/>
                </a:solidFill>
              </a:rPr>
              <a:t>de </a:t>
            </a:r>
            <a:r>
              <a:rPr lang="pt-BR" sz="2400" dirty="0" smtClean="0">
                <a:solidFill>
                  <a:schemeClr val="bg1"/>
                </a:solidFill>
              </a:rPr>
              <a:t>férias</a:t>
            </a:r>
          </a:p>
          <a:p>
            <a:pPr algn="just"/>
            <a:endParaRPr lang="pt-BR" sz="2400" dirty="0">
              <a:solidFill>
                <a:schemeClr val="bg1"/>
              </a:solidFill>
            </a:endParaRPr>
          </a:p>
        </p:txBody>
      </p:sp>
      <p:sp>
        <p:nvSpPr>
          <p:cNvPr id="7" name="Retângulo 6"/>
          <p:cNvSpPr/>
          <p:nvPr/>
        </p:nvSpPr>
        <p:spPr>
          <a:xfrm>
            <a:off x="296094" y="5611266"/>
            <a:ext cx="8546665" cy="830997"/>
          </a:xfrm>
          <a:prstGeom prst="rect">
            <a:avLst/>
          </a:prstGeom>
        </p:spPr>
        <p:txBody>
          <a:bodyPr wrap="square">
            <a:spAutoFit/>
          </a:bodyPr>
          <a:lstStyle/>
          <a:p>
            <a:pPr algn="just"/>
            <a:r>
              <a:rPr lang="pt-BR" sz="2400" b="1" dirty="0">
                <a:solidFill>
                  <a:schemeClr val="bg1"/>
                </a:solidFill>
              </a:rPr>
              <a:t>É um bom lugar para ser </a:t>
            </a:r>
            <a:r>
              <a:rPr lang="pt-BR" sz="2400" b="1" dirty="0" smtClean="0">
                <a:solidFill>
                  <a:schemeClr val="bg1"/>
                </a:solidFill>
              </a:rPr>
              <a:t>mulher – igualdade - </a:t>
            </a:r>
            <a:r>
              <a:rPr lang="pt-BR" sz="2400" b="1" dirty="0">
                <a:solidFill>
                  <a:schemeClr val="bg1"/>
                </a:solidFill>
              </a:rPr>
              <a:t> </a:t>
            </a:r>
            <a:r>
              <a:rPr lang="pt-BR" sz="2400" dirty="0" smtClean="0">
                <a:solidFill>
                  <a:schemeClr val="bg1"/>
                </a:solidFill>
              </a:rPr>
              <a:t>mulheres </a:t>
            </a:r>
            <a:r>
              <a:rPr lang="pt-BR" sz="2400" dirty="0">
                <a:solidFill>
                  <a:schemeClr val="bg1"/>
                </a:solidFill>
              </a:rPr>
              <a:t>fazendo trabalho de “</a:t>
            </a:r>
            <a:r>
              <a:rPr lang="pt-BR" sz="2400" dirty="0" smtClean="0">
                <a:solidFill>
                  <a:schemeClr val="bg1"/>
                </a:solidFill>
              </a:rPr>
              <a:t>macho”.</a:t>
            </a:r>
            <a:endParaRPr lang="pt-BR" sz="2400" dirty="0">
              <a:solidFill>
                <a:schemeClr val="bg1"/>
              </a:solidFill>
            </a:endParaRPr>
          </a:p>
        </p:txBody>
      </p:sp>
      <p:sp>
        <p:nvSpPr>
          <p:cNvPr id="8" name="Retângulo 7"/>
          <p:cNvSpPr/>
          <p:nvPr/>
        </p:nvSpPr>
        <p:spPr>
          <a:xfrm>
            <a:off x="318381" y="5843824"/>
            <a:ext cx="8524378" cy="830997"/>
          </a:xfrm>
          <a:prstGeom prst="rect">
            <a:avLst/>
          </a:prstGeom>
        </p:spPr>
        <p:txBody>
          <a:bodyPr wrap="square">
            <a:spAutoFit/>
          </a:bodyPr>
          <a:lstStyle/>
          <a:p>
            <a:pPr algn="just"/>
            <a:r>
              <a:rPr lang="pt-BR" sz="2400" dirty="0">
                <a:solidFill>
                  <a:schemeClr val="bg1"/>
                </a:solidFill>
              </a:rPr>
              <a:t>O governo sueco paga aos estudantes do ensino médio até 187 dólares por mês para eles frequentarem a escola.</a:t>
            </a:r>
          </a:p>
        </p:txBody>
      </p:sp>
    </p:spTree>
    <p:extLst>
      <p:ext uri="{BB962C8B-B14F-4D97-AF65-F5344CB8AC3E}">
        <p14:creationId xmlns:p14="http://schemas.microsoft.com/office/powerpoint/2010/main" val="385850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7">
                                            <p:txEl>
                                              <p:pRg st="0" end="0"/>
                                            </p:txEl>
                                          </p:spTgt>
                                        </p:tgtEl>
                                      </p:cBhvr>
                                    </p:animEffect>
                                    <p:set>
                                      <p:cBhvr>
                                        <p:cTn id="42" dur="1" fill="hold">
                                          <p:stCondLst>
                                            <p:cond delay="499"/>
                                          </p:stCondLst>
                                        </p:cTn>
                                        <p:tgtEl>
                                          <p:spTgt spid="7">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500"/>
                                        <p:tgtEl>
                                          <p:spTgt spid="8">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8">
                                            <p:txEl>
                                              <p:pRg st="0" end="0"/>
                                            </p:txEl>
                                          </p:spTgt>
                                        </p:tgtEl>
                                      </p:cBhvr>
                                    </p:animEffect>
                                    <p:set>
                                      <p:cBhvr>
                                        <p:cTn id="52" dur="1" fill="hold">
                                          <p:stCondLst>
                                            <p:cond delay="499"/>
                                          </p:stCondLst>
                                        </p:cTn>
                                        <p:tgtEl>
                                          <p:spTgt spid="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build="allAtOnce"/>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17410" name="Picture 2" descr="Morar em Upps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 y="0"/>
            <a:ext cx="9130680" cy="686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718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976</Words>
  <Application>Microsoft Office PowerPoint</Application>
  <PresentationFormat>Apresentação na tela (4:3)</PresentationFormat>
  <Paragraphs>89</Paragraphs>
  <Slides>35</Slides>
  <Notes>8</Notes>
  <HiddenSlides>0</HiddenSlides>
  <MMClips>0</MMClips>
  <ScaleCrop>false</ScaleCrop>
  <HeadingPairs>
    <vt:vector size="4" baseType="variant">
      <vt:variant>
        <vt:lpstr>Tema</vt:lpstr>
      </vt:variant>
      <vt:variant>
        <vt:i4>1</vt:i4>
      </vt:variant>
      <vt:variant>
        <vt:lpstr>Títulos de slides</vt:lpstr>
      </vt:variant>
      <vt:variant>
        <vt:i4>35</vt:i4>
      </vt:variant>
    </vt:vector>
  </HeadingPairs>
  <TitlesOfParts>
    <vt:vector size="36" baseType="lpstr">
      <vt:lpstr>Tema do Office</vt:lpstr>
      <vt:lpstr>Apresentação do PowerPoint</vt:lpstr>
      <vt:lpstr>Austrália </vt:lpstr>
      <vt:lpstr>Apresentação do PowerPoint</vt:lpstr>
      <vt:lpstr>Apresentação do PowerPoint</vt:lpstr>
      <vt:lpstr>Apresentação do PowerPoint</vt:lpstr>
      <vt:lpstr>Apresentação do PowerPoint</vt:lpstr>
      <vt:lpstr>Apresentação do PowerPoint</vt:lpstr>
      <vt:lpstr>Suécia </vt:lpstr>
      <vt:lpstr>Apresentação do PowerPoint</vt:lpstr>
      <vt:lpstr>Apresentação do PowerPoint</vt:lpstr>
      <vt:lpstr>Apresentação do PowerPoint</vt:lpstr>
      <vt:lpstr>Noruega</vt:lpstr>
      <vt:lpstr>Apresentação do PowerPoint</vt:lpstr>
      <vt:lpstr>Apresentação do PowerPoint</vt:lpstr>
      <vt:lpstr>Apresentação do PowerPoint</vt:lpstr>
      <vt:lpstr>Suíça </vt:lpstr>
      <vt:lpstr>Apresentação do PowerPoint</vt:lpstr>
      <vt:lpstr>Apresentação do PowerPoint</vt:lpstr>
      <vt:lpstr>Apresentação do PowerPoint</vt:lpstr>
      <vt:lpstr>Dinamarca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PE-CAPELAS</dc:subject>
  <dc:creator>Pr. MARCELO AUGUSTO DE CARVALHO; Duary Domene</dc:creator>
  <cp:keywords>www.pastordeescola.com.br</cp:keywords>
  <dc:description>COMÉRCIO PROIBIDO. USO PESSOAL</dc:description>
  <cp:lastModifiedBy>Duary Domene</cp:lastModifiedBy>
  <cp:revision>26</cp:revision>
  <dcterms:created xsi:type="dcterms:W3CDTF">2018-10-29T00:17:02Z</dcterms:created>
  <dcterms:modified xsi:type="dcterms:W3CDTF">2019-01-09T11:55:48Z</dcterms:modified>
  <cp:category>Pastor de Escola</cp:category>
</cp:coreProperties>
</file>