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sldIdLst>
    <p:sldId id="286" r:id="rId2"/>
    <p:sldId id="330" r:id="rId3"/>
    <p:sldId id="329" r:id="rId4"/>
    <p:sldId id="341" r:id="rId5"/>
    <p:sldId id="346" r:id="rId6"/>
    <p:sldId id="345" r:id="rId7"/>
    <p:sldId id="331" r:id="rId8"/>
    <p:sldId id="257" r:id="rId9"/>
    <p:sldId id="360" r:id="rId10"/>
    <p:sldId id="359" r:id="rId11"/>
    <p:sldId id="347" r:id="rId12"/>
    <p:sldId id="348" r:id="rId13"/>
    <p:sldId id="342" r:id="rId14"/>
    <p:sldId id="351" r:id="rId15"/>
    <p:sldId id="332" r:id="rId16"/>
    <p:sldId id="352" r:id="rId17"/>
    <p:sldId id="317" r:id="rId18"/>
    <p:sldId id="353" r:id="rId19"/>
    <p:sldId id="316" r:id="rId20"/>
    <p:sldId id="355" r:id="rId21"/>
    <p:sldId id="299" r:id="rId22"/>
    <p:sldId id="354" r:id="rId23"/>
    <p:sldId id="319" r:id="rId24"/>
    <p:sldId id="357" r:id="rId25"/>
    <p:sldId id="366" r:id="rId26"/>
    <p:sldId id="362" r:id="rId27"/>
    <p:sldId id="368" r:id="rId28"/>
    <p:sldId id="365" r:id="rId29"/>
    <p:sldId id="363" r:id="rId30"/>
    <p:sldId id="358" r:id="rId31"/>
    <p:sldId id="367" r:id="rId32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7" autoAdjust="0"/>
    <p:restoredTop sz="82554" autoAdjust="0"/>
  </p:normalViewPr>
  <p:slideViewPr>
    <p:cSldViewPr>
      <p:cViewPr varScale="1">
        <p:scale>
          <a:sx n="52" d="100"/>
          <a:sy n="52" d="100"/>
        </p:scale>
        <p:origin x="168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95A4C5CA-157F-405B-BDBC-AF97B6DFBF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Berlin Sans FB Dem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69AB2BF-F890-41CD-A622-0D20250358A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Berlin Sans FB Demi" pitchFamily="34" charset="0"/>
              </a:defRPr>
            </a:lvl1pPr>
          </a:lstStyle>
          <a:p>
            <a:pPr>
              <a:defRPr/>
            </a:pPr>
            <a:fld id="{17621023-2D80-4A2A-B07D-0C214AD2192C}" type="datetimeFigureOut">
              <a:rPr lang="pt-BR"/>
              <a:pPr>
                <a:defRPr/>
              </a:pPr>
              <a:t>22/02/2018</a:t>
            </a:fld>
            <a:endParaRPr lang="pt-BR" dirty="0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1C507923-CCA4-4EF1-8551-DA7801575C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AB28A653-4891-4A57-B946-CFBC93010B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dirty="0"/>
              <a:t>Clique para editar os estilos do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D72F9B1-8DB2-479D-BCC1-500094DE5C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Berlin Sans FB Dem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67417C3-4178-4F1E-ADC6-F78F52E131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Berlin Sans FB Demi" panose="020E0802020502020306" pitchFamily="34" charset="0"/>
              </a:defRPr>
            </a:lvl1pPr>
          </a:lstStyle>
          <a:p>
            <a:pPr>
              <a:defRPr/>
            </a:pPr>
            <a:fld id="{1803A301-A45B-47AB-B697-455DE0D5951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>
            <a:extLst>
              <a:ext uri="{FF2B5EF4-FFF2-40B4-BE49-F238E27FC236}">
                <a16:creationId xmlns:a16="http://schemas.microsoft.com/office/drawing/2014/main" id="{D7E7E21A-AD6B-425C-B9BE-5A26A60631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Espaço Reservado para Anotações 2">
            <a:extLst>
              <a:ext uri="{FF2B5EF4-FFF2-40B4-BE49-F238E27FC236}">
                <a16:creationId xmlns:a16="http://schemas.microsoft.com/office/drawing/2014/main" id="{9FDE8749-FE40-480C-AD4C-F684D99518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pt-BR" altLang="pt-BR" b="1"/>
              <a:t>www.4tons.com</a:t>
            </a:r>
          </a:p>
          <a:p>
            <a:pPr algn="ctr" eaLnBrk="1" hangingPunct="1">
              <a:spcBef>
                <a:spcPct val="0"/>
              </a:spcBef>
            </a:pPr>
            <a:r>
              <a:rPr lang="pt-BR" altLang="pt-BR" b="1"/>
              <a:t>Pr. Marcelo Augusto de Carvalho</a:t>
            </a:r>
          </a:p>
          <a:p>
            <a:pPr eaLnBrk="1" hangingPunct="1">
              <a:spcBef>
                <a:spcPct val="0"/>
              </a:spcBef>
            </a:pPr>
            <a:endParaRPr lang="pt-BR" altLang="pt-BR" b="1"/>
          </a:p>
          <a:p>
            <a:pPr eaLnBrk="1" hangingPunct="1">
              <a:spcBef>
                <a:spcPct val="0"/>
              </a:spcBef>
            </a:pPr>
            <a:endParaRPr lang="pt-BR" altLang="pt-BR" b="1"/>
          </a:p>
        </p:txBody>
      </p:sp>
      <p:sp>
        <p:nvSpPr>
          <p:cNvPr id="4100" name="Espaço Reservado para Número de Slide 3">
            <a:extLst>
              <a:ext uri="{FF2B5EF4-FFF2-40B4-BE49-F238E27FC236}">
                <a16:creationId xmlns:a16="http://schemas.microsoft.com/office/drawing/2014/main" id="{50313435-D13E-412D-A259-03983792F6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354EE4ED-BE6D-4DD7-AD36-1456A4632B76}" type="slidenum">
              <a:rPr lang="pt-BR" altLang="pt-BR" smtClean="0">
                <a:latin typeface="Berlin Sans FB Demi" panose="020E0802020502020306" pitchFamily="34" charset="0"/>
              </a:rPr>
              <a:pPr/>
              <a:t>1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>
            <a:extLst>
              <a:ext uri="{FF2B5EF4-FFF2-40B4-BE49-F238E27FC236}">
                <a16:creationId xmlns:a16="http://schemas.microsoft.com/office/drawing/2014/main" id="{37533FFF-218B-4534-9B41-62E79627D6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ço Reservado para Anotações 2">
            <a:extLst>
              <a:ext uri="{FF2B5EF4-FFF2-40B4-BE49-F238E27FC236}">
                <a16:creationId xmlns:a16="http://schemas.microsoft.com/office/drawing/2014/main" id="{03D3029C-50B6-46A4-9A2F-50C076335D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/>
              <a:t>“O trabalho é ilimitado, sempre vamos encontrar coisas para fazer. Já nosso tempo é limitado”. Apesar de óbvio, o princípio enunciado por Christian Barbosa, especialista em gestão de tempo e produtividade e autor de “Você, Dona do Seu Tempo” (Editora Gente), entre outros, não parece ser levado muito à risca atualmente, quando todo mundo se queixa de falta de tempo, mas poucos fazem algo para gerenciá-lo melhor.</a:t>
            </a:r>
            <a:endParaRPr lang="pt-BR" altLang="pt-BR" b="1"/>
          </a:p>
        </p:txBody>
      </p:sp>
      <p:sp>
        <p:nvSpPr>
          <p:cNvPr id="23556" name="Espaço Reservado para Número de Slide 3">
            <a:extLst>
              <a:ext uri="{FF2B5EF4-FFF2-40B4-BE49-F238E27FC236}">
                <a16:creationId xmlns:a16="http://schemas.microsoft.com/office/drawing/2014/main" id="{EC16BEBA-F578-43D0-A093-332B9BB992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B40BF2A7-EEA8-4163-B005-356506627F3F}" type="slidenum">
              <a:rPr lang="pt-BR" altLang="pt-BR" smtClean="0">
                <a:latin typeface="Berlin Sans FB Demi" panose="020E0802020502020306" pitchFamily="34" charset="0"/>
              </a:rPr>
              <a:pPr/>
              <a:t>11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>
            <a:extLst>
              <a:ext uri="{FF2B5EF4-FFF2-40B4-BE49-F238E27FC236}">
                <a16:creationId xmlns:a16="http://schemas.microsoft.com/office/drawing/2014/main" id="{C552BAA6-EC35-47FE-822C-F7EC80F981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ço Reservado para Anotações 2">
            <a:extLst>
              <a:ext uri="{FF2B5EF4-FFF2-40B4-BE49-F238E27FC236}">
                <a16:creationId xmlns:a16="http://schemas.microsoft.com/office/drawing/2014/main" id="{0B0782E1-2710-420A-8A68-D7D610C88B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/>
              <a:t>“O trabalho é ilimitado, sempre vamos encontrar coisas para fazer. Já nosso tempo é limitado”. Apesar de óbvio, o princípio enunciado por Christian Barbosa, especialista em gestão de tempo e produtividade e autor de “Você, Dona do Seu Tempo” (Editora Gente), entre outros, não parece ser levado muito à risca atualmente, quando todo mundo se queixa de falta de tempo, mas poucos fazem algo para gerenciá-lo melhor.</a:t>
            </a:r>
            <a:endParaRPr lang="pt-BR" altLang="pt-BR" b="1"/>
          </a:p>
        </p:txBody>
      </p:sp>
      <p:sp>
        <p:nvSpPr>
          <p:cNvPr id="25604" name="Espaço Reservado para Número de Slide 3">
            <a:extLst>
              <a:ext uri="{FF2B5EF4-FFF2-40B4-BE49-F238E27FC236}">
                <a16:creationId xmlns:a16="http://schemas.microsoft.com/office/drawing/2014/main" id="{34609886-52DA-44FE-BC4C-D1CB0FBCC1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51309CBA-C3BD-4F04-9457-C52FE509140B}" type="slidenum">
              <a:rPr lang="pt-BR" altLang="pt-BR" smtClean="0">
                <a:latin typeface="Berlin Sans FB Demi" panose="020E0802020502020306" pitchFamily="34" charset="0"/>
              </a:rPr>
              <a:pPr/>
              <a:t>12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>
            <a:extLst>
              <a:ext uri="{FF2B5EF4-FFF2-40B4-BE49-F238E27FC236}">
                <a16:creationId xmlns:a16="http://schemas.microsoft.com/office/drawing/2014/main" id="{1AD71FFA-8DFD-4C44-BC3A-31266444CC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ço Reservado para Anotações 2">
            <a:extLst>
              <a:ext uri="{FF2B5EF4-FFF2-40B4-BE49-F238E27FC236}">
                <a16:creationId xmlns:a16="http://schemas.microsoft.com/office/drawing/2014/main" id="{CD7D083E-199A-42BA-A5E3-7A275B4F08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/>
              <a:t>“O trabalho é ilimitado, sempre vamos encontrar coisas para fazer. Já nosso tempo é limitado”. Apesar de óbvio, o princípio enunciado por Christian Barbosa, especialista em gestão de tempo e produtividade e autor de “Você, Dona do Seu Tempo” (Editora Gente), entre outros, não parece ser levado muito à risca atualmente, quando todo mundo se queixa de falta de tempo, mas poucos fazem algo para gerenciá-lo melhor.</a:t>
            </a:r>
            <a:endParaRPr lang="pt-BR" altLang="pt-BR" b="1"/>
          </a:p>
        </p:txBody>
      </p:sp>
      <p:sp>
        <p:nvSpPr>
          <p:cNvPr id="27652" name="Espaço Reservado para Número de Slide 3">
            <a:extLst>
              <a:ext uri="{FF2B5EF4-FFF2-40B4-BE49-F238E27FC236}">
                <a16:creationId xmlns:a16="http://schemas.microsoft.com/office/drawing/2014/main" id="{234AB51C-1373-46ED-8C2F-E29FDD3AE0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632592D8-775E-4BA6-9204-767751A91A0F}" type="slidenum">
              <a:rPr lang="pt-BR" altLang="pt-BR" smtClean="0">
                <a:latin typeface="Berlin Sans FB Demi" panose="020E0802020502020306" pitchFamily="34" charset="0"/>
              </a:rPr>
              <a:pPr/>
              <a:t>13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>
            <a:extLst>
              <a:ext uri="{FF2B5EF4-FFF2-40B4-BE49-F238E27FC236}">
                <a16:creationId xmlns:a16="http://schemas.microsoft.com/office/drawing/2014/main" id="{161B675B-C936-43B7-AE27-B8CAD04602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ço Reservado para Anotações 2">
            <a:extLst>
              <a:ext uri="{FF2B5EF4-FFF2-40B4-BE49-F238E27FC236}">
                <a16:creationId xmlns:a16="http://schemas.microsoft.com/office/drawing/2014/main" id="{E3A63465-9987-4755-821A-D42EE06526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b="1"/>
          </a:p>
        </p:txBody>
      </p:sp>
      <p:sp>
        <p:nvSpPr>
          <p:cNvPr id="30724" name="Espaço Reservado para Número de Slide 3">
            <a:extLst>
              <a:ext uri="{FF2B5EF4-FFF2-40B4-BE49-F238E27FC236}">
                <a16:creationId xmlns:a16="http://schemas.microsoft.com/office/drawing/2014/main" id="{B8592645-7709-483D-A8B2-7F4A89B8BC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79565E55-6F1B-4773-A493-40E346A546F2}" type="slidenum">
              <a:rPr lang="pt-BR" altLang="pt-BR" smtClean="0">
                <a:latin typeface="Berlin Sans FB Demi" panose="020E0802020502020306" pitchFamily="34" charset="0"/>
              </a:rPr>
              <a:pPr/>
              <a:t>15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>
            <a:extLst>
              <a:ext uri="{FF2B5EF4-FFF2-40B4-BE49-F238E27FC236}">
                <a16:creationId xmlns:a16="http://schemas.microsoft.com/office/drawing/2014/main" id="{D8E2899E-10D7-4D02-B6E6-B02D925BEE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>
            <a:extLst>
              <a:ext uri="{FF2B5EF4-FFF2-40B4-BE49-F238E27FC236}">
                <a16:creationId xmlns:a16="http://schemas.microsoft.com/office/drawing/2014/main" id="{587CF1BE-DB5C-4203-B45A-D4D536FF88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b="1"/>
          </a:p>
          <a:p>
            <a:pPr algn="just"/>
            <a:endParaRPr lang="pt-BR" altLang="pt-BR" b="1"/>
          </a:p>
        </p:txBody>
      </p:sp>
      <p:sp>
        <p:nvSpPr>
          <p:cNvPr id="33796" name="Espaço Reservado para Número de Slide 3">
            <a:extLst>
              <a:ext uri="{FF2B5EF4-FFF2-40B4-BE49-F238E27FC236}">
                <a16:creationId xmlns:a16="http://schemas.microsoft.com/office/drawing/2014/main" id="{1371C5B3-1CD0-446B-AC3C-9067FEC770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44463646-9E60-4B10-8890-E387D0AE059B}" type="slidenum">
              <a:rPr lang="pt-BR" altLang="pt-BR" smtClean="0">
                <a:latin typeface="Berlin Sans FB Demi" panose="020E0802020502020306" pitchFamily="34" charset="0"/>
              </a:rPr>
              <a:pPr/>
              <a:t>17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>
            <a:extLst>
              <a:ext uri="{FF2B5EF4-FFF2-40B4-BE49-F238E27FC236}">
                <a16:creationId xmlns:a16="http://schemas.microsoft.com/office/drawing/2014/main" id="{BD569E58-5943-4B4F-89FC-3F52837C7B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>
            <a:extLst>
              <a:ext uri="{FF2B5EF4-FFF2-40B4-BE49-F238E27FC236}">
                <a16:creationId xmlns:a16="http://schemas.microsoft.com/office/drawing/2014/main" id="{FDF6BB0B-02CB-4B9D-AB68-488FE36501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b="1"/>
          </a:p>
        </p:txBody>
      </p:sp>
      <p:sp>
        <p:nvSpPr>
          <p:cNvPr id="36868" name="Espaço Reservado para Número de Slide 3">
            <a:extLst>
              <a:ext uri="{FF2B5EF4-FFF2-40B4-BE49-F238E27FC236}">
                <a16:creationId xmlns:a16="http://schemas.microsoft.com/office/drawing/2014/main" id="{DBADF00F-E90A-4DE5-9DAF-1F97E3FE39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6656DCDE-D7F9-4E73-965A-CC9BE2EE66A9}" type="slidenum">
              <a:rPr lang="pt-BR" altLang="pt-BR" smtClean="0">
                <a:latin typeface="Berlin Sans FB Demi" panose="020E0802020502020306" pitchFamily="34" charset="0"/>
              </a:rPr>
              <a:pPr/>
              <a:t>19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>
            <a:extLst>
              <a:ext uri="{FF2B5EF4-FFF2-40B4-BE49-F238E27FC236}">
                <a16:creationId xmlns:a16="http://schemas.microsoft.com/office/drawing/2014/main" id="{CE053EE5-BE47-4EB3-ABDF-FD899DFAA4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>
            <a:extLst>
              <a:ext uri="{FF2B5EF4-FFF2-40B4-BE49-F238E27FC236}">
                <a16:creationId xmlns:a16="http://schemas.microsoft.com/office/drawing/2014/main" id="{162CC966-365D-4399-8E44-4B7D7E7B0F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b="1"/>
          </a:p>
        </p:txBody>
      </p:sp>
      <p:sp>
        <p:nvSpPr>
          <p:cNvPr id="39940" name="Espaço Reservado para Número de Slide 3">
            <a:extLst>
              <a:ext uri="{FF2B5EF4-FFF2-40B4-BE49-F238E27FC236}">
                <a16:creationId xmlns:a16="http://schemas.microsoft.com/office/drawing/2014/main" id="{7090B807-4D2D-4D1A-AFA7-8ED20DDE34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67A9855F-F650-4318-85C9-C3EE0B07EBF9}" type="slidenum">
              <a:rPr lang="pt-BR" altLang="pt-BR" smtClean="0">
                <a:latin typeface="Berlin Sans FB Demi" panose="020E0802020502020306" pitchFamily="34" charset="0"/>
              </a:rPr>
              <a:pPr/>
              <a:t>21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>
            <a:extLst>
              <a:ext uri="{FF2B5EF4-FFF2-40B4-BE49-F238E27FC236}">
                <a16:creationId xmlns:a16="http://schemas.microsoft.com/office/drawing/2014/main" id="{70BC6E52-8CFA-4621-B416-F44FE300FB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>
            <a:extLst>
              <a:ext uri="{FF2B5EF4-FFF2-40B4-BE49-F238E27FC236}">
                <a16:creationId xmlns:a16="http://schemas.microsoft.com/office/drawing/2014/main" id="{94111509-6DE6-4FDF-8181-5CE899CD59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b="1"/>
          </a:p>
        </p:txBody>
      </p:sp>
      <p:sp>
        <p:nvSpPr>
          <p:cNvPr id="43012" name="Espaço Reservado para Número de Slide 3">
            <a:extLst>
              <a:ext uri="{FF2B5EF4-FFF2-40B4-BE49-F238E27FC236}">
                <a16:creationId xmlns:a16="http://schemas.microsoft.com/office/drawing/2014/main" id="{2A08406F-D658-4947-AAD1-90AAAB9158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B55FF016-9449-48BD-AA18-AA90A13DB651}" type="slidenum">
              <a:rPr lang="pt-BR" altLang="pt-BR" smtClean="0">
                <a:latin typeface="Berlin Sans FB Demi" panose="020E0802020502020306" pitchFamily="34" charset="0"/>
              </a:rPr>
              <a:pPr/>
              <a:t>23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>
            <a:extLst>
              <a:ext uri="{FF2B5EF4-FFF2-40B4-BE49-F238E27FC236}">
                <a16:creationId xmlns:a16="http://schemas.microsoft.com/office/drawing/2014/main" id="{630FEB1E-913E-4316-833B-C0F13B0693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>
            <a:extLst>
              <a:ext uri="{FF2B5EF4-FFF2-40B4-BE49-F238E27FC236}">
                <a16:creationId xmlns:a16="http://schemas.microsoft.com/office/drawing/2014/main" id="{61AA7F79-F7C6-4155-ABF4-98099A830B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b="1"/>
          </a:p>
        </p:txBody>
      </p:sp>
      <p:sp>
        <p:nvSpPr>
          <p:cNvPr id="45060" name="Espaço Reservado para Número de Slide 3">
            <a:extLst>
              <a:ext uri="{FF2B5EF4-FFF2-40B4-BE49-F238E27FC236}">
                <a16:creationId xmlns:a16="http://schemas.microsoft.com/office/drawing/2014/main" id="{BA976957-36C8-4B05-9569-86E1841B70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B7E9E408-E0F1-45D2-89E8-AF9A8B500D1A}" type="slidenum">
              <a:rPr lang="pt-BR" altLang="pt-BR" smtClean="0">
                <a:latin typeface="Berlin Sans FB Demi" panose="020E0802020502020306" pitchFamily="34" charset="0"/>
              </a:rPr>
              <a:pPr/>
              <a:t>24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>
            <a:extLst>
              <a:ext uri="{FF2B5EF4-FFF2-40B4-BE49-F238E27FC236}">
                <a16:creationId xmlns:a16="http://schemas.microsoft.com/office/drawing/2014/main" id="{D990D232-8420-4218-B12A-BE02BC378C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>
            <a:extLst>
              <a:ext uri="{FF2B5EF4-FFF2-40B4-BE49-F238E27FC236}">
                <a16:creationId xmlns:a16="http://schemas.microsoft.com/office/drawing/2014/main" id="{3C2A5F7B-EF8C-405E-BD25-C477B79E03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b="1"/>
          </a:p>
        </p:txBody>
      </p:sp>
      <p:sp>
        <p:nvSpPr>
          <p:cNvPr id="48132" name="Espaço Reservado para Número de Slide 3">
            <a:extLst>
              <a:ext uri="{FF2B5EF4-FFF2-40B4-BE49-F238E27FC236}">
                <a16:creationId xmlns:a16="http://schemas.microsoft.com/office/drawing/2014/main" id="{4EB7896F-DD37-44F3-A77A-48B10C4BB5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39CAF5B3-F880-4A85-847B-BC16B1E953DF}" type="slidenum">
              <a:rPr lang="pt-BR" altLang="pt-BR" smtClean="0">
                <a:latin typeface="Berlin Sans FB Demi" panose="020E0802020502020306" pitchFamily="34" charset="0"/>
              </a:rPr>
              <a:pPr/>
              <a:t>26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Imagem de Slide 1">
            <a:extLst>
              <a:ext uri="{FF2B5EF4-FFF2-40B4-BE49-F238E27FC236}">
                <a16:creationId xmlns:a16="http://schemas.microsoft.com/office/drawing/2014/main" id="{41885D9F-E3A7-472A-A38E-ABF06F08DD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ço Reservado para Anotações 2">
            <a:extLst>
              <a:ext uri="{FF2B5EF4-FFF2-40B4-BE49-F238E27FC236}">
                <a16:creationId xmlns:a16="http://schemas.microsoft.com/office/drawing/2014/main" id="{23AE21AB-4AE7-4A64-A077-BBE3BB3155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b="1"/>
          </a:p>
        </p:txBody>
      </p:sp>
      <p:sp>
        <p:nvSpPr>
          <p:cNvPr id="6148" name="Espaço Reservado para Número de Slide 3">
            <a:extLst>
              <a:ext uri="{FF2B5EF4-FFF2-40B4-BE49-F238E27FC236}">
                <a16:creationId xmlns:a16="http://schemas.microsoft.com/office/drawing/2014/main" id="{1A8F8CD5-9FAE-40B0-908D-8A613DFD61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FAF43E0C-873B-4EAB-B481-DA8EFBE5792D}" type="slidenum">
              <a:rPr lang="pt-BR" altLang="pt-BR" smtClean="0">
                <a:latin typeface="Berlin Sans FB Demi" panose="020E0802020502020306" pitchFamily="34" charset="0"/>
              </a:rPr>
              <a:pPr/>
              <a:t>2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>
            <a:extLst>
              <a:ext uri="{FF2B5EF4-FFF2-40B4-BE49-F238E27FC236}">
                <a16:creationId xmlns:a16="http://schemas.microsoft.com/office/drawing/2014/main" id="{F39CE606-1E25-4FA4-98D4-3A6CC906BE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ço Reservado para Anotações 2">
            <a:extLst>
              <a:ext uri="{FF2B5EF4-FFF2-40B4-BE49-F238E27FC236}">
                <a16:creationId xmlns:a16="http://schemas.microsoft.com/office/drawing/2014/main" id="{CED9B8EC-940A-41E8-86F8-6D57189217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b="1"/>
          </a:p>
        </p:txBody>
      </p:sp>
      <p:sp>
        <p:nvSpPr>
          <p:cNvPr id="50180" name="Espaço Reservado para Número de Slide 3">
            <a:extLst>
              <a:ext uri="{FF2B5EF4-FFF2-40B4-BE49-F238E27FC236}">
                <a16:creationId xmlns:a16="http://schemas.microsoft.com/office/drawing/2014/main" id="{61263E0B-4B9B-4ED8-9D13-942B2C69DA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2CC41A68-F809-4F05-9187-8F728FD20361}" type="slidenum">
              <a:rPr lang="pt-BR" altLang="pt-BR" smtClean="0">
                <a:latin typeface="Berlin Sans FB Demi" panose="020E0802020502020306" pitchFamily="34" charset="0"/>
              </a:rPr>
              <a:pPr/>
              <a:t>27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>
            <a:extLst>
              <a:ext uri="{FF2B5EF4-FFF2-40B4-BE49-F238E27FC236}">
                <a16:creationId xmlns:a16="http://schemas.microsoft.com/office/drawing/2014/main" id="{8B1E5238-9BF4-4E1C-9766-D15D8C923C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ço Reservado para Anotações 2">
            <a:extLst>
              <a:ext uri="{FF2B5EF4-FFF2-40B4-BE49-F238E27FC236}">
                <a16:creationId xmlns:a16="http://schemas.microsoft.com/office/drawing/2014/main" id="{74CF5E16-9996-4F4E-A5FF-7BC226CC57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b="1"/>
          </a:p>
        </p:txBody>
      </p:sp>
      <p:sp>
        <p:nvSpPr>
          <p:cNvPr id="52228" name="Espaço Reservado para Número de Slide 3">
            <a:extLst>
              <a:ext uri="{FF2B5EF4-FFF2-40B4-BE49-F238E27FC236}">
                <a16:creationId xmlns:a16="http://schemas.microsoft.com/office/drawing/2014/main" id="{613F6D1A-E977-436E-B963-1CB4BFB228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AD75C758-9DF8-4A86-A69E-0D7C33A01899}" type="slidenum">
              <a:rPr lang="pt-BR" altLang="pt-BR" smtClean="0">
                <a:latin typeface="Berlin Sans FB Demi" panose="020E0802020502020306" pitchFamily="34" charset="0"/>
              </a:rPr>
              <a:pPr/>
              <a:t>28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>
            <a:extLst>
              <a:ext uri="{FF2B5EF4-FFF2-40B4-BE49-F238E27FC236}">
                <a16:creationId xmlns:a16="http://schemas.microsoft.com/office/drawing/2014/main" id="{AF0867A7-4E43-429D-A64A-1001A3FB49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ço Reservado para Anotações 2">
            <a:extLst>
              <a:ext uri="{FF2B5EF4-FFF2-40B4-BE49-F238E27FC236}">
                <a16:creationId xmlns:a16="http://schemas.microsoft.com/office/drawing/2014/main" id="{F8D498BF-06F0-45EB-9E24-4B262E097E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b="1"/>
          </a:p>
        </p:txBody>
      </p:sp>
      <p:sp>
        <p:nvSpPr>
          <p:cNvPr id="54276" name="Espaço Reservado para Número de Slide 3">
            <a:extLst>
              <a:ext uri="{FF2B5EF4-FFF2-40B4-BE49-F238E27FC236}">
                <a16:creationId xmlns:a16="http://schemas.microsoft.com/office/drawing/2014/main" id="{31B6983F-5098-4DE2-8E9A-C7101081EB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5051901E-3C5E-4646-A823-AAA92E76D44D}" type="slidenum">
              <a:rPr lang="pt-BR" altLang="pt-BR" smtClean="0">
                <a:latin typeface="Berlin Sans FB Demi" panose="020E0802020502020306" pitchFamily="34" charset="0"/>
              </a:rPr>
              <a:pPr/>
              <a:t>29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>
            <a:extLst>
              <a:ext uri="{FF2B5EF4-FFF2-40B4-BE49-F238E27FC236}">
                <a16:creationId xmlns:a16="http://schemas.microsoft.com/office/drawing/2014/main" id="{EFCDA91E-5081-44DA-8ADF-FCAA248A4F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ço Reservado para Anotações 2">
            <a:extLst>
              <a:ext uri="{FF2B5EF4-FFF2-40B4-BE49-F238E27FC236}">
                <a16:creationId xmlns:a16="http://schemas.microsoft.com/office/drawing/2014/main" id="{00A21B19-A160-44FB-8040-5E5E9C532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b="1"/>
          </a:p>
        </p:txBody>
      </p:sp>
      <p:sp>
        <p:nvSpPr>
          <p:cNvPr id="56324" name="Espaço Reservado para Número de Slide 3">
            <a:extLst>
              <a:ext uri="{FF2B5EF4-FFF2-40B4-BE49-F238E27FC236}">
                <a16:creationId xmlns:a16="http://schemas.microsoft.com/office/drawing/2014/main" id="{562ABFD7-EF26-4753-A079-046853E0A6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DACBD6F0-4670-4857-9E7F-FC2EE15BA95E}" type="slidenum">
              <a:rPr lang="pt-BR" altLang="pt-BR" smtClean="0">
                <a:latin typeface="Berlin Sans FB Demi" panose="020E0802020502020306" pitchFamily="34" charset="0"/>
              </a:rPr>
              <a:pPr/>
              <a:t>30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>
            <a:extLst>
              <a:ext uri="{FF2B5EF4-FFF2-40B4-BE49-F238E27FC236}">
                <a16:creationId xmlns:a16="http://schemas.microsoft.com/office/drawing/2014/main" id="{58E6ADCE-72E7-483F-B72F-3AAFAAB280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ço Reservado para Anotações 2">
            <a:extLst>
              <a:ext uri="{FF2B5EF4-FFF2-40B4-BE49-F238E27FC236}">
                <a16:creationId xmlns:a16="http://schemas.microsoft.com/office/drawing/2014/main" id="{EFFB7FE5-298D-4D0A-AF0E-A27AE7AB71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b="1"/>
          </a:p>
        </p:txBody>
      </p:sp>
      <p:sp>
        <p:nvSpPr>
          <p:cNvPr id="58372" name="Espaço Reservado para Número de Slide 3">
            <a:extLst>
              <a:ext uri="{FF2B5EF4-FFF2-40B4-BE49-F238E27FC236}">
                <a16:creationId xmlns:a16="http://schemas.microsoft.com/office/drawing/2014/main" id="{B741A488-69BB-4FA3-A042-16E6808C13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3DDB9A7D-7720-4ABA-A839-4D9EF09D5870}" type="slidenum">
              <a:rPr lang="pt-BR" altLang="pt-BR" smtClean="0">
                <a:latin typeface="Berlin Sans FB Demi" panose="020E0802020502020306" pitchFamily="34" charset="0"/>
              </a:rPr>
              <a:pPr/>
              <a:t>31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>
            <a:extLst>
              <a:ext uri="{FF2B5EF4-FFF2-40B4-BE49-F238E27FC236}">
                <a16:creationId xmlns:a16="http://schemas.microsoft.com/office/drawing/2014/main" id="{99B62513-5E2C-40BC-B892-AF83F49AD5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>
            <a:extLst>
              <a:ext uri="{FF2B5EF4-FFF2-40B4-BE49-F238E27FC236}">
                <a16:creationId xmlns:a16="http://schemas.microsoft.com/office/drawing/2014/main" id="{579F54C3-5AF9-48DE-BE4A-D98D1DD91F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b="1"/>
              <a:t>Via conceitos.com: http://conceitos.com/catrina/</a:t>
            </a:r>
          </a:p>
        </p:txBody>
      </p:sp>
      <p:sp>
        <p:nvSpPr>
          <p:cNvPr id="8196" name="Espaço Reservado para Número de Slide 3">
            <a:extLst>
              <a:ext uri="{FF2B5EF4-FFF2-40B4-BE49-F238E27FC236}">
                <a16:creationId xmlns:a16="http://schemas.microsoft.com/office/drawing/2014/main" id="{7DF36DEC-9D11-4194-A5CC-AD486CD623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9C3CACA2-2605-491F-8853-4841A50776D2}" type="slidenum">
              <a:rPr lang="pt-BR" altLang="pt-BR" smtClean="0">
                <a:latin typeface="Berlin Sans FB Demi" panose="020E0802020502020306" pitchFamily="34" charset="0"/>
              </a:rPr>
              <a:pPr/>
              <a:t>3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Imagem de Slide 1">
            <a:extLst>
              <a:ext uri="{FF2B5EF4-FFF2-40B4-BE49-F238E27FC236}">
                <a16:creationId xmlns:a16="http://schemas.microsoft.com/office/drawing/2014/main" id="{7D62EBBB-D758-4C6E-9B38-ACEC7313DA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ço Reservado para Anotações 2">
            <a:extLst>
              <a:ext uri="{FF2B5EF4-FFF2-40B4-BE49-F238E27FC236}">
                <a16:creationId xmlns:a16="http://schemas.microsoft.com/office/drawing/2014/main" id="{DEC1C5CB-3255-4C4D-9CDF-4B7B951DCF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b="1"/>
          </a:p>
        </p:txBody>
      </p:sp>
      <p:sp>
        <p:nvSpPr>
          <p:cNvPr id="10244" name="Espaço Reservado para Número de Slide 3">
            <a:extLst>
              <a:ext uri="{FF2B5EF4-FFF2-40B4-BE49-F238E27FC236}">
                <a16:creationId xmlns:a16="http://schemas.microsoft.com/office/drawing/2014/main" id="{F809015C-8FA9-4F91-BE55-AD80238F56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2BAB4289-69EF-454B-96E4-9F145BE5D445}" type="slidenum">
              <a:rPr lang="pt-BR" altLang="pt-BR" smtClean="0">
                <a:latin typeface="Berlin Sans FB Demi" panose="020E0802020502020306" pitchFamily="34" charset="0"/>
              </a:rPr>
              <a:pPr/>
              <a:t>4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>
            <a:extLst>
              <a:ext uri="{FF2B5EF4-FFF2-40B4-BE49-F238E27FC236}">
                <a16:creationId xmlns:a16="http://schemas.microsoft.com/office/drawing/2014/main" id="{B58FA1D3-2BC6-4573-A350-07CBC4CB9D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ço Reservado para Anotações 2">
            <a:extLst>
              <a:ext uri="{FF2B5EF4-FFF2-40B4-BE49-F238E27FC236}">
                <a16:creationId xmlns:a16="http://schemas.microsoft.com/office/drawing/2014/main" id="{9FB2E42F-4046-45D1-8750-BF3363CB94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/>
              <a:t>“O trabalho é ilimitado, sempre vamos encontrar coisas para fazer. Já nosso tempo é limitado”. Apesar de óbvio, o princípio enunciado por Christian Barbosa, especialista em gestão de tempo e produtividade e autor de “Você, Dona do Seu Tempo” (Editora Gente), entre outros, não parece ser levado muito à risca atualmente, quando todo mundo se queixa de falta de tempo, mas poucos fazem algo para gerenciá-lo melhor.</a:t>
            </a:r>
            <a:endParaRPr lang="pt-BR" altLang="pt-BR" b="1"/>
          </a:p>
        </p:txBody>
      </p:sp>
      <p:sp>
        <p:nvSpPr>
          <p:cNvPr id="12292" name="Espaço Reservado para Número de Slide 3">
            <a:extLst>
              <a:ext uri="{FF2B5EF4-FFF2-40B4-BE49-F238E27FC236}">
                <a16:creationId xmlns:a16="http://schemas.microsoft.com/office/drawing/2014/main" id="{FB00919B-9476-4F3D-9ADF-3CF870BF1E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057489F2-7970-4334-AC76-DADE44C5160F}" type="slidenum">
              <a:rPr lang="pt-BR" altLang="pt-BR" smtClean="0">
                <a:latin typeface="Berlin Sans FB Demi" panose="020E0802020502020306" pitchFamily="34" charset="0"/>
              </a:rPr>
              <a:pPr/>
              <a:t>5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>
            <a:extLst>
              <a:ext uri="{FF2B5EF4-FFF2-40B4-BE49-F238E27FC236}">
                <a16:creationId xmlns:a16="http://schemas.microsoft.com/office/drawing/2014/main" id="{25B9973D-9150-45A8-8ADF-C8C3F4DFB3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>
            <a:extLst>
              <a:ext uri="{FF2B5EF4-FFF2-40B4-BE49-F238E27FC236}">
                <a16:creationId xmlns:a16="http://schemas.microsoft.com/office/drawing/2014/main" id="{8135C6C6-644A-4D1D-AEAA-5518B2DB28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/>
              <a:t>“O trabalho é ilimitado, sempre vamos encontrar coisas para fazer. Já nosso tempo é limitado”. Apesar de óbvio, o princípio enunciado por Christian Barbosa, especialista em gestão de tempo e produtividade e autor de “Você, Dona do Seu Tempo” (Editora Gente), entre outros, não parece ser levado muito à risca atualmente, quando todo mundo se queixa de falta de tempo, mas poucos fazem algo para gerenciá-lo melhor.</a:t>
            </a:r>
            <a:endParaRPr lang="pt-BR" altLang="pt-BR" b="1"/>
          </a:p>
        </p:txBody>
      </p:sp>
      <p:sp>
        <p:nvSpPr>
          <p:cNvPr id="14340" name="Espaço Reservado para Número de Slide 3">
            <a:extLst>
              <a:ext uri="{FF2B5EF4-FFF2-40B4-BE49-F238E27FC236}">
                <a16:creationId xmlns:a16="http://schemas.microsoft.com/office/drawing/2014/main" id="{3A43FBA3-544D-4247-A0B3-A4A93949DD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8E99B06F-1198-41B8-9087-32904240870E}" type="slidenum">
              <a:rPr lang="pt-BR" altLang="pt-BR" smtClean="0">
                <a:latin typeface="Berlin Sans FB Demi" panose="020E0802020502020306" pitchFamily="34" charset="0"/>
              </a:rPr>
              <a:pPr/>
              <a:t>6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>
            <a:extLst>
              <a:ext uri="{FF2B5EF4-FFF2-40B4-BE49-F238E27FC236}">
                <a16:creationId xmlns:a16="http://schemas.microsoft.com/office/drawing/2014/main" id="{CA141938-D073-46BA-8E71-941E267539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ço Reservado para Anotações 2">
            <a:extLst>
              <a:ext uri="{FF2B5EF4-FFF2-40B4-BE49-F238E27FC236}">
                <a16:creationId xmlns:a16="http://schemas.microsoft.com/office/drawing/2014/main" id="{26E37A40-0416-4264-A17C-534DC58F35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/>
              <a:t>“O trabalho é ilimitado, sempre vamos encontrar coisas para fazer. Já nosso tempo é limitado”. Apesar de óbvio, o princípio enunciado por Christian Barbosa, especialista em gestão de tempo e produtividade e autor de “Você, Dona do Seu Tempo” (Editora Gente), entre outros, não parece ser levado muito à risca atualmente, quando todo mundo se queixa de falta de tempo, mas poucos fazem algo para gerenciá-lo melhor.</a:t>
            </a:r>
            <a:endParaRPr lang="pt-BR" altLang="pt-BR" b="1"/>
          </a:p>
        </p:txBody>
      </p:sp>
      <p:sp>
        <p:nvSpPr>
          <p:cNvPr id="17412" name="Espaço Reservado para Número de Slide 3">
            <a:extLst>
              <a:ext uri="{FF2B5EF4-FFF2-40B4-BE49-F238E27FC236}">
                <a16:creationId xmlns:a16="http://schemas.microsoft.com/office/drawing/2014/main" id="{0259EFDA-5D24-4353-A23F-221645010B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7F1514DB-5742-464F-B407-5A99948C3059}" type="slidenum">
              <a:rPr lang="pt-BR" altLang="pt-BR" smtClean="0">
                <a:latin typeface="Berlin Sans FB Demi" panose="020E0802020502020306" pitchFamily="34" charset="0"/>
              </a:rPr>
              <a:pPr/>
              <a:t>8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>
            <a:extLst>
              <a:ext uri="{FF2B5EF4-FFF2-40B4-BE49-F238E27FC236}">
                <a16:creationId xmlns:a16="http://schemas.microsoft.com/office/drawing/2014/main" id="{4DC585FB-B30E-4C6F-8F6A-FD4B66D63D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ço Reservado para Anotações 2">
            <a:extLst>
              <a:ext uri="{FF2B5EF4-FFF2-40B4-BE49-F238E27FC236}">
                <a16:creationId xmlns:a16="http://schemas.microsoft.com/office/drawing/2014/main" id="{43685C8A-B257-43A9-8D58-C2EA6CDC89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/>
              <a:t>“O trabalho é ilimitado, sempre vamos encontrar coisas para fazer. Já nosso tempo é limitado”. Apesar de óbvio, o princípio enunciado por Christian Barbosa, especialista em gestão de tempo e produtividade e autor de “Você, Dona do Seu Tempo” (Editora Gente), entre outros, não parece ser levado muito à risca atualmente, quando todo mundo se queixa de falta de tempo, mas poucos fazem algo para gerenciá-lo melhor.</a:t>
            </a:r>
            <a:endParaRPr lang="pt-BR" altLang="pt-BR" b="1"/>
          </a:p>
        </p:txBody>
      </p:sp>
      <p:sp>
        <p:nvSpPr>
          <p:cNvPr id="19460" name="Espaço Reservado para Número de Slide 3">
            <a:extLst>
              <a:ext uri="{FF2B5EF4-FFF2-40B4-BE49-F238E27FC236}">
                <a16:creationId xmlns:a16="http://schemas.microsoft.com/office/drawing/2014/main" id="{B55A155C-B81E-42FF-B659-20276FB6AC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AFBD873A-E3B5-444F-9026-0C039EFEF5F8}" type="slidenum">
              <a:rPr lang="pt-BR" altLang="pt-BR" smtClean="0">
                <a:latin typeface="Berlin Sans FB Demi" panose="020E0802020502020306" pitchFamily="34" charset="0"/>
              </a:rPr>
              <a:pPr/>
              <a:t>9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1C8FB88F-2C49-4E6B-8CD1-5276C68072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7D1D577A-4718-444A-BAF1-493FA2AC63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/>
              <a:t>“O trabalho é ilimitado, sempre vamos encontrar coisas para fazer. Já nosso tempo é limitado”. Apesar de óbvio, o princípio enunciado por Christian Barbosa, especialista em gestão de tempo e produtividade e autor de “Você, Dona do Seu Tempo” (Editora Gente), entre outros, não parece ser levado muito à risca atualmente, quando todo mundo se queixa de falta de tempo, mas poucos fazem algo para gerenciá-lo melhor.</a:t>
            </a:r>
            <a:endParaRPr lang="pt-BR" altLang="pt-BR" b="1"/>
          </a:p>
        </p:txBody>
      </p:sp>
      <p:sp>
        <p:nvSpPr>
          <p:cNvPr id="21508" name="Espaço Reservado para Número de Slide 3">
            <a:extLst>
              <a:ext uri="{FF2B5EF4-FFF2-40B4-BE49-F238E27FC236}">
                <a16:creationId xmlns:a16="http://schemas.microsoft.com/office/drawing/2014/main" id="{B8FEE868-12F0-40D5-89C9-3134DCAB16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5956F8A8-0187-4E85-B530-EE0B9C8F8F11}" type="slidenum">
              <a:rPr lang="pt-BR" altLang="pt-BR" smtClean="0">
                <a:latin typeface="Berlin Sans FB Demi" panose="020E0802020502020306" pitchFamily="34" charset="0"/>
              </a:rPr>
              <a:pPr/>
              <a:t>10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BD22B1-FCD7-4D4E-B8C7-C6C69F27CF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CAB15A-FD3A-4EA9-B444-B4ABBC345D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9D968B-506F-4E83-A61F-3CA5422AEE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610A1-A043-482F-A077-49E0AF3EE8C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3887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1B81EC-3A26-454E-A13A-1FCB16BA85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79ED1A-E46A-400B-9DCD-287E1958B1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49B195-F8CD-4156-AA82-09DF9ADBC5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5A9C2-1FE5-47A5-A003-B0A17D09364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1307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6764F0-CC6A-4B21-A0FB-B6E356C75D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96C93C-F6DF-463E-9A08-6E7B5100E2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EB33B6-5A57-4C87-B31B-2B159005F5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DE2E1-53B2-4147-AF1B-18A1A7ED1C7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1118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560BFB-8F9B-43A5-9264-4886697D1B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021C6F-2EFF-44A8-8DB7-1C23FC7E66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A7D9BF-578D-47BD-B6CD-EBC86D6489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AEB98-8C93-4F55-8247-00EAEC209CF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2274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2461D9-AC5C-40AC-8DC3-A041A22DB4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6B04D8-CBE3-4AC3-9D42-95C35F46BF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0DEFED-E8B2-40C5-B5F5-7EF01FBC82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F887E-1403-4402-94C8-6B8FA314FBF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7692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4B87A5-3D4B-49F8-AC9D-AD3B6133E1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6A7D73-F7D9-46EC-A460-4140F5B225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F2E03-73BB-49E2-AFED-21ADABF9C2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729C0-5E02-4347-ACAF-25122DB46DD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29996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1BB8043-4840-4633-9D3C-46DE95E241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43D3D24-A3DE-49B8-B0F1-A3F55EF917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AC53C20-AC7E-4184-BE90-21ED15C0E4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631A2-F14B-4D8C-82CB-244698BC6BD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73556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718C4EF-6EDC-4862-A75E-9ECDC3E5F9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50EEE24-F205-4731-8B78-3DF7D3F58F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FD5B432-9608-4DE0-B9AC-BA40F6AC20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82095-B343-4EA0-BB24-D71530E557E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2578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C7FDE30-D63C-48A6-9015-4B3F7636E3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5FD610F-4BEA-4F84-B421-86391654F5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BD26352-443D-45F8-9A03-E726343217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0B754-B075-41C2-A302-FBF7569C335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71536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06BBA5-E66E-48E6-A41E-F92D12C23A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8BCABC-2098-491F-B4BD-C90208F360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4B7E85-0AB7-4B51-8097-3D79C73D84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1A9CE-0162-4A0E-84D2-7928C3C486A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69732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1B8EDD-6D20-461C-9A0B-2F68281A56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C624A8-4AE1-403C-84B6-F89B1FFDD3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EA0F3D-520E-4F32-A0F4-A476F50B66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3B0D3-D14F-4CB8-AC0E-B948B436001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105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0D9AE08-6536-4BC3-B45B-B9ED45FAF5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84A5416-E905-4EDC-8BFE-DE39DFE77F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CBD21BA-2BA1-4D96-9D1A-B3F3DCBDEBD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Berlin Sans FB Dem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F5190418-AF87-4E6D-B210-AEEC493C33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Berlin Sans FB Dem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5910311D-F9DD-48AC-A7D9-1C356AED71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Berlin Sans FB Demi" panose="020E0802020502020306" pitchFamily="34" charset="0"/>
              </a:defRPr>
            </a:lvl1pPr>
          </a:lstStyle>
          <a:p>
            <a:pPr>
              <a:defRPr/>
            </a:pPr>
            <a:fld id="{9426A3BC-C611-4FBD-AFC3-D8D65876163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Berlin Sans FB Dem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Berlin Sans FB Dem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Berlin Sans FB Dem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Berlin Sans FB Dem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rlin Sans FB Dem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gilson.cardoso\Documents\coracao-relogio-preso-na-teia-de-aranha-fe4a3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gilson.cardoso\Documents\coracao-relogio-preso-na-teia-de-aranha-fe4a3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gilson.cardoso\Pictures\CAPELAS%202017%20GILSON\NINGU&#201;M%20NASCE%20RACISTA\RACISMO-EM-SHOPPING-DE-LUXO%20-%2010Youtube.com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gilson.cardoso\Pictures\CAPELAS%202017%20GILSON\NINGU&#201;M%20NASCE%20RACISTA\Racismo-no-Futebol-&#9679;-DIGAN&#195;OAORACISMO-Football-Respect-iFutGol%20-%2010Youtube.com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gilson.cardoso\Pictures\CAPELAS%202017%20GILSON\NINGU&#201;M%20NASCE%20RACISTA\O-comercial-mais-racista-do-mundo-Propaganda-chinesa-&#233;-acusada-de-ser-a-mais-racista-da-hist&#243;ria%20-%2010Youtube.com.mp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gilson.cardoso\Pictures\CAPELAS%202017%20GILSON\NINGU&#201;M%20NASCE%20RACISTA\Experi&#234;ncia-sobre-Racismo%20-%2010Youtube.com.mp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gilson.cardoso\Pictures\CAPELAS%202017%20GILSON\NINGU&#201;M%20NASCE%20RACISTA\Experimento-Revela-que-o-Racismo-&#233;-Mais-Forte-do-que-Todos-Pensam-LEGENDADO%20-%2010Youtube.com.mp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gilson.cardoso\Pictures\CAPELAS%202017%20GILSON\NINGU&#201;M%20NASCE%20RACISTA\Ningu&#233;m-Nasce-Racista-CRIAN&#199;A-ESPERAN&#199;A-v&#237;deo-emocionante%20-%2010Youtube.com%20(1).mp4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gilson.cardoso\Pictures\CAPELAS%202017%20GILSON\NINGU&#201;M%20NASCE%20RACISTA\RA&#205;ZES-DA-INTOLER&#194;NCIA-PEDRO-DE-SANTI%20-%2010Youtube.com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gilson.cardoso\Documents\coracao-relogio-preso-na-teia-de-aranha-fe4a3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6A387FA1-E3D8-4D2B-9150-8F1BA49E3809}"/>
              </a:ext>
            </a:extLst>
          </p:cNvPr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5C218EE-BC84-454A-A637-4ADBE441E937}"/>
              </a:ext>
            </a:extLst>
          </p:cNvPr>
          <p:cNvSpPr/>
          <p:nvPr/>
        </p:nvSpPr>
        <p:spPr>
          <a:xfrm>
            <a:off x="144016" y="4524216"/>
            <a:ext cx="8604448" cy="178510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pt-BR" sz="5400" b="1" spc="50" dirty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Ninguém nasce racista</a:t>
            </a:r>
          </a:p>
          <a:p>
            <a:pPr algn="r" eaLnBrk="1" hangingPunct="1">
              <a:defRPr/>
            </a:pPr>
            <a:r>
              <a:rPr lang="pt-BR" sz="2800" b="1" spc="50" dirty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Pastoral Estudantil - APV</a:t>
            </a:r>
          </a:p>
          <a:p>
            <a:pPr algn="r" eaLnBrk="1" hangingPunct="1">
              <a:defRPr/>
            </a:pPr>
            <a:r>
              <a:rPr lang="pt-BR" sz="2800" b="1" spc="50" dirty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Pr. Gilson Cardoso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52E48BAF-79BC-4652-BB1C-098F21A6CD95}"/>
              </a:ext>
            </a:extLst>
          </p:cNvPr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CCC0041-E7CF-4979-9BDA-9651454489BB}"/>
              </a:ext>
            </a:extLst>
          </p:cNvPr>
          <p:cNvSpPr/>
          <p:nvPr/>
        </p:nvSpPr>
        <p:spPr>
          <a:xfrm>
            <a:off x="251520" y="4293096"/>
            <a:ext cx="889248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                                                    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516206F-0FC4-4E85-B8D6-6A9502199B7D}"/>
              </a:ext>
            </a:extLst>
          </p:cNvPr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C0EC75C-3C9F-4D38-9473-84D345328DF2}"/>
              </a:ext>
            </a:extLst>
          </p:cNvPr>
          <p:cNvSpPr/>
          <p:nvPr/>
        </p:nvSpPr>
        <p:spPr>
          <a:xfrm>
            <a:off x="256730" y="260648"/>
            <a:ext cx="8892480" cy="106182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Uma breve histórico da intolerância racial</a:t>
            </a:r>
          </a:p>
          <a:p>
            <a:pPr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No mundo.</a:t>
            </a:r>
          </a:p>
          <a:p>
            <a:pPr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Desde a</a:t>
            </a: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escravidão </a:t>
            </a: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em tempos antigos até o </a:t>
            </a:r>
            <a:r>
              <a:rPr lang="pt-BR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Ku</a:t>
            </a: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pt-BR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Klux</a:t>
            </a: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pt-BR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Klan</a:t>
            </a: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houve inúmeros exemplos lamentáveis.</a:t>
            </a:r>
          </a:p>
          <a:p>
            <a:pPr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                                                    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489BBD8-DD64-488C-8CFD-77F3A9AEAF4C}"/>
              </a:ext>
            </a:extLst>
          </p:cNvPr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62C5ED2-88AA-4F4B-9890-7317C78AAE04}"/>
              </a:ext>
            </a:extLst>
          </p:cNvPr>
          <p:cNvSpPr/>
          <p:nvPr/>
        </p:nvSpPr>
        <p:spPr>
          <a:xfrm>
            <a:off x="256730" y="260648"/>
            <a:ext cx="8892480" cy="100642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Nazismo</a:t>
            </a: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na primeira metade do século XX que levou à morte milhares de judeus</a:t>
            </a:r>
          </a:p>
          <a:p>
            <a:pPr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Apartheid </a:t>
            </a: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sul-africana vigente até o ano de 1992.</a:t>
            </a:r>
          </a:p>
          <a:p>
            <a:pPr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                                                    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36A752D-C5F7-4377-ACE3-A99EDE8E524D}"/>
              </a:ext>
            </a:extLst>
          </p:cNvPr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6C2C4AE-A469-4576-8EE9-1B6F9644D0E7}"/>
              </a:ext>
            </a:extLst>
          </p:cNvPr>
          <p:cNvSpPr/>
          <p:nvPr/>
        </p:nvSpPr>
        <p:spPr>
          <a:xfrm>
            <a:off x="251520" y="260648"/>
            <a:ext cx="8892480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Preconceito No Brasil</a:t>
            </a:r>
          </a:p>
          <a:p>
            <a:pPr algn="ctr" eaLnBrk="1" hangingPunct="1">
              <a:defRPr/>
            </a:pPr>
            <a:endParaRPr lang="pt-BR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>
            <a:extLst>
              <a:ext uri="{FF2B5EF4-FFF2-40B4-BE49-F238E27FC236}">
                <a16:creationId xmlns:a16="http://schemas.microsoft.com/office/drawing/2014/main" id="{392A8EF0-EEF6-491F-8EBB-9DF6E4A9E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Vídeo </a:t>
            </a:r>
          </a:p>
        </p:txBody>
      </p:sp>
      <p:sp>
        <p:nvSpPr>
          <p:cNvPr id="28675" name="Espaço Reservado para Conteúdo 2">
            <a:extLst>
              <a:ext uri="{FF2B5EF4-FFF2-40B4-BE49-F238E27FC236}">
                <a16:creationId xmlns:a16="http://schemas.microsoft.com/office/drawing/2014/main" id="{15D15450-1F97-47E9-B199-B92E36FD7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/>
              <a:t>Racismo  no shopping</a:t>
            </a:r>
          </a:p>
        </p:txBody>
      </p:sp>
      <p:pic>
        <p:nvPicPr>
          <p:cNvPr id="2" name="RACISMO-EM-SHOPPING-DE-LUXO - 10Youtube.com.mp4">
            <a:hlinkClick r:id="" action="ppaction://media"/>
            <a:extLst>
              <a:ext uri="{FF2B5EF4-FFF2-40B4-BE49-F238E27FC236}">
                <a16:creationId xmlns:a16="http://schemas.microsoft.com/office/drawing/2014/main" id="{6C3BE5A9-F1C6-4938-A0CB-48C58C2A091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3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4DF7D3E-C786-4F91-957A-56BA33320B6E}"/>
              </a:ext>
            </a:extLst>
          </p:cNvPr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68729DE-0520-499D-A315-81684A8C3703}"/>
              </a:ext>
            </a:extLst>
          </p:cNvPr>
          <p:cNvSpPr/>
          <p:nvPr/>
        </p:nvSpPr>
        <p:spPr>
          <a:xfrm>
            <a:off x="251520" y="188640"/>
            <a:ext cx="864096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Intolerância Racial nos esportes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>
            <a:extLst>
              <a:ext uri="{FF2B5EF4-FFF2-40B4-BE49-F238E27FC236}">
                <a16:creationId xmlns:a16="http://schemas.microsoft.com/office/drawing/2014/main" id="{6BA4582E-7173-4286-AB29-E31A4A211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2" name="Racismo-no-Futebol-●-DIGANÃOAORACISMO-Football-Respect-iFutGol - 10Youtube.com.mp4">
            <a:hlinkClick r:id="" action="ppaction://media"/>
            <a:extLst>
              <a:ext uri="{FF2B5EF4-FFF2-40B4-BE49-F238E27FC236}">
                <a16:creationId xmlns:a16="http://schemas.microsoft.com/office/drawing/2014/main" id="{B565A2A1-A31E-4048-A767-9EBFA1E6625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1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5700203-DD61-4B17-A0BE-98655EFC7B7F}"/>
              </a:ext>
            </a:extLst>
          </p:cNvPr>
          <p:cNvSpPr/>
          <p:nvPr/>
        </p:nvSpPr>
        <p:spPr>
          <a:xfrm>
            <a:off x="79375" y="9525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4673F51-6EA7-43E1-9714-E2AAE7412745}"/>
              </a:ext>
            </a:extLst>
          </p:cNvPr>
          <p:cNvSpPr/>
          <p:nvPr/>
        </p:nvSpPr>
        <p:spPr>
          <a:xfrm>
            <a:off x="455436" y="29285"/>
            <a:ext cx="821090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Preconceito Racial Na Propaganda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>
            <a:extLst>
              <a:ext uri="{FF2B5EF4-FFF2-40B4-BE49-F238E27FC236}">
                <a16:creationId xmlns:a16="http://schemas.microsoft.com/office/drawing/2014/main" id="{D3817F5F-3397-4D93-81A8-AD9BDA5E4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2" name="O-comercial-mais-racista-do-mundo-Propaganda-chinesa-é-acusada-de-ser-a-mais-racista-da-história - 10Youtube.com.mp4">
            <a:hlinkClick r:id="" action="ppaction://media"/>
            <a:extLst>
              <a:ext uri="{FF2B5EF4-FFF2-40B4-BE49-F238E27FC236}">
                <a16:creationId xmlns:a16="http://schemas.microsoft.com/office/drawing/2014/main" id="{42234A5A-4182-4A6F-BAAE-0511799992E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7421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4EC41D7-D89D-461B-98DF-DBB8E297A50D}"/>
              </a:ext>
            </a:extLst>
          </p:cNvPr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2157B32-B7C8-4049-B365-E00093127FCB}"/>
              </a:ext>
            </a:extLst>
          </p:cNvPr>
          <p:cNvSpPr/>
          <p:nvPr/>
        </p:nvSpPr>
        <p:spPr>
          <a:xfrm>
            <a:off x="98488" y="4503639"/>
            <a:ext cx="904551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Experiência sobre o Racismo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EB9F7AC-238C-481F-993E-4AF6D0928DA6}"/>
              </a:ext>
            </a:extLst>
          </p:cNvPr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86D3B11-381C-467F-82B1-17561FDEA310}"/>
              </a:ext>
            </a:extLst>
          </p:cNvPr>
          <p:cNvSpPr/>
          <p:nvPr/>
        </p:nvSpPr>
        <p:spPr>
          <a:xfrm>
            <a:off x="117914" y="612844"/>
            <a:ext cx="8640960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Antes de falarmos sobre este assunto,</a:t>
            </a:r>
          </a:p>
          <a:p>
            <a:pPr algn="ctr" eaLnBrk="1" hangingPunct="1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Vamos falar um pouco sobre intolerância?</a:t>
            </a: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>
            <a:extLst>
              <a:ext uri="{FF2B5EF4-FFF2-40B4-BE49-F238E27FC236}">
                <a16:creationId xmlns:a16="http://schemas.microsoft.com/office/drawing/2014/main" id="{4D6E9F2F-9CF0-42A3-9CFF-598ECB20A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VIDEO</a:t>
            </a:r>
            <a:br>
              <a:rPr lang="pt-BR" altLang="pt-BR"/>
            </a:br>
            <a:endParaRPr lang="pt-BR" altLang="pt-BR"/>
          </a:p>
        </p:txBody>
      </p:sp>
      <p:sp>
        <p:nvSpPr>
          <p:cNvPr id="37891" name="Espaço Reservado para Conteúdo 2">
            <a:extLst>
              <a:ext uri="{FF2B5EF4-FFF2-40B4-BE49-F238E27FC236}">
                <a16:creationId xmlns:a16="http://schemas.microsoft.com/office/drawing/2014/main" id="{F7661FE9-A844-4B6E-9816-DB193980E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/>
              <a:t>EXPERIÊNCIA SOBRE RACISMO</a:t>
            </a:r>
          </a:p>
        </p:txBody>
      </p:sp>
      <p:pic>
        <p:nvPicPr>
          <p:cNvPr id="2" name="Experiência-sobre-Racismo - 10Youtube.com.mp4">
            <a:hlinkClick r:id="" action="ppaction://media"/>
            <a:extLst>
              <a:ext uri="{FF2B5EF4-FFF2-40B4-BE49-F238E27FC236}">
                <a16:creationId xmlns:a16="http://schemas.microsoft.com/office/drawing/2014/main" id="{A6F8AA42-0EEE-41E2-B888-2F18E0E9A88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1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0B9FE86-1C70-4EB4-8EF5-ADC4C4D5B4C4}"/>
              </a:ext>
            </a:extLst>
          </p:cNvPr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E72A67D-77DD-490D-94BF-AF055F232192}"/>
              </a:ext>
            </a:extLst>
          </p:cNvPr>
          <p:cNvSpPr/>
          <p:nvPr/>
        </p:nvSpPr>
        <p:spPr>
          <a:xfrm>
            <a:off x="611560" y="4509120"/>
            <a:ext cx="8297937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 influência  preconceituosa cultural e histórica na vida das Crianças. </a:t>
            </a:r>
          </a:p>
          <a:p>
            <a:pPr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Teste Das Bonecas</a:t>
            </a:r>
          </a:p>
          <a:p>
            <a:pPr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>
            <a:extLst>
              <a:ext uri="{FF2B5EF4-FFF2-40B4-BE49-F238E27FC236}">
                <a16:creationId xmlns:a16="http://schemas.microsoft.com/office/drawing/2014/main" id="{B08A5DB8-8E56-4700-A5A4-4D71F7639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VÍDEO</a:t>
            </a:r>
          </a:p>
        </p:txBody>
      </p:sp>
      <p:sp>
        <p:nvSpPr>
          <p:cNvPr id="40963" name="Espaço Reservado para Conteúdo 2">
            <a:extLst>
              <a:ext uri="{FF2B5EF4-FFF2-40B4-BE49-F238E27FC236}">
                <a16:creationId xmlns:a16="http://schemas.microsoft.com/office/drawing/2014/main" id="{44E64E5B-4E6E-4C23-BD77-37234FA6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/>
              <a:t>Teste das Bonecas -Crianças</a:t>
            </a:r>
          </a:p>
        </p:txBody>
      </p:sp>
      <p:pic>
        <p:nvPicPr>
          <p:cNvPr id="2" name="Experimento-Revela-que-o-Racismo-é-Mais-Forte-do-que-Todos-Pensam-LEGENDADO - 10Youtube.com.mp4">
            <a:hlinkClick r:id="" action="ppaction://media"/>
            <a:extLst>
              <a:ext uri="{FF2B5EF4-FFF2-40B4-BE49-F238E27FC236}">
                <a16:creationId xmlns:a16="http://schemas.microsoft.com/office/drawing/2014/main" id="{9236CBEA-001F-42DD-90C6-5DDE46FB0F6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6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E49E6FF-9A7A-43C2-A77A-024E6AC26715}"/>
              </a:ext>
            </a:extLst>
          </p:cNvPr>
          <p:cNvSpPr/>
          <p:nvPr/>
        </p:nvSpPr>
        <p:spPr>
          <a:xfrm>
            <a:off x="7938" y="-28575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D301B59-C3B7-45AC-AEF9-E56C65A4DABA}"/>
              </a:ext>
            </a:extLst>
          </p:cNvPr>
          <p:cNvSpPr/>
          <p:nvPr/>
        </p:nvSpPr>
        <p:spPr>
          <a:xfrm>
            <a:off x="179512" y="4221088"/>
            <a:ext cx="11161240" cy="29238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Estas Crianças não são racistas, </a:t>
            </a:r>
          </a:p>
          <a:p>
            <a:pPr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apenas repetem o discurso social </a:t>
            </a:r>
          </a:p>
          <a:p>
            <a:pPr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transmitido pela sociedade, </a:t>
            </a:r>
            <a:r>
              <a:rPr lang="pt-BR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midia</a:t>
            </a: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TV, </a:t>
            </a:r>
          </a:p>
          <a:p>
            <a:pPr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escolas etc...</a:t>
            </a:r>
          </a:p>
          <a:p>
            <a:pPr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8FD950E-113B-4E51-9407-E63B925BAF0C}"/>
              </a:ext>
            </a:extLst>
          </p:cNvPr>
          <p:cNvSpPr/>
          <p:nvPr/>
        </p:nvSpPr>
        <p:spPr>
          <a:xfrm>
            <a:off x="7938" y="-28575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D300133-51C9-481B-9DBD-85A144502799}"/>
              </a:ext>
            </a:extLst>
          </p:cNvPr>
          <p:cNvSpPr/>
          <p:nvPr/>
        </p:nvSpPr>
        <p:spPr>
          <a:xfrm>
            <a:off x="467544" y="188640"/>
            <a:ext cx="11161240" cy="62478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pt-BR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Ninguèn</a:t>
            </a: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nasce Racista</a:t>
            </a:r>
          </a:p>
          <a:p>
            <a:pPr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Teste com Crianças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1">
            <a:extLst>
              <a:ext uri="{FF2B5EF4-FFF2-40B4-BE49-F238E27FC236}">
                <a16:creationId xmlns:a16="http://schemas.microsoft.com/office/drawing/2014/main" id="{FB1DF18C-2693-4B40-88FA-EC5BBF2A7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vídeo</a:t>
            </a:r>
          </a:p>
        </p:txBody>
      </p:sp>
      <p:sp>
        <p:nvSpPr>
          <p:cNvPr id="46083" name="Espaço Reservado para Conteúdo 2">
            <a:extLst>
              <a:ext uri="{FF2B5EF4-FFF2-40B4-BE49-F238E27FC236}">
                <a16:creationId xmlns:a16="http://schemas.microsoft.com/office/drawing/2014/main" id="{A83B088E-2165-4A30-ACAC-4607F2488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/>
              <a:t>Ninguém nasce Racista</a:t>
            </a:r>
          </a:p>
        </p:txBody>
      </p:sp>
      <p:pic>
        <p:nvPicPr>
          <p:cNvPr id="2" name="Ninguém-Nasce-Racista-CRIANÇA-ESPERANÇA-vídeo-emocionante - 10Youtube.com (1).mp4">
            <a:hlinkClick r:id="" action="ppaction://media"/>
            <a:extLst>
              <a:ext uri="{FF2B5EF4-FFF2-40B4-BE49-F238E27FC236}">
                <a16:creationId xmlns:a16="http://schemas.microsoft.com/office/drawing/2014/main" id="{8A8220C0-7329-4D81-A137-FFA505C01F5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0"/>
            <a:ext cx="8972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0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C411827-7CFF-48EB-9102-C8FD62CA1FD2}"/>
              </a:ext>
            </a:extLst>
          </p:cNvPr>
          <p:cNvSpPr/>
          <p:nvPr/>
        </p:nvSpPr>
        <p:spPr>
          <a:xfrm>
            <a:off x="63500" y="0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E0AB5D0-480A-49F9-868C-45D166B77FF4}"/>
              </a:ext>
            </a:extLst>
          </p:cNvPr>
          <p:cNvSpPr/>
          <p:nvPr/>
        </p:nvSpPr>
        <p:spPr>
          <a:xfrm>
            <a:off x="251520" y="-5756"/>
            <a:ext cx="11161240" cy="1877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</a:p>
          <a:p>
            <a:pPr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Homens que deram a vida pela igualdade</a:t>
            </a: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7B376C4-FC47-47EF-95F6-845C16285B2A}"/>
              </a:ext>
            </a:extLst>
          </p:cNvPr>
          <p:cNvSpPr/>
          <p:nvPr/>
        </p:nvSpPr>
        <p:spPr>
          <a:xfrm>
            <a:off x="63500" y="0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146B06D-4242-4E7E-8AF5-B08295C94D4F}"/>
              </a:ext>
            </a:extLst>
          </p:cNvPr>
          <p:cNvSpPr/>
          <p:nvPr/>
        </p:nvSpPr>
        <p:spPr>
          <a:xfrm>
            <a:off x="323528" y="3501008"/>
            <a:ext cx="11161240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</a:p>
          <a:p>
            <a:pPr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É chegada a hora de tirar nossa nação das</a:t>
            </a:r>
          </a:p>
          <a:p>
            <a:pPr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trevas da injustiça racial.</a:t>
            </a:r>
          </a:p>
          <a:p>
            <a:pPr eaLnBrk="1" hangingPunct="1">
              <a:defRPr/>
            </a:pP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                                                       Zumbi dos Palmares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C1B7632-4BB6-458C-B0CE-6A2D22DFD8F2}"/>
              </a:ext>
            </a:extLst>
          </p:cNvPr>
          <p:cNvSpPr/>
          <p:nvPr/>
        </p:nvSpPr>
        <p:spPr>
          <a:xfrm>
            <a:off x="63500" y="0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80E0168-5D14-41C9-95E5-9E9BF0AA78BD}"/>
              </a:ext>
            </a:extLst>
          </p:cNvPr>
          <p:cNvSpPr/>
          <p:nvPr/>
        </p:nvSpPr>
        <p:spPr>
          <a:xfrm>
            <a:off x="251520" y="4458457"/>
            <a:ext cx="11161240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eaLnBrk="1" hangingPunct="1">
              <a:defRPr/>
            </a:pP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Quando faço o bem, sinto-me bem; quando faço o mal,</a:t>
            </a:r>
          </a:p>
          <a:p>
            <a:pPr eaLnBrk="1" hangingPunct="1">
              <a:defRPr/>
            </a:pP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sinto-me mal. Esta é a minha religião</a:t>
            </a: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.</a:t>
            </a:r>
          </a:p>
          <a:p>
            <a:pPr eaLnBrk="1" hangingPunct="1">
              <a:defRPr/>
            </a:pPr>
            <a:r>
              <a:rPr lang="pt-BR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                                                               Abraham Lincoln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4F73B9D-4D67-4DC9-B1F1-21D97E4F7A4C}"/>
              </a:ext>
            </a:extLst>
          </p:cNvPr>
          <p:cNvSpPr/>
          <p:nvPr/>
        </p:nvSpPr>
        <p:spPr>
          <a:xfrm>
            <a:off x="63500" y="0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F1E2ED2-1907-46CA-A045-BC15F93BBDBB}"/>
              </a:ext>
            </a:extLst>
          </p:cNvPr>
          <p:cNvSpPr/>
          <p:nvPr/>
        </p:nvSpPr>
        <p:spPr>
          <a:xfrm>
            <a:off x="323528" y="3501008"/>
            <a:ext cx="11161240" cy="32316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</a:p>
          <a:p>
            <a:pPr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eaLnBrk="1" hangingPunct="1">
              <a:defRPr/>
            </a:pPr>
            <a:r>
              <a:rPr lang="pt-B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Aprendemos a voar como os pássaros e </a:t>
            </a:r>
          </a:p>
          <a:p>
            <a:pPr eaLnBrk="1" hangingPunct="1">
              <a:defRPr/>
            </a:pPr>
            <a:r>
              <a:rPr lang="pt-B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 nadar como os peixes, mas não </a:t>
            </a:r>
          </a:p>
          <a:p>
            <a:pPr eaLnBrk="1" hangingPunct="1">
              <a:defRPr/>
            </a:pPr>
            <a:r>
              <a:rPr lang="pt-B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aprendemos a conviver como irmãos.</a:t>
            </a:r>
          </a:p>
          <a:p>
            <a:pPr eaLnBrk="1" hangingPunct="1">
              <a:defRPr/>
            </a:pP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                                                       Martin Luther King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B097486-A40C-4FDF-B8FF-E57E29878D9F}"/>
              </a:ext>
            </a:extLst>
          </p:cNvPr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FA9E708-4D20-4B1E-84BD-AF4D7C0C6088}"/>
              </a:ext>
            </a:extLst>
          </p:cNvPr>
          <p:cNvSpPr/>
          <p:nvPr/>
        </p:nvSpPr>
        <p:spPr>
          <a:xfrm>
            <a:off x="251520" y="4005064"/>
            <a:ext cx="864096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Denomina-se intolerância ao ato de depreciar uma pessoa por causas de suas orientações políticas, étnica religiosa, sexual, etc... </a:t>
            </a: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EAB07AE-D616-42EA-AC57-D877319E0EC7}"/>
              </a:ext>
            </a:extLst>
          </p:cNvPr>
          <p:cNvSpPr/>
          <p:nvPr/>
        </p:nvSpPr>
        <p:spPr>
          <a:xfrm>
            <a:off x="63500" y="0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BCF44F3-FD9C-49CB-A352-6061F907430B}"/>
              </a:ext>
            </a:extLst>
          </p:cNvPr>
          <p:cNvSpPr/>
          <p:nvPr/>
        </p:nvSpPr>
        <p:spPr>
          <a:xfrm>
            <a:off x="323528" y="3501008"/>
            <a:ext cx="11161240" cy="29238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Atos 10:34</a:t>
            </a:r>
          </a:p>
          <a:p>
            <a:pPr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E, abrindo Pedro a boca, disse:</a:t>
            </a:r>
          </a:p>
          <a:p>
            <a:pPr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Reconheço por verdade que Deus</a:t>
            </a:r>
          </a:p>
          <a:p>
            <a:pPr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não faz acepção de pessoas;</a:t>
            </a:r>
          </a:p>
        </p:txBody>
      </p:sp>
      <p:sp>
        <p:nvSpPr>
          <p:cNvPr id="55300" name="Retângulo 1">
            <a:extLst>
              <a:ext uri="{FF2B5EF4-FFF2-40B4-BE49-F238E27FC236}">
                <a16:creationId xmlns:a16="http://schemas.microsoft.com/office/drawing/2014/main" id="{BAE5B1D0-0D26-464A-92AB-87BB858C8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828925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latin typeface="Trebuchet MS" panose="020B0603020202020204" pitchFamily="34" charset="0"/>
              </a:rPr>
              <a:t>Atos 10:34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latin typeface="Trebuchet MS" panose="020B0603020202020204" pitchFamily="34" charset="0"/>
              </a:rPr>
              <a:t> E, abrindo Pedro a boca, disse: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latin typeface="Trebuchet MS" panose="020B0603020202020204" pitchFamily="34" charset="0"/>
              </a:rPr>
              <a:t> Reconheço por verdade que Deus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latin typeface="Trebuchet MS" panose="020B0603020202020204" pitchFamily="34" charset="0"/>
              </a:rPr>
              <a:t> não faz acepção de pessoas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C0A53BC-7A28-4F9A-820D-ABE9D3CFB020}"/>
              </a:ext>
            </a:extLst>
          </p:cNvPr>
          <p:cNvSpPr/>
          <p:nvPr/>
        </p:nvSpPr>
        <p:spPr>
          <a:xfrm>
            <a:off x="63500" y="0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EB4CC2C-7191-4903-89D7-D85D2F9D9DE8}"/>
              </a:ext>
            </a:extLst>
          </p:cNvPr>
          <p:cNvSpPr/>
          <p:nvPr/>
        </p:nvSpPr>
        <p:spPr>
          <a:xfrm>
            <a:off x="467544" y="476672"/>
            <a:ext cx="11161240" cy="5940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Diga Não ao Racismo</a:t>
            </a:r>
          </a:p>
          <a:p>
            <a:pPr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Diga sim ao respeito!</a:t>
            </a:r>
          </a:p>
          <a:p>
            <a:pPr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Somos todos = mesmo sendo diferentes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69669D0-6A5A-4B43-9DAC-8370C645A5FA}"/>
              </a:ext>
            </a:extLst>
          </p:cNvPr>
          <p:cNvSpPr/>
          <p:nvPr/>
        </p:nvSpPr>
        <p:spPr>
          <a:xfrm>
            <a:off x="52388" y="-6350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B8186CB-CAB7-4A1E-A056-030F4246F4D8}"/>
              </a:ext>
            </a:extLst>
          </p:cNvPr>
          <p:cNvSpPr/>
          <p:nvPr/>
        </p:nvSpPr>
        <p:spPr>
          <a:xfrm>
            <a:off x="340685" y="4205107"/>
            <a:ext cx="864096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Ao longo da história da humanidade foram inúmeros os casos onde uma atitude intolerante levou a verdadeiras tragédias.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9950375-B5D9-44BF-B70A-53A23B951C4A}"/>
              </a:ext>
            </a:extLst>
          </p:cNvPr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820E210-130E-46AE-94B7-301DCCC0B327}"/>
              </a:ext>
            </a:extLst>
          </p:cNvPr>
          <p:cNvSpPr/>
          <p:nvPr/>
        </p:nvSpPr>
        <p:spPr>
          <a:xfrm>
            <a:off x="251520" y="260648"/>
            <a:ext cx="8892480" cy="77251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 atitude intolerante pode ser identificada como uma deficiência, e neste sentido, são poucos os que podem sentir-se isentos totalmente deste defeito. </a:t>
            </a: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CD2D510-513A-4054-9F99-E74879578C3B}"/>
              </a:ext>
            </a:extLst>
          </p:cNvPr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DB54EDC-367E-4C71-BB67-5D934C8D58CE}"/>
              </a:ext>
            </a:extLst>
          </p:cNvPr>
          <p:cNvSpPr/>
          <p:nvPr/>
        </p:nvSpPr>
        <p:spPr>
          <a:xfrm>
            <a:off x="251520" y="260648"/>
            <a:ext cx="8892480" cy="71096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Fala Pedro de </a:t>
            </a:r>
            <a:r>
              <a:rPr lang="pt-BR" sz="4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Santi</a:t>
            </a: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r>
              <a:rPr lang="pt-BR" sz="4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Raizes</a:t>
            </a: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da Intolerância</a:t>
            </a:r>
          </a:p>
          <a:p>
            <a:pPr algn="ctr" eaLnBrk="1" hangingPunct="1">
              <a:defRPr/>
            </a:pP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>
            <a:extLst>
              <a:ext uri="{FF2B5EF4-FFF2-40B4-BE49-F238E27FC236}">
                <a16:creationId xmlns:a16="http://schemas.microsoft.com/office/drawing/2014/main" id="{F4E3C6C0-8E1A-46F0-B7D6-E49EBFFB8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Vídeo  Raizes da intolerância </a:t>
            </a:r>
            <a:br>
              <a:rPr lang="pt-BR" altLang="pt-BR"/>
            </a:br>
            <a:r>
              <a:rPr lang="pt-BR" altLang="pt-BR"/>
              <a:t>Pedro de Santi</a:t>
            </a:r>
          </a:p>
        </p:txBody>
      </p:sp>
      <p:pic>
        <p:nvPicPr>
          <p:cNvPr id="2" name="RAÍZES-DA-INTOLERÂNCIA-PEDRO-DE-SANTI - 10Youtube.com.mp4">
            <a:hlinkClick r:id="" action="ppaction://media"/>
            <a:extLst>
              <a:ext uri="{FF2B5EF4-FFF2-40B4-BE49-F238E27FC236}">
                <a16:creationId xmlns:a16="http://schemas.microsoft.com/office/drawing/2014/main" id="{31A2EBDE-21BB-4DC2-BE7C-46BECFDFC56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1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5020A90-F3BB-4B9D-9C2B-0A890DFE6B3F}"/>
              </a:ext>
            </a:extLst>
          </p:cNvPr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03BB38F-387F-42DB-A5B2-D8D6F60B9536}"/>
              </a:ext>
            </a:extLst>
          </p:cNvPr>
          <p:cNvSpPr/>
          <p:nvPr/>
        </p:nvSpPr>
        <p:spPr>
          <a:xfrm>
            <a:off x="251520" y="4293096"/>
            <a:ext cx="8892480" cy="61863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 intolerância em certas ocasiões pode ser revestida de formas perigosas como a discriminação racial</a:t>
            </a:r>
          </a:p>
          <a:p>
            <a:pPr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                                                   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59FD7AB-5972-45A4-9B4F-778DC61A79F7}"/>
              </a:ext>
            </a:extLst>
          </p:cNvPr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A12376D-3359-41E9-B133-99741E9C6749}"/>
              </a:ext>
            </a:extLst>
          </p:cNvPr>
          <p:cNvSpPr/>
          <p:nvPr/>
        </p:nvSpPr>
        <p:spPr>
          <a:xfrm>
            <a:off x="251520" y="4293096"/>
            <a:ext cx="889248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                                                   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4tons-preto">
  <a:themeElements>
    <a:clrScheme name="4tons-preto 13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tons-preto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tons-pre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4tons-preto</Template>
  <TotalTime>11758</TotalTime>
  <Words>1098</Words>
  <Application>Microsoft Office PowerPoint</Application>
  <PresentationFormat>Apresentação na tela (4:3)</PresentationFormat>
  <Paragraphs>202</Paragraphs>
  <Slides>31</Slides>
  <Notes>24</Notes>
  <HiddenSlides>0</HiddenSlides>
  <MMClips>7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5" baseType="lpstr">
      <vt:lpstr>Trebuchet MS</vt:lpstr>
      <vt:lpstr>Arial</vt:lpstr>
      <vt:lpstr>Berlin Sans FB Demi</vt:lpstr>
      <vt:lpstr>4tons-preto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Vídeo  Raizes da intolerância  Pedro de Santi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Vídeo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VIDEO </vt:lpstr>
      <vt:lpstr>Apresentação do PowerPoint</vt:lpstr>
      <vt:lpstr>VÍDEO</vt:lpstr>
      <vt:lpstr>Apresentação do PowerPoint</vt:lpstr>
      <vt:lpstr>Apresentação do PowerPoint</vt:lpstr>
      <vt:lpstr>vídeo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PE2014-C15-EM RESPOSTA A ESTE AMOR</dc:title>
  <dc:subject>PE-CAPELAS 2018</dc:subject>
  <dc:creator>Pr. MARCELO AUGUSTO DE CARVALHO</dc:creator>
  <cp:keywords>www.pastordeescola.com.br; www.4tons.com</cp:keywords>
  <dc:description>COMÉRCIO PROIBIDO. USO PESSOAL</dc:description>
  <cp:lastModifiedBy>Pr. Marcelo Carvalho</cp:lastModifiedBy>
  <cp:revision>193</cp:revision>
  <dcterms:created xsi:type="dcterms:W3CDTF">2009-09-21T13:03:02Z</dcterms:created>
  <dcterms:modified xsi:type="dcterms:W3CDTF">2018-02-22T12:16:05Z</dcterms:modified>
  <cp:category>CAPELAS</cp:category>
</cp:coreProperties>
</file>