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41"/>
  </p:notesMasterIdLst>
  <p:sldIdLst>
    <p:sldId id="286" r:id="rId2"/>
    <p:sldId id="330" r:id="rId3"/>
    <p:sldId id="329" r:id="rId4"/>
    <p:sldId id="341" r:id="rId5"/>
    <p:sldId id="331" r:id="rId6"/>
    <p:sldId id="345" r:id="rId7"/>
    <p:sldId id="257" r:id="rId8"/>
    <p:sldId id="342" r:id="rId9"/>
    <p:sldId id="332" r:id="rId10"/>
    <p:sldId id="317" r:id="rId11"/>
    <p:sldId id="316" r:id="rId12"/>
    <p:sldId id="299" r:id="rId13"/>
    <p:sldId id="319" r:id="rId14"/>
    <p:sldId id="287" r:id="rId15"/>
    <p:sldId id="315" r:id="rId16"/>
    <p:sldId id="289" r:id="rId17"/>
    <p:sldId id="309" r:id="rId18"/>
    <p:sldId id="302" r:id="rId19"/>
    <p:sldId id="301" r:id="rId20"/>
    <p:sldId id="305" r:id="rId21"/>
    <p:sldId id="300" r:id="rId22"/>
    <p:sldId id="314" r:id="rId23"/>
    <p:sldId id="303" r:id="rId24"/>
    <p:sldId id="306" r:id="rId25"/>
    <p:sldId id="322" r:id="rId26"/>
    <p:sldId id="311" r:id="rId27"/>
    <p:sldId id="310" r:id="rId28"/>
    <p:sldId id="325" r:id="rId29"/>
    <p:sldId id="327" r:id="rId30"/>
    <p:sldId id="333" r:id="rId31"/>
    <p:sldId id="334" r:id="rId32"/>
    <p:sldId id="335" r:id="rId33"/>
    <p:sldId id="336" r:id="rId34"/>
    <p:sldId id="343" r:id="rId35"/>
    <p:sldId id="337" r:id="rId36"/>
    <p:sldId id="338" r:id="rId37"/>
    <p:sldId id="339" r:id="rId38"/>
    <p:sldId id="328" r:id="rId39"/>
    <p:sldId id="340" r:id="rId40"/>
  </p:sldIdLst>
  <p:sldSz cx="9144000" cy="6858000" type="screen4x3"/>
  <p:notesSz cx="6858000" cy="9144000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anose="020B0603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07" autoAdjust="0"/>
    <p:restoredTop sz="82554" autoAdjust="0"/>
  </p:normalViewPr>
  <p:slideViewPr>
    <p:cSldViewPr>
      <p:cViewPr varScale="1">
        <p:scale>
          <a:sx n="61" d="100"/>
          <a:sy n="61" d="100"/>
        </p:scale>
        <p:origin x="92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fld id="{16CCAD5A-20B9-48AD-BF95-227BCD14CD9D}" type="datetimeFigureOut">
              <a:rPr lang="pt-BR"/>
              <a:pPr>
                <a:defRPr/>
              </a:pPr>
              <a:t>02/02/2016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dirty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dirty="0" smtClean="0"/>
              <a:t>Clique para editar os estilos do texto mestre</a:t>
            </a:r>
          </a:p>
          <a:p>
            <a:pPr lvl="1"/>
            <a:r>
              <a:rPr lang="pt-BR" noProof="0" dirty="0" smtClean="0"/>
              <a:t>Segundo nível</a:t>
            </a:r>
          </a:p>
          <a:p>
            <a:pPr lvl="2"/>
            <a:r>
              <a:rPr lang="pt-BR" noProof="0" dirty="0" smtClean="0"/>
              <a:t>Terceiro nível</a:t>
            </a:r>
          </a:p>
          <a:p>
            <a:pPr lvl="3"/>
            <a:r>
              <a:rPr lang="pt-BR" noProof="0" dirty="0" smtClean="0"/>
              <a:t>Quarto nível</a:t>
            </a:r>
          </a:p>
          <a:p>
            <a:pPr lvl="4"/>
            <a:r>
              <a:rPr lang="pt-BR" noProof="0" dirty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Berlin Sans FB Demi" panose="020E0802020502020306" pitchFamily="34" charset="0"/>
              </a:defRPr>
            </a:lvl1pPr>
          </a:lstStyle>
          <a:p>
            <a:pPr>
              <a:defRPr/>
            </a:pPr>
            <a:fld id="{A5B67440-5F02-4873-8E96-174B741CACD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16362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erlin Sans FB Dem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 eaLnBrk="1" hangingPunct="1">
              <a:spcBef>
                <a:spcPct val="0"/>
              </a:spcBef>
            </a:pPr>
            <a:r>
              <a:rPr lang="pt-BR" altLang="pt-BR" b="1" smtClean="0"/>
              <a:t>www.4tons.com</a:t>
            </a:r>
          </a:p>
          <a:p>
            <a:pPr algn="ctr" eaLnBrk="1" hangingPunct="1">
              <a:spcBef>
                <a:spcPct val="0"/>
              </a:spcBef>
            </a:pPr>
            <a:r>
              <a:rPr lang="pt-BR" altLang="pt-BR" b="1" smtClean="0"/>
              <a:t>Pr. Marcelo Augusto de Carvalho</a:t>
            </a:r>
          </a:p>
          <a:p>
            <a:pPr eaLnBrk="1" hangingPunct="1">
              <a:spcBef>
                <a:spcPct val="0"/>
              </a:spcBef>
            </a:pPr>
            <a:endParaRPr lang="pt-BR" altLang="pt-BR" b="1" smtClean="0"/>
          </a:p>
          <a:p>
            <a:pPr eaLnBrk="1" hangingPunct="1">
              <a:spcBef>
                <a:spcPct val="0"/>
              </a:spcBef>
            </a:pPr>
            <a:endParaRPr lang="pt-BR" altLang="pt-BR" b="1" smtClean="0"/>
          </a:p>
        </p:txBody>
      </p:sp>
      <p:sp>
        <p:nvSpPr>
          <p:cNvPr id="41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00992193-5713-4870-A994-08C29BF0E081}" type="slidenum">
              <a:rPr lang="pt-BR" altLang="pt-BR" smtClean="0">
                <a:latin typeface="Berlin Sans FB Demi" panose="020E0802020502020306" pitchFamily="34" charset="0"/>
              </a:rPr>
              <a:pPr/>
              <a:t>1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973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2355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63F18532-D49C-423A-887A-4E242BF62E0A}" type="slidenum">
              <a:rPr lang="pt-BR" altLang="pt-BR" smtClean="0">
                <a:latin typeface="Berlin Sans FB Demi" panose="020E0802020502020306" pitchFamily="34" charset="0"/>
              </a:rPr>
              <a:pPr/>
              <a:t>11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9620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2560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33F25784-40E1-4826-B1BB-87B8589D54BC}" type="slidenum">
              <a:rPr lang="pt-BR" altLang="pt-BR" smtClean="0">
                <a:latin typeface="Berlin Sans FB Demi" panose="020E0802020502020306" pitchFamily="34" charset="0"/>
              </a:rPr>
              <a:pPr/>
              <a:t>12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0026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276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64743E39-D480-4EC9-8F5C-D82C11A03F13}" type="slidenum">
              <a:rPr lang="pt-BR" altLang="pt-BR" smtClean="0">
                <a:latin typeface="Berlin Sans FB Demi" panose="020E0802020502020306" pitchFamily="34" charset="0"/>
              </a:rPr>
              <a:pPr/>
              <a:t>13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8833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297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8444EFA4-E763-44EE-AC42-8479BA38F13E}" type="slidenum">
              <a:rPr lang="pt-BR" altLang="pt-BR" smtClean="0">
                <a:latin typeface="Berlin Sans FB Demi" panose="020E0802020502020306" pitchFamily="34" charset="0"/>
              </a:rPr>
              <a:pPr/>
              <a:t>14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3761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317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0AB8FFDB-9935-4709-A7D5-CC235DB14E19}" type="slidenum">
              <a:rPr lang="pt-BR" altLang="pt-BR" smtClean="0">
                <a:latin typeface="Berlin Sans FB Demi" panose="020E0802020502020306" pitchFamily="34" charset="0"/>
              </a:rPr>
              <a:pPr/>
              <a:t>15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788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337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30173686-7AA3-44EB-970A-2E47DEFAD323}" type="slidenum">
              <a:rPr lang="pt-BR" altLang="pt-BR" smtClean="0">
                <a:latin typeface="Berlin Sans FB Demi" panose="020E0802020502020306" pitchFamily="34" charset="0"/>
              </a:rPr>
              <a:pPr/>
              <a:t>16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3163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358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FB6ABE5C-16A9-40B4-B7E5-7C7A5360B562}" type="slidenum">
              <a:rPr lang="pt-BR" altLang="pt-BR" smtClean="0">
                <a:latin typeface="Berlin Sans FB Demi" panose="020E0802020502020306" pitchFamily="34" charset="0"/>
              </a:rPr>
              <a:pPr/>
              <a:t>17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50621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3789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6A4CE422-38AB-4DDE-8AF3-ED986B6F25B1}" type="slidenum">
              <a:rPr lang="pt-BR" altLang="pt-BR" smtClean="0">
                <a:latin typeface="Berlin Sans FB Demi" panose="020E0802020502020306" pitchFamily="34" charset="0"/>
              </a:rPr>
              <a:pPr/>
              <a:t>18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2632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399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1155ED94-D58F-4F5F-BD93-ED62A41ABCB1}" type="slidenum">
              <a:rPr lang="pt-BR" altLang="pt-BR" smtClean="0">
                <a:latin typeface="Berlin Sans FB Demi" panose="020E0802020502020306" pitchFamily="34" charset="0"/>
              </a:rPr>
              <a:pPr/>
              <a:t>19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5058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smtClean="0"/>
              <a:t/>
            </a:r>
            <a:br>
              <a:rPr lang="pt-BR" altLang="pt-BR" smtClean="0"/>
            </a:br>
            <a:endParaRPr lang="pt-BR" altLang="pt-BR" b="1" smtClean="0"/>
          </a:p>
        </p:txBody>
      </p:sp>
      <p:sp>
        <p:nvSpPr>
          <p:cNvPr id="419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C2115CAB-C566-4183-9227-DB63E947ED95}" type="slidenum">
              <a:rPr lang="pt-BR" altLang="pt-BR" smtClean="0">
                <a:latin typeface="Berlin Sans FB Demi" panose="020E0802020502020306" pitchFamily="34" charset="0"/>
              </a:rPr>
              <a:pPr/>
              <a:t>20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369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pt-BR" sz="1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Quantas vezes já falamos ou ouvimos a expressão: Eu Preciso ter mais tempo!</a:t>
            </a:r>
            <a:endParaRPr lang="pt-BR" sz="12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just"/>
            <a:endParaRPr lang="pt-BR" altLang="pt-BR" b="1" dirty="0" smtClean="0"/>
          </a:p>
        </p:txBody>
      </p:sp>
      <p:sp>
        <p:nvSpPr>
          <p:cNvPr id="61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01D77108-72BF-4142-95C1-72578CCE5AD6}" type="slidenum">
              <a:rPr lang="pt-BR" altLang="pt-BR" smtClean="0">
                <a:latin typeface="Berlin Sans FB Demi" panose="020E0802020502020306" pitchFamily="34" charset="0"/>
              </a:rPr>
              <a:pPr/>
              <a:t>2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0467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4403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747DD44A-19D0-4E8F-873F-B1FEEB449EA1}" type="slidenum">
              <a:rPr lang="pt-BR" altLang="pt-BR" smtClean="0">
                <a:latin typeface="Berlin Sans FB Demi" panose="020E0802020502020306" pitchFamily="34" charset="0"/>
              </a:rPr>
              <a:pPr/>
              <a:t>21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0651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4608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74217019-F7AF-45E7-A4B1-21597E3D2272}" type="slidenum">
              <a:rPr lang="pt-BR" altLang="pt-BR" smtClean="0">
                <a:latin typeface="Berlin Sans FB Demi" panose="020E0802020502020306" pitchFamily="34" charset="0"/>
              </a:rPr>
              <a:pPr/>
              <a:t>22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783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4813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DC475F22-C631-4E9D-ADFF-5C4651F00E97}" type="slidenum">
              <a:rPr lang="pt-BR" altLang="pt-BR" smtClean="0">
                <a:latin typeface="Berlin Sans FB Demi" panose="020E0802020502020306" pitchFamily="34" charset="0"/>
              </a:rPr>
              <a:pPr/>
              <a:t>23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2468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5018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B1A072ED-24F3-413C-A9ED-C889DDE26366}" type="slidenum">
              <a:rPr lang="pt-BR" altLang="pt-BR" smtClean="0">
                <a:latin typeface="Berlin Sans FB Demi" panose="020E0802020502020306" pitchFamily="34" charset="0"/>
              </a:rPr>
              <a:pPr/>
              <a:t>24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0571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5222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FF5213F3-B2A7-4187-B14C-7F1FFAFC5945}" type="slidenum">
              <a:rPr lang="pt-BR" altLang="pt-BR" smtClean="0">
                <a:latin typeface="Berlin Sans FB Demi" panose="020E0802020502020306" pitchFamily="34" charset="0"/>
              </a:rPr>
              <a:pPr/>
              <a:t>25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4709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5427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934C3B19-0577-4EF6-AA8B-25F1831D0DD2}" type="slidenum">
              <a:rPr lang="pt-BR" altLang="pt-BR" smtClean="0">
                <a:latin typeface="Berlin Sans FB Demi" panose="020E0802020502020306" pitchFamily="34" charset="0"/>
              </a:rPr>
              <a:pPr/>
              <a:t>26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4842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b="1" smtClean="0"/>
              <a:t>Participe desta ação solidaria, pois acredite com um pouco, podemos fazer muito, mas muito mesmo, e neste ano iremos construir uma casa com todo valor que arrecadarmos, alguém vai descobrir o quanto Deus o ama, através exatamente de você.</a:t>
            </a:r>
          </a:p>
          <a:p>
            <a:pPr algn="just"/>
            <a:endParaRPr lang="pt-BR" altLang="pt-BR" b="1" smtClean="0"/>
          </a:p>
        </p:txBody>
      </p:sp>
      <p:sp>
        <p:nvSpPr>
          <p:cNvPr id="5632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11828FAE-DA0A-4425-8B8C-8BBD9ABCCEB1}" type="slidenum">
              <a:rPr lang="pt-BR" altLang="pt-BR" smtClean="0">
                <a:latin typeface="Berlin Sans FB Demi" panose="020E0802020502020306" pitchFamily="34" charset="0"/>
              </a:rPr>
              <a:pPr/>
              <a:t>27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3249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583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B77887A6-EF9E-44E0-B427-3E5FC928C06C}" type="slidenum">
              <a:rPr lang="pt-BR" altLang="pt-BR" smtClean="0">
                <a:latin typeface="Berlin Sans FB Demi" panose="020E0802020502020306" pitchFamily="34" charset="0"/>
              </a:rPr>
              <a:pPr/>
              <a:t>28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0654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b="1" smtClean="0"/>
              <a:t>Então, participe.</a:t>
            </a:r>
          </a:p>
        </p:txBody>
      </p:sp>
      <p:sp>
        <p:nvSpPr>
          <p:cNvPr id="604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7097378F-FDCD-45D0-BC6E-5BF3637B3399}" type="slidenum">
              <a:rPr lang="pt-BR" altLang="pt-BR" smtClean="0">
                <a:latin typeface="Berlin Sans FB Demi" panose="020E0802020502020306" pitchFamily="34" charset="0"/>
              </a:rPr>
              <a:pPr/>
              <a:t>29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5052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b="1" smtClean="0"/>
              <a:t>Então, participe.</a:t>
            </a:r>
          </a:p>
        </p:txBody>
      </p:sp>
      <p:sp>
        <p:nvSpPr>
          <p:cNvPr id="6246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482E5F40-CBCD-42F1-9701-18ECB559FAC0}" type="slidenum">
              <a:rPr lang="pt-BR" altLang="pt-BR" smtClean="0">
                <a:latin typeface="Berlin Sans FB Demi" panose="020E0802020502020306" pitchFamily="34" charset="0"/>
              </a:rPr>
              <a:pPr/>
              <a:t>30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672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81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A90EC872-F467-484A-BE26-D485CC71106D}" type="slidenum">
              <a:rPr lang="pt-BR" altLang="pt-BR" smtClean="0">
                <a:latin typeface="Berlin Sans FB Demi" panose="020E0802020502020306" pitchFamily="34" charset="0"/>
              </a:rPr>
              <a:pPr/>
              <a:t>3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8586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b="1" smtClean="0"/>
              <a:t>Então, participe.</a:t>
            </a:r>
          </a:p>
        </p:txBody>
      </p:sp>
      <p:sp>
        <p:nvSpPr>
          <p:cNvPr id="6451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4CC99072-4003-4D69-A6B6-8BDAB33F9C72}" type="slidenum">
              <a:rPr lang="pt-BR" altLang="pt-BR" smtClean="0">
                <a:latin typeface="Berlin Sans FB Demi" panose="020E0802020502020306" pitchFamily="34" charset="0"/>
              </a:rPr>
              <a:pPr/>
              <a:t>31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3912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b="1" smtClean="0"/>
              <a:t>Então, participe.</a:t>
            </a:r>
          </a:p>
        </p:txBody>
      </p:sp>
      <p:sp>
        <p:nvSpPr>
          <p:cNvPr id="6656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F471A57B-5734-4CC7-A878-1C0CBC51AA52}" type="slidenum">
              <a:rPr lang="pt-BR" altLang="pt-BR" smtClean="0">
                <a:latin typeface="Berlin Sans FB Demi" panose="020E0802020502020306" pitchFamily="34" charset="0"/>
              </a:rPr>
              <a:pPr/>
              <a:t>32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1383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b="1" smtClean="0"/>
          </a:p>
        </p:txBody>
      </p:sp>
      <p:sp>
        <p:nvSpPr>
          <p:cNvPr id="6861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65616BD9-7A6E-4AFA-A3A4-BC6EDEB56E33}" type="slidenum">
              <a:rPr lang="pt-BR" altLang="pt-BR" smtClean="0">
                <a:latin typeface="Berlin Sans FB Demi" panose="020E0802020502020306" pitchFamily="34" charset="0"/>
              </a:rPr>
              <a:pPr/>
              <a:t>33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8680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b="1" smtClean="0"/>
          </a:p>
        </p:txBody>
      </p:sp>
      <p:sp>
        <p:nvSpPr>
          <p:cNvPr id="7066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37A1252F-F2CC-4785-909C-EFFEB9B64F9C}" type="slidenum">
              <a:rPr lang="pt-BR" altLang="pt-BR" smtClean="0">
                <a:latin typeface="Berlin Sans FB Demi" panose="020E0802020502020306" pitchFamily="34" charset="0"/>
              </a:rPr>
              <a:pPr/>
              <a:t>34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191339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7270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1E3F0512-EC47-4E4A-8094-A0D4F201F014}" type="slidenum">
              <a:rPr lang="pt-BR" altLang="pt-BR" smtClean="0">
                <a:latin typeface="Berlin Sans FB Demi" panose="020E0802020502020306" pitchFamily="34" charset="0"/>
              </a:rPr>
              <a:pPr/>
              <a:t>35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37882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b="1" smtClean="0"/>
              <a:t>Então, participe.</a:t>
            </a:r>
          </a:p>
        </p:txBody>
      </p:sp>
      <p:sp>
        <p:nvSpPr>
          <p:cNvPr id="7475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580D6479-CFD4-4A00-8CC5-C6580E69226B}" type="slidenum">
              <a:rPr lang="pt-BR" altLang="pt-BR" smtClean="0">
                <a:latin typeface="Berlin Sans FB Demi" panose="020E0802020502020306" pitchFamily="34" charset="0"/>
              </a:rPr>
              <a:pPr/>
              <a:t>36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399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b="1" smtClean="0"/>
              <a:t>Então, participe.</a:t>
            </a:r>
          </a:p>
        </p:txBody>
      </p:sp>
      <p:sp>
        <p:nvSpPr>
          <p:cNvPr id="7782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43A0BF08-2F9E-4F5F-9FEB-BCA5685D528B}" type="slidenum">
              <a:rPr lang="pt-BR" altLang="pt-BR" smtClean="0">
                <a:latin typeface="Berlin Sans FB Demi" panose="020E0802020502020306" pitchFamily="34" charset="0"/>
              </a:rPr>
              <a:pPr/>
              <a:t>38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013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b="1" smtClean="0"/>
              <a:t>Então, participe.</a:t>
            </a:r>
          </a:p>
        </p:txBody>
      </p:sp>
      <p:sp>
        <p:nvSpPr>
          <p:cNvPr id="7987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6CA08BB1-EC51-4AA2-9911-13D99F06EA26}" type="slidenum">
              <a:rPr lang="pt-BR" altLang="pt-BR" smtClean="0">
                <a:latin typeface="Berlin Sans FB Demi" panose="020E0802020502020306" pitchFamily="34" charset="0"/>
              </a:rPr>
              <a:pPr/>
              <a:t>39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0557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l" eaLnBrk="1" hangingPunct="1">
              <a:defRPr/>
            </a:pPr>
            <a:r>
              <a:rPr lang="pt-BR" sz="1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É gerenciando você mesmo que é possível se tornar o senhor do seu tempo, e não escravo dele. </a:t>
            </a:r>
            <a:r>
              <a:rPr lang="pt-BR" sz="9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Christian Barbosa</a:t>
            </a:r>
            <a:endParaRPr lang="pt-BR" sz="9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just"/>
            <a:endParaRPr lang="pt-BR" altLang="pt-BR" b="1" dirty="0" smtClean="0"/>
          </a:p>
        </p:txBody>
      </p:sp>
      <p:sp>
        <p:nvSpPr>
          <p:cNvPr id="102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EA3CCF1B-2D7D-435A-8D51-32EB7E5E9EE4}" type="slidenum">
              <a:rPr lang="pt-BR" altLang="pt-BR" smtClean="0">
                <a:latin typeface="Berlin Sans FB Demi" panose="020E0802020502020306" pitchFamily="34" charset="0"/>
              </a:rPr>
              <a:pPr/>
              <a:t>4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007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smtClean="0"/>
              <a:t>“O trabalho é ilimitado, sempre vamos encontrar coisas para fazer. Já nosso tempo é limitado”. Apesar de óbvio, o princípio enunciado por Christian Barbosa, especialista em gestão de tempo e produtividade e autor de “Você, Dona do Seu Tempo” (Editora Gente), entre outros, não parece ser levado muito à risca atualmente, quando todo mundo se queixa de falta de tempo, mas poucos fazem algo para gerenciá-lo melhor.</a:t>
            </a:r>
            <a:endParaRPr lang="pt-BR" altLang="pt-BR" b="1" smtClean="0"/>
          </a:p>
        </p:txBody>
      </p:sp>
      <p:sp>
        <p:nvSpPr>
          <p:cNvPr id="1331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7CAED7B5-9FE0-498C-A8AF-AA6E903812A8}" type="slidenum">
              <a:rPr lang="pt-BR" altLang="pt-BR" smtClean="0">
                <a:latin typeface="Berlin Sans FB Demi" panose="020E0802020502020306" pitchFamily="34" charset="0"/>
              </a:rPr>
              <a:pPr/>
              <a:t>6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005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smtClean="0"/>
              <a:t>“O trabalho é ilimitado, sempre vamos encontrar coisas para fazer. Já nosso tempo é limitado”. Apesar de óbvio, o princípio enunciado por Christian Barbosa, especialista em gestão de tempo e produtividade e autor de “Você, Dona do Seu Tempo” (Editora Gente), entre outros, não parece ser levado muito à risca atualmente, quando todo mundo se queixa de falta de tempo, mas poucos fazem algo para gerenciá-lo melhor.</a:t>
            </a:r>
            <a:endParaRPr lang="pt-BR" altLang="pt-BR" b="1" smtClean="0"/>
          </a:p>
        </p:txBody>
      </p:sp>
      <p:sp>
        <p:nvSpPr>
          <p:cNvPr id="1536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6227E403-0215-44EB-8B97-14AD30C903D2}" type="slidenum">
              <a:rPr lang="pt-BR" altLang="pt-BR" smtClean="0">
                <a:latin typeface="Berlin Sans FB Demi" panose="020E0802020502020306" pitchFamily="34" charset="0"/>
              </a:rPr>
              <a:pPr/>
              <a:t>7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79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pt-BR" altLang="pt-BR" smtClean="0"/>
              <a:t>“O trabalho é ilimitado, sempre vamos encontrar coisas para fazer. Já nosso tempo é limitado”. Apesar de óbvio, o princípio enunciado por Christian Barbosa, especialista em gestão de tempo e produtividade e autor de “Você, Dona do Seu Tempo” (Editora Gente), entre outros, não parece ser levado muito à risca atualmente, quando todo mundo se queixa de falta de tempo, mas poucos fazem algo para gerenciá-lo melhor.</a:t>
            </a:r>
            <a:endParaRPr lang="pt-BR" altLang="pt-BR" b="1" smtClean="0"/>
          </a:p>
        </p:txBody>
      </p:sp>
      <p:sp>
        <p:nvSpPr>
          <p:cNvPr id="1741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E16D57C2-6438-442A-A403-67BA518FD234}" type="slidenum">
              <a:rPr lang="pt-BR" altLang="pt-BR" smtClean="0">
                <a:latin typeface="Berlin Sans FB Demi" panose="020E0802020502020306" pitchFamily="34" charset="0"/>
              </a:rPr>
              <a:pPr/>
              <a:t>8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7216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</p:txBody>
      </p:sp>
      <p:sp>
        <p:nvSpPr>
          <p:cNvPr id="1946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C53AEDCB-C04E-4AD3-94C9-7F442CE918CA}" type="slidenum">
              <a:rPr lang="pt-BR" altLang="pt-BR" smtClean="0">
                <a:latin typeface="Berlin Sans FB Demi" panose="020E0802020502020306" pitchFamily="34" charset="0"/>
              </a:rPr>
              <a:pPr/>
              <a:t>9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594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/>
            <a:endParaRPr lang="pt-BR" altLang="pt-BR" b="1" smtClean="0"/>
          </a:p>
          <a:p>
            <a:pPr algn="just"/>
            <a:endParaRPr lang="pt-BR" altLang="pt-BR" b="1" smtClean="0"/>
          </a:p>
        </p:txBody>
      </p:sp>
      <p:sp>
        <p:nvSpPr>
          <p:cNvPr id="2150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fld id="{A1B8CF9F-7390-4B6B-843A-8623C53088F2}" type="slidenum">
              <a:rPr lang="pt-BR" altLang="pt-BR" smtClean="0">
                <a:latin typeface="Berlin Sans FB Demi" panose="020E0802020502020306" pitchFamily="34" charset="0"/>
              </a:rPr>
              <a:pPr/>
              <a:t>10</a:t>
            </a:fld>
            <a:endParaRPr lang="pt-BR" altLang="pt-BR" smtClean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040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A5894-313A-4061-A57D-531E26B79EF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79446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7A359-A1A4-41EE-8A15-CF5B2DBA570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883615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A89494-0210-4075-ABF4-12968BEC6BE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43121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63CC3-EE35-454A-A3F9-F9250A4473B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45925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C1C82-00F8-47DF-863D-A7C7B26182EE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231025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8E6940-743E-49B9-A299-FC0AE809D989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1053420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8A2BC-C1A5-4E13-8665-C8224FD3CC68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49099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0B180A-B217-4C99-B1C3-59EB1347D66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33113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6BB34-5869-408C-A24F-1782CC30060D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43222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F5728E-2DDE-420A-B719-E573608D6CE1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07073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44D57-1988-4D59-803D-B7380096C3FB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494984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Berlin Sans FB Demi" pitchFamily="34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Berlin Sans FB Demi" panose="020E0802020502020306" pitchFamily="34" charset="0"/>
              </a:defRPr>
            </a:lvl1pPr>
          </a:lstStyle>
          <a:p>
            <a:pPr>
              <a:defRPr/>
            </a:pPr>
            <a:fld id="{3BE63FA0-A278-465D-9D35-3F802C5B4645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erlin Sans FB Dem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Berlin Sans FB Dem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Berlin Sans FB Dem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Berlin Sans FB Dem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Berlin Sans FB Dem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Berlin Sans FB Dem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gilson.cardoso\Documents\PPT%20sermons\2_Truth%20for%20Difficult%20Times_C_NT.jp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gilson.cardoso\Documents\3D_Character_Wallpaper_(8).jp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gilson.cardoso\Pictures\Tudo%20-%20Copia\Care-elderly-rex.jpg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gilson.cardoso\Documents\freedom.jpg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C:\Users\gilson.cardoso\Documents\coracao-relogio-preso-na-teia-de-aranha-fe4a3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D:\CAPELAS%20GILSON%202016\GEST&#195;O%20DO%20TEMPO\hi-tech-gadgets-hd-wallpapers-1080p-4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144016" y="4524216"/>
            <a:ext cx="8604448" cy="178510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 eaLnBrk="1" hangingPunct="1">
              <a:defRPr/>
            </a:pPr>
            <a:r>
              <a:rPr lang="pt-BR" sz="54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O </a:t>
            </a:r>
            <a:r>
              <a:rPr lang="pt-BR" sz="54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Presente Do Tempo</a:t>
            </a:r>
            <a:endParaRPr lang="pt-BR" sz="5400" b="1" spc="50" dirty="0">
              <a:ln w="11430"/>
              <a:solidFill>
                <a:srgbClr val="FF33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cs typeface="Calibri" pitchFamily="34" charset="0"/>
            </a:endParaRPr>
          </a:p>
          <a:p>
            <a:pPr algn="r" eaLnBrk="1" hangingPunct="1">
              <a:defRPr/>
            </a:pPr>
            <a:r>
              <a:rPr lang="pt-BR" sz="28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Pastoral Estudantil - APV</a:t>
            </a:r>
          </a:p>
          <a:p>
            <a:pPr algn="r" eaLnBrk="1" hangingPunct="1">
              <a:defRPr/>
            </a:pPr>
            <a:r>
              <a:rPr lang="pt-BR" sz="2800" b="1" spc="50" dirty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Pr. Gilson Cardoso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9375" y="9525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92460" y="5013176"/>
            <a:ext cx="8109912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Ao iniciar uma tarefa no computador, </a:t>
            </a:r>
          </a:p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feche as janelas das redes sociais.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58528" y="3645024"/>
            <a:ext cx="814592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Planeje seu dia com antecedência mínima de três dias. Pode parecer estranho no começo, mas é preciso perseverar até ver os resultados e se tornar um hábito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39552" y="404664"/>
            <a:ext cx="8297937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Priorize as tarefas do seu dia de trabalho. </a:t>
            </a:r>
            <a:endParaRPr lang="pt-BR" sz="36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eaLnBrk="1" hangingPunct="1">
              <a:defRPr/>
            </a:pP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Nada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de sair fazendo o que aparece primeiro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938" y="-28575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23528" y="3939440"/>
            <a:ext cx="8424936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Todos os dias, faça uma lista </a:t>
            </a:r>
          </a:p>
          <a:p>
            <a:pPr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de prioridades do que realmente </a:t>
            </a:r>
          </a:p>
          <a:p>
            <a:pPr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deve ser feito. 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Tarefas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opcionais devem ir para outro dia.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51520" y="4149080"/>
            <a:ext cx="8640960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Não deixe as coisas importantes se tornarem urgentes. Planeje e execute sem deixar as tarefas entrarem no âmbito da urgência.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594371" y="3645024"/>
            <a:ext cx="8082085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Anote prioridades e afazeres em uma ferramenta. Pode ser uma agenda, smartphone ou um programa como o Outlook. Descubra qual funciona melhor para você.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ítulo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91264" cy="2376264"/>
          </a:xfrm>
          <a:extLst/>
        </p:spPr>
        <p:txBody>
          <a:bodyPr/>
          <a:lstStyle/>
          <a:p>
            <a:pPr>
              <a:defRPr/>
            </a:pP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Faça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pausas entre as atividades. Procure descobrir o seu máximo período de atenção e programe pequenos intervalos entre um período e outro</a:t>
            </a:r>
            <a:endParaRPr lang="pt-BR" sz="3600" dirty="0" smtClean="0"/>
          </a:p>
        </p:txBody>
      </p:sp>
      <p:sp>
        <p:nvSpPr>
          <p:cNvPr id="3" name="Retângulo 2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3975" y="0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79512" y="3501008"/>
            <a:ext cx="8712968" cy="28623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Faça uma coisa por vez. Apesar das pesquisas sobre capacidades humanas multitarefas, ainda é comprovado que focar a atenção em apenas um trabalho torna tudo mais rápido.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1438" y="12700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79512" y="4293096"/>
            <a:ext cx="8748464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Não se deixe interromper. Quando 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trabalhando e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novas demandas aparecerem, anote-as e volte a elas depois de acabar o que está fazendo.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83568" y="4554994"/>
            <a:ext cx="8028383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Mantenha suas metas escritas em algum lugar onde possa lê-las, de preferência todos os dias.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17914" y="612844"/>
            <a:ext cx="864096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“Eu </a:t>
            </a: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Preciso ter mais tempo</a:t>
            </a: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!”</a:t>
            </a:r>
            <a:endParaRPr lang="pt-BR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15516" y="4221088"/>
            <a:ext cx="8712968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Anote as tarefas recebidas. Aceitar atividades de ouvido e se esquecer de anotá-las é um erro comum que impacta na falta de tempo.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23528" y="419180"/>
            <a:ext cx="8496944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Escreva sua missão de vida. Quem tem um propósito na vida caminha com passos mais firmes, decididos e não perde tempo.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3025" y="0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51520" y="4725144"/>
            <a:ext cx="8640960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Ache um hobby. Encontrar algo que gostamos muito de fazer nos dá mais disposição e energia para enfrentar o dia-a-dia.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74613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-36512" y="4869160"/>
            <a:ext cx="8963024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Crie ações concretas para atingir suas metas e coloque-as em sua agenda.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171004" y="4653136"/>
            <a:ext cx="8801992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Nunca lote todas as suas horas de trabalho apenas com prioridades, </a:t>
            </a:r>
            <a:endParaRPr lang="pt-BR" sz="36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ou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você vai adiar e se frustrar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19273" y="4077072"/>
            <a:ext cx="8505453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Tenha apenas uma agenda. Nada de dividir pessoal e profissional: você é um só para atender aos compromissos, portanto unifique as áreas.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32037" y="4391233"/>
            <a:ext cx="841642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Planeje metas com a família. Em um encontro especial, explique a proposta à sua família e tenha como objetivo sair com um - apenas um - objetivo bem definido.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07950" y="92075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432048" y="4653136"/>
            <a:ext cx="8244408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Equilibre seus quatro ‘corpos’. Segundo algumas filosofias, temos o corpo físico, o mental, o emocional e o espiritual.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78520" y="3933056"/>
            <a:ext cx="8369944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Faça atividades que trarão saúde e bem-estar. Dedique tempo para exercícios físicos, estar com pessoas amadas, estudar, rezar, meditar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.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971600" y="400596"/>
            <a:ext cx="727280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Aprenda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 dizer ‘não’. As demandas são infinitas, mas seu tempo não. Por isso, é importante aprender a recusar alguns 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convites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03040" y="4451047"/>
            <a:ext cx="8640960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As três coisas mais difíceis do mundo são: guardar um segredo, perdoar uma ofensa </a:t>
            </a: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aproveitar o tempo.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51520" y="572487"/>
            <a:ext cx="8568952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 que a Bíblia fala sobre o valor do 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Tempo:</a:t>
            </a:r>
            <a:r>
              <a:rPr lang="pt-BR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 </a:t>
            </a:r>
            <a:r>
              <a:rPr lang="pt-BR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Salmos 90: 10 e </a:t>
            </a:r>
            <a:r>
              <a:rPr lang="pt-BR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12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95536" y="3861048"/>
            <a:ext cx="8388932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Os anos de nossa vida chegam a setenta, ou a oitenta para os que têm mais vigor; entretanto, são anos difíceis e cheios de sofrimento, pois a vida passa depressa, e nós voamos</a:t>
            </a:r>
            <a:r>
              <a:rPr lang="pt-BR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!</a:t>
            </a:r>
            <a:r>
              <a:rPr lang="pt-BR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  </a:t>
            </a:r>
            <a:r>
              <a:rPr lang="pt-BR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Salmos 90:10</a:t>
            </a:r>
            <a:r>
              <a:rPr lang="pt-BR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.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23528" y="411048"/>
            <a:ext cx="8460940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Ensina-nos a contar os nossos dias para que o nosso coração alcance sabedoria</a:t>
            </a: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. </a:t>
            </a:r>
            <a:r>
              <a:rPr lang="pt-BR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Salmos 90:12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11560" y="4221088"/>
            <a:ext cx="8046894" cy="230832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 vida passa depressa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D+</a:t>
            </a:r>
          </a:p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Morremos cedo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d+</a:t>
            </a:r>
          </a:p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Desperdiçamos tempo </a:t>
            </a: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D+</a:t>
            </a:r>
          </a:p>
          <a:p>
            <a:pPr algn="ctr"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Aprendemos 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D-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48553" y="5395863"/>
            <a:ext cx="8046894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Faça a sua vida  valer a pena</a:t>
            </a: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!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57554" y="4365104"/>
            <a:ext cx="8046894" cy="206210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Precisamos viver a cada dia de forma que cresçamos com as boas e más  experiências.</a:t>
            </a:r>
          </a:p>
          <a:p>
            <a:pPr algn="ctr" eaLnBrk="1" hangingPunct="1">
              <a:defRPr/>
            </a:pPr>
            <a:r>
              <a:rPr lang="pt-BR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Aproveitando o tempo, com sabedoria e </a:t>
            </a:r>
            <a:r>
              <a:rPr lang="pt-BR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maturidade</a:t>
            </a: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539552" y="4221088"/>
            <a:ext cx="8046894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Porque  é bom refletirmos sobre a morte quando falamos de gestão  do Tempo</a:t>
            </a: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?</a:t>
            </a:r>
            <a:endParaRPr lang="pt-BR" sz="4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ítulo 1"/>
          <p:cNvSpPr>
            <a:spLocks noGrp="1"/>
          </p:cNvSpPr>
          <p:nvPr>
            <p:ph type="title"/>
          </p:nvPr>
        </p:nvSpPr>
        <p:spPr>
          <a:xfrm>
            <a:off x="457200" y="917848"/>
            <a:ext cx="8229600" cy="1143000"/>
          </a:xfrm>
        </p:spPr>
        <p:txBody>
          <a:bodyPr/>
          <a:lstStyle/>
          <a:p>
            <a:r>
              <a:rPr lang="pt-BR" altLang="pt-BR" dirty="0" err="1" smtClean="0"/>
              <a:t>Video</a:t>
            </a:r>
            <a:r>
              <a:rPr lang="pt-BR" altLang="pt-BR" dirty="0" smtClean="0"/>
              <a:t> Ana Claudia Quintana</a:t>
            </a:r>
          </a:p>
        </p:txBody>
      </p:sp>
      <p:sp>
        <p:nvSpPr>
          <p:cNvPr id="75779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 smtClean="0"/>
              <a:t>Tempo x Morte</a:t>
            </a:r>
          </a:p>
        </p:txBody>
      </p:sp>
      <p:pic>
        <p:nvPicPr>
          <p:cNvPr id="2" name="Ana Claudia Quintana Arantes- a morte ensina a viver - 10Youtube.c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36712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3975" y="0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51519" y="-99392"/>
            <a:ext cx="8568952" cy="1003351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</a:t>
            </a:r>
          </a:p>
          <a:p>
            <a:pPr algn="ctr" eaLnBrk="1" hangingPunct="1">
              <a:defRPr/>
            </a:pP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r>
              <a:rPr lang="pt-BR" sz="32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Só existem dois dias no ano que nada pode ser feito. Um se chama ontem e o outro se chama amanhã, portanto hoje é o dia certo para amar, acreditar, fazer e principalmente viver.</a:t>
            </a:r>
          </a:p>
          <a:p>
            <a:pPr algn="ctr" eaLnBrk="1" hangingPunct="1">
              <a:defRPr/>
            </a:pPr>
            <a:r>
              <a:rPr lang="pt-BR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                                                                           Dalai Lama</a:t>
            </a:r>
          </a:p>
          <a:p>
            <a:pPr algn="ctr" eaLnBrk="1" hangingPunct="1">
              <a:defRPr/>
            </a:pP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3975" y="0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611559" y="4841865"/>
            <a:ext cx="799288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De </a:t>
            </a: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que forma você está cuidando do presente chamado tempo</a:t>
            </a: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?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2388" y="-6350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340685" y="4442336"/>
            <a:ext cx="8640960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“É </a:t>
            </a: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gerenciando você mesmo que é possível se tornar o senhor do seu tempo, e não escravo </a:t>
            </a: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dele”. </a:t>
            </a:r>
            <a:endParaRPr lang="pt-BR" sz="2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00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pt-BR" smtClean="0"/>
              <a:t>Vídeo  a vida em 1 minuto( </a:t>
            </a:r>
          </a:p>
        </p:txBody>
      </p:sp>
      <p:pic>
        <p:nvPicPr>
          <p:cNvPr id="2" name="A vida passa rapido - 10Youtube.c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224644"/>
            <a:ext cx="8592955" cy="64447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51520" y="260648"/>
            <a:ext cx="8892480" cy="108645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Quem são os grandes vilões da falta de tempo hoje em dia?</a:t>
            </a:r>
          </a:p>
          <a:p>
            <a:pPr algn="ctr" eaLnBrk="1" hangingPunct="1">
              <a:defRPr/>
            </a:pPr>
            <a:endParaRPr lang="pt-BR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eaLnBrk="1" hangingPunct="1">
              <a:defRPr/>
            </a:pP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1-Procrastinação</a:t>
            </a:r>
            <a:endParaRPr lang="pt-BR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2- Excesso de Prioridades</a:t>
            </a:r>
          </a:p>
          <a:p>
            <a:pPr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3- Falta de planejamento</a:t>
            </a:r>
          </a:p>
          <a:p>
            <a:pPr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4-Desorganização</a:t>
            </a:r>
          </a:p>
          <a:p>
            <a:pPr eaLnBrk="1" hangingPunct="1">
              <a:defRPr/>
            </a:pPr>
            <a:endParaRPr lang="pt-BR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endParaRPr lang="pt-BR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r>
              <a:rPr lang="pt-BR" sz="28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                                          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539552" y="992917"/>
            <a:ext cx="748883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1-Procrastinação</a:t>
            </a:r>
            <a:endParaRPr lang="pt-BR" sz="36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2- Excesso de Prioridades</a:t>
            </a:r>
          </a:p>
          <a:p>
            <a:pPr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3- Falta de planejamento</a:t>
            </a:r>
          </a:p>
          <a:p>
            <a:pPr eaLnBrk="1" hangingPunct="1">
              <a:defRPr/>
            </a:pP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4-Desorganização</a:t>
            </a:r>
          </a:p>
          <a:p>
            <a:pPr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5- Má utilização das redes sociais</a:t>
            </a:r>
          </a:p>
          <a:p>
            <a:pPr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6- Falta de objetivos claros</a:t>
            </a:r>
          </a:p>
          <a:p>
            <a:pPr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7-Interrupções constantes</a:t>
            </a:r>
          </a:p>
          <a:p>
            <a:pPr eaLnBrk="1" hangingPunct="1">
              <a:defRPr/>
            </a:pPr>
            <a:r>
              <a:rPr lang="pt-BR" sz="3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8-Fazer tudo ao mesmo </a:t>
            </a:r>
            <a:r>
              <a:rPr lang="pt-BR" sz="36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tempo</a:t>
            </a:r>
            <a:r>
              <a:rPr lang="pt-BR" sz="28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                    </a:t>
            </a:r>
            <a:endParaRPr lang="pt-BR" sz="28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51520" y="2492896"/>
            <a:ext cx="889248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20 Dicas Para Você </a:t>
            </a:r>
          </a:p>
          <a:p>
            <a:pPr algn="ctr" eaLnBrk="1" hangingPunct="1">
              <a:defRPr/>
            </a:pP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Aproveitar Melhor O Seu Tempo</a:t>
            </a:r>
            <a:endParaRPr lang="pt-BR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r:link="rId4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0488" y="46038"/>
            <a:ext cx="8963025" cy="6765925"/>
          </a:xfrm>
          <a:prstGeom prst="rect">
            <a:avLst/>
          </a:prstGeom>
          <a:noFill/>
          <a:ln w="203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pt-BR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endParaRPr lang="pt-BR" dirty="0">
              <a:latin typeface="Berlin Sans FB Demi" pitchFamily="34" charset="0"/>
            </a:endParaRPr>
          </a:p>
        </p:txBody>
      </p:sp>
      <p:sp>
        <p:nvSpPr>
          <p:cNvPr id="5" name="Retângulo 4"/>
          <p:cNvSpPr/>
          <p:nvPr/>
        </p:nvSpPr>
        <p:spPr>
          <a:xfrm>
            <a:off x="251520" y="4451047"/>
            <a:ext cx="8640960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Aceite que nem tudo pode ser feito. </a:t>
            </a:r>
            <a:endParaRPr lang="pt-BR" sz="4000" b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  <a:p>
            <a:pPr algn="ctr" eaLnBrk="1" hangingPunct="1">
              <a:defRPr/>
            </a:pPr>
            <a:r>
              <a:rPr lang="pt-BR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É </a:t>
            </a: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preciso entender que o tempo é limitado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tons-preto">
  <a:themeElements>
    <a:clrScheme name="4tons-preto 13">
      <a:dk1>
        <a:srgbClr val="808080"/>
      </a:dk1>
      <a:lt1>
        <a:srgbClr val="FFFFFF"/>
      </a:lt1>
      <a:dk2>
        <a:srgbClr val="000000"/>
      </a:dk2>
      <a:lt2>
        <a:srgbClr val="FFFFFF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tons-preto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tons-pre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tons-pret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tons-preto 13">
        <a:dk1>
          <a:srgbClr val="808080"/>
        </a:dk1>
        <a:lt1>
          <a:srgbClr val="FFFFFF"/>
        </a:lt1>
        <a:dk2>
          <a:srgbClr val="000000"/>
        </a:dk2>
        <a:lt2>
          <a:srgbClr val="FFFFFF"/>
        </a:lt2>
        <a:accent1>
          <a:srgbClr val="BBE0E3"/>
        </a:accent1>
        <a:accent2>
          <a:srgbClr val="333399"/>
        </a:accent2>
        <a:accent3>
          <a:srgbClr val="AAAAAA"/>
        </a:accent3>
        <a:accent4>
          <a:srgbClr val="DADADA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4tons-preto</Template>
  <TotalTime>11547</TotalTime>
  <Words>1212</Words>
  <Application>Microsoft Office PowerPoint</Application>
  <PresentationFormat>Apresentação na tela (4:3)</PresentationFormat>
  <Paragraphs>142</Paragraphs>
  <Slides>39</Slides>
  <Notes>37</Notes>
  <HiddenSlides>0</HiddenSlides>
  <MMClips>2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44" baseType="lpstr">
      <vt:lpstr>Berlin Sans FB</vt:lpstr>
      <vt:lpstr>Berlin Sans FB Demi</vt:lpstr>
      <vt:lpstr>Calibri</vt:lpstr>
      <vt:lpstr>Trebuchet MS</vt:lpstr>
      <vt:lpstr>4tons-preto</vt:lpstr>
      <vt:lpstr>Apresentação do PowerPoint</vt:lpstr>
      <vt:lpstr>Apresentação do PowerPoint</vt:lpstr>
      <vt:lpstr>Apresentação do PowerPoint</vt:lpstr>
      <vt:lpstr>Apresentação do PowerPoint</vt:lpstr>
      <vt:lpstr>Vídeo  a vida em 1 minuto(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Faça pausas entre as atividades. Procure descobrir o seu máximo período de atenção e programe pequenos intervalos entre um período e outro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Video Ana Claudia Quintana</vt:lpstr>
      <vt:lpstr>Apresentação do PowerPoint</vt:lpstr>
      <vt:lpstr>Apresentação do PowerPoint</vt:lpstr>
    </vt:vector>
  </TitlesOfParts>
  <Company>Casa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PE2014-C15-EM RESPOSTA A ESTE AMOR</dc:title>
  <dc:subject>PE-CAPELAS 2018</dc:subject>
  <dc:creator>Pr. MARCELO AUGUSTO DE CARVALHO</dc:creator>
  <cp:keywords>www.pastordeescola.com.br; www.4tons.com</cp:keywords>
  <dc:description>COMÉRCIO PROIBIDO. USO PESSOAL</dc:description>
  <cp:lastModifiedBy>APV - Marcelo Augusto de Carvalho</cp:lastModifiedBy>
  <cp:revision>175</cp:revision>
  <dcterms:created xsi:type="dcterms:W3CDTF">2009-09-21T13:03:02Z</dcterms:created>
  <dcterms:modified xsi:type="dcterms:W3CDTF">2016-02-02T19:57:34Z</dcterms:modified>
  <cp:category>CAPELAS</cp:category>
</cp:coreProperties>
</file>