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58" r:id="rId3"/>
    <p:sldId id="300" r:id="rId4"/>
    <p:sldId id="302" r:id="rId5"/>
    <p:sldId id="259" r:id="rId6"/>
    <p:sldId id="295" r:id="rId7"/>
    <p:sldId id="296" r:id="rId8"/>
    <p:sldId id="297" r:id="rId9"/>
    <p:sldId id="294" r:id="rId10"/>
    <p:sldId id="299" r:id="rId11"/>
    <p:sldId id="301" r:id="rId12"/>
    <p:sldId id="298" r:id="rId13"/>
    <p:sldId id="260" r:id="rId14"/>
    <p:sldId id="271" r:id="rId15"/>
    <p:sldId id="265" r:id="rId16"/>
    <p:sldId id="303" r:id="rId17"/>
    <p:sldId id="304" r:id="rId18"/>
    <p:sldId id="305" r:id="rId19"/>
    <p:sldId id="270" r:id="rId20"/>
    <p:sldId id="306" r:id="rId21"/>
    <p:sldId id="278" r:id="rId22"/>
    <p:sldId id="307" r:id="rId23"/>
    <p:sldId id="261" r:id="rId24"/>
    <p:sldId id="262" r:id="rId25"/>
    <p:sldId id="263" r:id="rId26"/>
    <p:sldId id="273" r:id="rId27"/>
    <p:sldId id="292" r:id="rId28"/>
    <p:sldId id="293" r:id="rId29"/>
    <p:sldId id="266" r:id="rId30"/>
    <p:sldId id="267" r:id="rId31"/>
    <p:sldId id="268" r:id="rId32"/>
    <p:sldId id="269" r:id="rId33"/>
    <p:sldId id="272" r:id="rId34"/>
    <p:sldId id="274" r:id="rId35"/>
    <p:sldId id="308" r:id="rId36"/>
    <p:sldId id="275" r:id="rId37"/>
    <p:sldId id="264" r:id="rId38"/>
    <p:sldId id="276" r:id="rId39"/>
    <p:sldId id="277" r:id="rId40"/>
    <p:sldId id="279" r:id="rId41"/>
    <p:sldId id="280" r:id="rId42"/>
    <p:sldId id="283" r:id="rId43"/>
    <p:sldId id="281" r:id="rId44"/>
    <p:sldId id="282" r:id="rId45"/>
    <p:sldId id="284" r:id="rId46"/>
    <p:sldId id="285" r:id="rId47"/>
    <p:sldId id="286" r:id="rId4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99" autoAdjust="0"/>
  </p:normalViewPr>
  <p:slideViewPr>
    <p:cSldViewPr snapToGrid="0">
      <p:cViewPr varScale="1">
        <p:scale>
          <a:sx n="50" d="100"/>
          <a:sy n="50" d="100"/>
        </p:scale>
        <p:origin x="126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0828C7-06F5-4918-AABD-6E9C051E1A0A}" type="datetimeFigureOut">
              <a:rPr lang="pt-BR" smtClean="0"/>
              <a:pPr/>
              <a:t>19/02/2018</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BB287-3E83-4B6F-99C9-C39EDB481064}" type="slidenum">
              <a:rPr lang="pt-BR" smtClean="0"/>
              <a:pPr/>
              <a:t>‹nº›</a:t>
            </a:fld>
            <a:endParaRPr lang="pt-BR"/>
          </a:p>
        </p:txBody>
      </p:sp>
    </p:spTree>
    <p:extLst>
      <p:ext uri="{BB962C8B-B14F-4D97-AF65-F5344CB8AC3E}">
        <p14:creationId xmlns:p14="http://schemas.microsoft.com/office/powerpoint/2010/main" val="220750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ctr"/>
            <a:r>
              <a:rPr lang="pt-BR" b="1" dirty="0"/>
              <a:t>www.pastordeescola.com.br</a:t>
            </a:r>
          </a:p>
          <a:p>
            <a:pPr algn="ctr"/>
            <a:r>
              <a:rPr lang="pt-BR" b="1" dirty="0"/>
              <a:t>Pr. </a:t>
            </a:r>
            <a:r>
              <a:rPr lang="pt-BR" b="1"/>
              <a:t>Marcelo Augusto de Carvalho</a:t>
            </a:r>
          </a:p>
          <a:p>
            <a:endParaRPr lang="pt-B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1</a:t>
            </a:fld>
            <a:endParaRPr lang="pt-BR"/>
          </a:p>
        </p:txBody>
      </p:sp>
    </p:spTree>
    <p:extLst>
      <p:ext uri="{BB962C8B-B14F-4D97-AF65-F5344CB8AC3E}">
        <p14:creationId xmlns:p14="http://schemas.microsoft.com/office/powerpoint/2010/main" val="32351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Cheriq</a:t>
            </a:r>
            <a:r>
              <a:rPr lang="pt-BR" dirty="0"/>
              <a:t> </a:t>
            </a:r>
            <a:r>
              <a:rPr lang="pt-BR" dirty="0" err="1"/>
              <a:t>Kouachi</a:t>
            </a:r>
            <a:r>
              <a:rPr lang="pt-BR" dirty="0"/>
              <a:t> e Said </a:t>
            </a:r>
            <a:r>
              <a:rPr lang="pt-BR" dirty="0" err="1"/>
              <a:t>Kouachi</a:t>
            </a:r>
            <a:r>
              <a:rPr lang="pt-BR" dirty="0"/>
              <a:t> – 7 de Janeiro de 2015 ataque à revista Charlie </a:t>
            </a:r>
            <a:r>
              <a:rPr lang="pt-BR" dirty="0" err="1"/>
              <a:t>Hebdo</a:t>
            </a:r>
            <a:r>
              <a:rPr lang="pt-BR" dirty="0"/>
              <a:t>.</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14</a:t>
            </a:fld>
            <a:endParaRPr lang="pt-BR"/>
          </a:p>
        </p:txBody>
      </p:sp>
    </p:spTree>
    <p:extLst>
      <p:ext uri="{BB962C8B-B14F-4D97-AF65-F5344CB8AC3E}">
        <p14:creationId xmlns:p14="http://schemas.microsoft.com/office/powerpoint/2010/main" val="230741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fontAlgn="base"/>
            <a:r>
              <a:rPr lang="pt-BR" sz="1200" b="0" i="0" kern="1200" dirty="0">
                <a:solidFill>
                  <a:schemeClr val="tx1"/>
                </a:solidFill>
                <a:effectLst/>
                <a:latin typeface="+mn-lt"/>
                <a:ea typeface="+mn-ea"/>
                <a:cs typeface="+mn-cs"/>
              </a:rPr>
              <a:t>O atentado aconteceu pela manhã, durante a reunião editorial da revista. Dois atiradores teriam efetuado os disparos, de acordo com o relato de um sobrevivente.</a:t>
            </a:r>
          </a:p>
          <a:p>
            <a:pPr fontAlgn="base"/>
            <a:r>
              <a:rPr lang="pt-BR" sz="1200" b="0" i="0" kern="1200" dirty="0">
                <a:solidFill>
                  <a:schemeClr val="tx1"/>
                </a:solidFill>
                <a:effectLst/>
                <a:latin typeface="+mn-lt"/>
                <a:ea typeface="+mn-ea"/>
                <a:cs typeface="+mn-cs"/>
              </a:rPr>
              <a:t>Entre os mortos, estão os principais cartunistas da França.</a:t>
            </a:r>
          </a:p>
          <a:p>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16</a:t>
            </a:fld>
            <a:endParaRPr lang="pt-BR"/>
          </a:p>
        </p:txBody>
      </p:sp>
    </p:spTree>
    <p:extLst>
      <p:ext uri="{BB962C8B-B14F-4D97-AF65-F5344CB8AC3E}">
        <p14:creationId xmlns:p14="http://schemas.microsoft.com/office/powerpoint/2010/main" val="270071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kern="1200" dirty="0">
                <a:solidFill>
                  <a:schemeClr val="tx1"/>
                </a:solidFill>
                <a:effectLst/>
                <a:latin typeface="+mn-lt"/>
                <a:ea typeface="+mn-ea"/>
                <a:cs typeface="+mn-cs"/>
              </a:rPr>
              <a:t>Oito vítimas trabalhavam para o jornal e duas eram policiais.</a:t>
            </a:r>
            <a:br>
              <a:rPr lang="pt-BR" sz="1200" b="0" i="0" kern="1200" dirty="0">
                <a:solidFill>
                  <a:schemeClr val="tx1"/>
                </a:solidFill>
                <a:effectLst/>
                <a:latin typeface="+mn-lt"/>
                <a:ea typeface="+mn-ea"/>
                <a:cs typeface="+mn-cs"/>
              </a:rPr>
            </a:br>
            <a:r>
              <a:rPr lang="pt-BR" sz="1200" b="0" i="0" kern="1200" dirty="0">
                <a:solidFill>
                  <a:schemeClr val="tx1"/>
                </a:solidFill>
                <a:effectLst/>
                <a:latin typeface="+mn-lt"/>
                <a:ea typeface="+mn-ea"/>
                <a:cs typeface="+mn-cs"/>
              </a:rPr>
              <a:t>Um funcionário do prédio e um visitante também morreram.</a:t>
            </a:r>
          </a:p>
          <a:p>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20</a:t>
            </a:fld>
            <a:endParaRPr lang="pt-BR"/>
          </a:p>
        </p:txBody>
      </p:sp>
    </p:spTree>
    <p:extLst>
      <p:ext uri="{BB962C8B-B14F-4D97-AF65-F5344CB8AC3E}">
        <p14:creationId xmlns:p14="http://schemas.microsoft.com/office/powerpoint/2010/main" val="3845419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Abu </a:t>
            </a:r>
            <a:r>
              <a:rPr lang="pt-BR" dirty="0" err="1"/>
              <a:t>Bakr</a:t>
            </a:r>
            <a:r>
              <a:rPr lang="pt-BR" dirty="0"/>
              <a:t> Al – </a:t>
            </a:r>
            <a:r>
              <a:rPr lang="pt-BR" dirty="0" err="1"/>
              <a:t>Baghdadi</a:t>
            </a:r>
            <a:r>
              <a:rPr lang="pt-BR" dirty="0"/>
              <a:t> líder do Estado Islâmico.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21</a:t>
            </a:fld>
            <a:endParaRPr lang="pt-BR"/>
          </a:p>
        </p:txBody>
      </p:sp>
    </p:spTree>
    <p:extLst>
      <p:ext uri="{BB962C8B-B14F-4D97-AF65-F5344CB8AC3E}">
        <p14:creationId xmlns:p14="http://schemas.microsoft.com/office/powerpoint/2010/main" val="380528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Bandeira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22</a:t>
            </a:fld>
            <a:endParaRPr lang="pt-BR"/>
          </a:p>
        </p:txBody>
      </p:sp>
    </p:spTree>
    <p:extLst>
      <p:ext uri="{BB962C8B-B14F-4D97-AF65-F5344CB8AC3E}">
        <p14:creationId xmlns:p14="http://schemas.microsoft.com/office/powerpoint/2010/main" val="291265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Exército de 20 a 30 mil combatentes.</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23</a:t>
            </a:fld>
            <a:endParaRPr lang="pt-BR"/>
          </a:p>
        </p:txBody>
      </p:sp>
    </p:spTree>
    <p:extLst>
      <p:ext uri="{BB962C8B-B14F-4D97-AF65-F5344CB8AC3E}">
        <p14:creationId xmlns:p14="http://schemas.microsoft.com/office/powerpoint/2010/main" val="1620156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Área de atuação</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26</a:t>
            </a:fld>
            <a:endParaRPr lang="pt-BR"/>
          </a:p>
        </p:txBody>
      </p:sp>
    </p:spTree>
    <p:extLst>
      <p:ext uri="{BB962C8B-B14F-4D97-AF65-F5344CB8AC3E}">
        <p14:creationId xmlns:p14="http://schemas.microsoft.com/office/powerpoint/2010/main" val="403625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Publicidade e propaganda – câmeras são os que mais ganham do exército.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27</a:t>
            </a:fld>
            <a:endParaRPr lang="pt-BR"/>
          </a:p>
        </p:txBody>
      </p:sp>
    </p:spTree>
    <p:extLst>
      <p:ext uri="{BB962C8B-B14F-4D97-AF65-F5344CB8AC3E}">
        <p14:creationId xmlns:p14="http://schemas.microsoft.com/office/powerpoint/2010/main" val="3922523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Mais de 2 bilhões de dólares – dominam campos petrolíferos.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28</a:t>
            </a:fld>
            <a:endParaRPr lang="pt-BR"/>
          </a:p>
        </p:txBody>
      </p:sp>
    </p:spTree>
    <p:extLst>
      <p:ext uri="{BB962C8B-B14F-4D97-AF65-F5344CB8AC3E}">
        <p14:creationId xmlns:p14="http://schemas.microsoft.com/office/powerpoint/2010/main" val="4032629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Destruição e morte a todo instante.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29</a:t>
            </a:fld>
            <a:endParaRPr lang="pt-BR"/>
          </a:p>
        </p:txBody>
      </p:sp>
    </p:spTree>
    <p:extLst>
      <p:ext uri="{BB962C8B-B14F-4D97-AF65-F5344CB8AC3E}">
        <p14:creationId xmlns:p14="http://schemas.microsoft.com/office/powerpoint/2010/main" val="2782793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O primeiro ano do século XXI ficou marcado por um dos mais violentos atentados terroristas da história. </a:t>
            </a:r>
            <a:r>
              <a:rPr lang="pt-BR" sz="1200" b="1" i="0" kern="1200" dirty="0">
                <a:solidFill>
                  <a:schemeClr val="tx1"/>
                </a:solidFill>
                <a:effectLst/>
                <a:latin typeface="+mn-lt"/>
                <a:ea typeface="+mn-ea"/>
                <a:cs typeface="+mn-cs"/>
              </a:rPr>
              <a:t>Osama Bin </a:t>
            </a:r>
            <a:r>
              <a:rPr lang="pt-BR" sz="1200" b="1" i="0" kern="1200" dirty="0" err="1">
                <a:solidFill>
                  <a:schemeClr val="tx1"/>
                </a:solidFill>
                <a:effectLst/>
                <a:latin typeface="+mn-lt"/>
                <a:ea typeface="+mn-ea"/>
                <a:cs typeface="+mn-cs"/>
              </a:rPr>
              <a:t>Laden,</a:t>
            </a:r>
            <a:r>
              <a:rPr lang="pt-BR" sz="1200" b="0" i="0" kern="1200" dirty="0" err="1">
                <a:solidFill>
                  <a:schemeClr val="tx1"/>
                </a:solidFill>
                <a:effectLst/>
                <a:latin typeface="+mn-lt"/>
                <a:ea typeface="+mn-ea"/>
                <a:cs typeface="+mn-cs"/>
              </a:rPr>
              <a:t>através</a:t>
            </a:r>
            <a:r>
              <a:rPr lang="pt-BR" sz="1200" b="0" i="0" kern="1200" dirty="0">
                <a:solidFill>
                  <a:schemeClr val="tx1"/>
                </a:solidFill>
                <a:effectLst/>
                <a:latin typeface="+mn-lt"/>
                <a:ea typeface="+mn-ea"/>
                <a:cs typeface="+mn-cs"/>
              </a:rPr>
              <a:t> de seu grupo terrorista </a:t>
            </a:r>
            <a:r>
              <a:rPr lang="pt-BR" sz="1200" b="1" i="0" kern="1200" dirty="0">
                <a:solidFill>
                  <a:schemeClr val="tx1"/>
                </a:solidFill>
                <a:effectLst/>
                <a:latin typeface="+mn-lt"/>
                <a:ea typeface="+mn-ea"/>
                <a:cs typeface="+mn-cs"/>
              </a:rPr>
              <a:t>Al </a:t>
            </a:r>
            <a:r>
              <a:rPr lang="pt-BR" sz="1200" b="1" i="0" kern="1200" dirty="0" err="1">
                <a:solidFill>
                  <a:schemeClr val="tx1"/>
                </a:solidFill>
                <a:effectLst/>
                <a:latin typeface="+mn-lt"/>
                <a:ea typeface="+mn-ea"/>
                <a:cs typeface="+mn-cs"/>
              </a:rPr>
              <a:t>Qaeda,</a:t>
            </a:r>
            <a:r>
              <a:rPr lang="pt-BR" sz="1200" b="0" i="0" kern="1200" dirty="0" err="1">
                <a:solidFill>
                  <a:schemeClr val="tx1"/>
                </a:solidFill>
                <a:effectLst/>
                <a:latin typeface="+mn-lt"/>
                <a:ea typeface="+mn-ea"/>
                <a:cs typeface="+mn-cs"/>
              </a:rPr>
              <a:t>vitimou</a:t>
            </a:r>
            <a:r>
              <a:rPr lang="pt-BR" sz="1200" b="0" i="0" kern="1200" dirty="0">
                <a:solidFill>
                  <a:schemeClr val="tx1"/>
                </a:solidFill>
                <a:effectLst/>
                <a:latin typeface="+mn-lt"/>
                <a:ea typeface="+mn-ea"/>
                <a:cs typeface="+mn-cs"/>
              </a:rPr>
              <a:t> milhares de norte-americanos no dia 11 de Setembro de 2001, quando aviões controlados por terroristas atingiram as torres gêmeas do </a:t>
            </a:r>
            <a:r>
              <a:rPr lang="pt-BR" sz="1200" b="1" i="0" kern="1200" dirty="0">
                <a:solidFill>
                  <a:schemeClr val="tx1"/>
                </a:solidFill>
                <a:effectLst/>
                <a:latin typeface="+mn-lt"/>
                <a:ea typeface="+mn-ea"/>
                <a:cs typeface="+mn-cs"/>
              </a:rPr>
              <a:t>World Trade Center</a:t>
            </a:r>
            <a:r>
              <a:rPr lang="pt-BR" sz="1200" b="0" i="0" kern="1200" dirty="0">
                <a:solidFill>
                  <a:schemeClr val="tx1"/>
                </a:solidFill>
                <a:effectLst/>
                <a:latin typeface="+mn-lt"/>
                <a:ea typeface="+mn-ea"/>
                <a:cs typeface="+mn-cs"/>
              </a:rPr>
              <a:t> e partes do prédio do </a:t>
            </a:r>
            <a:r>
              <a:rPr lang="pt-BR" sz="1200" b="1" i="0" kern="1200" dirty="0">
                <a:solidFill>
                  <a:schemeClr val="tx1"/>
                </a:solidFill>
                <a:effectLst/>
                <a:latin typeface="+mn-lt"/>
                <a:ea typeface="+mn-ea"/>
                <a:cs typeface="+mn-cs"/>
              </a:rPr>
              <a:t>Pentágono</a:t>
            </a:r>
            <a:r>
              <a:rPr lang="pt-BR" sz="1200" b="0" i="0" kern="1200" dirty="0">
                <a:solidFill>
                  <a:schemeClr val="tx1"/>
                </a:solidFill>
                <a:effectLst/>
                <a:latin typeface="+mn-lt"/>
                <a:ea typeface="+mn-ea"/>
                <a:cs typeface="+mn-cs"/>
              </a:rPr>
              <a:t>, sede do departamento de defesa dos EUA.</a:t>
            </a:r>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2</a:t>
            </a:fld>
            <a:endParaRPr lang="pt-BR"/>
          </a:p>
        </p:txBody>
      </p:sp>
    </p:spTree>
    <p:extLst>
      <p:ext uri="{BB962C8B-B14F-4D97-AF65-F5344CB8AC3E}">
        <p14:creationId xmlns:p14="http://schemas.microsoft.com/office/powerpoint/2010/main" val="161507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Imagem que chocou o mundo.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33</a:t>
            </a:fld>
            <a:endParaRPr lang="pt-BR"/>
          </a:p>
        </p:txBody>
      </p:sp>
    </p:spTree>
    <p:extLst>
      <p:ext uri="{BB962C8B-B14F-4D97-AF65-F5344CB8AC3E}">
        <p14:creationId xmlns:p14="http://schemas.microsoft.com/office/powerpoint/2010/main" val="2885099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Jovens de todos os países estão se alinhando as fileiras islâmicas.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34</a:t>
            </a:fld>
            <a:endParaRPr lang="pt-BR"/>
          </a:p>
        </p:txBody>
      </p:sp>
    </p:spTree>
    <p:extLst>
      <p:ext uri="{BB962C8B-B14F-4D97-AF65-F5344CB8AC3E}">
        <p14:creationId xmlns:p14="http://schemas.microsoft.com/office/powerpoint/2010/main" val="838111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Jovem popular em sua escola e querido de todos.</a:t>
            </a:r>
          </a:p>
          <a:p>
            <a:endParaRPr lang="pt-BR" dirty="0"/>
          </a:p>
          <a:p>
            <a:r>
              <a:rPr lang="pt-BR" dirty="0"/>
              <a:t>O filho de </a:t>
            </a:r>
            <a:r>
              <a:rPr lang="pt-BR" dirty="0" err="1"/>
              <a:t>Dimitre</a:t>
            </a:r>
            <a:r>
              <a:rPr lang="pt-BR" dirty="0"/>
              <a:t> </a:t>
            </a:r>
            <a:r>
              <a:rPr lang="pt-BR" dirty="0" err="1"/>
              <a:t>Jejoen</a:t>
            </a:r>
            <a:r>
              <a:rPr lang="pt-BR" dirty="0"/>
              <a:t> (FOTO) abandonou tudo para lutar na Síria com os extremistas islâmicos. </a:t>
            </a:r>
          </a:p>
          <a:p>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36</a:t>
            </a:fld>
            <a:endParaRPr lang="pt-BR"/>
          </a:p>
        </p:txBody>
      </p:sp>
    </p:spTree>
    <p:extLst>
      <p:ext uri="{BB962C8B-B14F-4D97-AF65-F5344CB8AC3E}">
        <p14:creationId xmlns:p14="http://schemas.microsoft.com/office/powerpoint/2010/main" val="2359593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Foi atrás do seu filho.  Fez três viagens ‘a Síria.</a:t>
            </a:r>
          </a:p>
          <a:p>
            <a:r>
              <a:rPr lang="pt-BR" dirty="0"/>
              <a:t>Se misturou com os rebeldes para obter informações. </a:t>
            </a:r>
          </a:p>
          <a:p>
            <a:r>
              <a:rPr lang="pt-BR" dirty="0"/>
              <a:t>Recebeu ajudo dos moradores, vasculhou hospitais e correu muito perigo. </a:t>
            </a:r>
          </a:p>
          <a:p>
            <a:r>
              <a:rPr lang="pt-BR" dirty="0"/>
              <a:t>Foi capturado e torturado e conseguiu escapar.</a:t>
            </a:r>
          </a:p>
          <a:p>
            <a:r>
              <a:rPr lang="pt-BR" dirty="0"/>
              <a:t>Finalmente resgatou seu filho e o levou de volta para casa.   </a:t>
            </a:r>
          </a:p>
          <a:p>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38</a:t>
            </a:fld>
            <a:endParaRPr lang="pt-BR"/>
          </a:p>
        </p:txBody>
      </p:sp>
    </p:spTree>
    <p:extLst>
      <p:ext uri="{BB962C8B-B14F-4D97-AF65-F5344CB8AC3E}">
        <p14:creationId xmlns:p14="http://schemas.microsoft.com/office/powerpoint/2010/main" val="3855251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Se misturou com os rebeldes para obter informações. </a:t>
            </a:r>
          </a:p>
          <a:p>
            <a:r>
              <a:rPr lang="pt-BR" dirty="0"/>
              <a:t>Recebeu ajudo dos moradores, vasculhou hospitais e correu muito perigo. </a:t>
            </a:r>
          </a:p>
          <a:p>
            <a:r>
              <a:rPr lang="pt-BR" dirty="0"/>
              <a:t>Foi capturado e torturado e conseguiu escapar.</a:t>
            </a:r>
          </a:p>
          <a:p>
            <a:r>
              <a:rPr lang="pt-BR" dirty="0"/>
              <a:t>Finalmente resgatou seu filho e o levou de volta para casa.   </a:t>
            </a:r>
          </a:p>
          <a:p>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41</a:t>
            </a:fld>
            <a:endParaRPr lang="pt-BR"/>
          </a:p>
        </p:txBody>
      </p:sp>
    </p:spTree>
    <p:extLst>
      <p:ext uri="{BB962C8B-B14F-4D97-AF65-F5344CB8AC3E}">
        <p14:creationId xmlns:p14="http://schemas.microsoft.com/office/powerpoint/2010/main" val="859887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Se misturou com os rebeldes para obter informações. </a:t>
            </a:r>
          </a:p>
          <a:p>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42</a:t>
            </a:fld>
            <a:endParaRPr lang="pt-BR"/>
          </a:p>
        </p:txBody>
      </p:sp>
    </p:spTree>
    <p:extLst>
      <p:ext uri="{BB962C8B-B14F-4D97-AF65-F5344CB8AC3E}">
        <p14:creationId xmlns:p14="http://schemas.microsoft.com/office/powerpoint/2010/main" val="2193858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Consegui fugir.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44</a:t>
            </a:fld>
            <a:endParaRPr lang="pt-BR"/>
          </a:p>
        </p:txBody>
      </p:sp>
    </p:spTree>
    <p:extLst>
      <p:ext uri="{BB962C8B-B14F-4D97-AF65-F5344CB8AC3E}">
        <p14:creationId xmlns:p14="http://schemas.microsoft.com/office/powerpoint/2010/main" val="4077143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Trouxe o filho de volta pra Bélgica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45</a:t>
            </a:fld>
            <a:endParaRPr lang="pt-BR"/>
          </a:p>
        </p:txBody>
      </p:sp>
    </p:spTree>
    <p:extLst>
      <p:ext uri="{BB962C8B-B14F-4D97-AF65-F5344CB8AC3E}">
        <p14:creationId xmlns:p14="http://schemas.microsoft.com/office/powerpoint/2010/main" val="1027788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Essa história lembra a de Jesus.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46</a:t>
            </a:fld>
            <a:endParaRPr lang="pt-BR"/>
          </a:p>
        </p:txBody>
      </p:sp>
    </p:spTree>
    <p:extLst>
      <p:ext uri="{BB962C8B-B14F-4D97-AF65-F5344CB8AC3E}">
        <p14:creationId xmlns:p14="http://schemas.microsoft.com/office/powerpoint/2010/main" val="3593761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João 3:16 e 17</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47</a:t>
            </a:fld>
            <a:endParaRPr lang="pt-BR"/>
          </a:p>
        </p:txBody>
      </p:sp>
    </p:spTree>
    <p:extLst>
      <p:ext uri="{BB962C8B-B14F-4D97-AF65-F5344CB8AC3E}">
        <p14:creationId xmlns:p14="http://schemas.microsoft.com/office/powerpoint/2010/main" val="178105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 Nesse dia, quatro aviões foram tomados por integrantes da Al Qaeda que estavam a bordo. Duas dessas aeronaves dirigiram-se para a cidade de Nova Iorque, tendo como alvo os prédios do </a:t>
            </a:r>
            <a:r>
              <a:rPr lang="pt-BR" sz="1200" b="1" i="0" kern="1200" dirty="0">
                <a:solidFill>
                  <a:schemeClr val="tx1"/>
                </a:solidFill>
                <a:effectLst/>
                <a:latin typeface="+mn-lt"/>
                <a:ea typeface="+mn-ea"/>
                <a:cs typeface="+mn-cs"/>
              </a:rPr>
              <a:t>World Trade Center</a:t>
            </a:r>
            <a:r>
              <a:rPr lang="pt-BR" sz="1200" b="0" i="0" kern="1200" dirty="0">
                <a:solidFill>
                  <a:schemeClr val="tx1"/>
                </a:solidFill>
                <a:effectLst/>
                <a:latin typeface="+mn-lt"/>
                <a:ea typeface="+mn-ea"/>
                <a:cs typeface="+mn-cs"/>
              </a:rPr>
              <a:t>. A colisão foi inevitável e 3.000 mil pessoas morreram com o choque do avião.</a:t>
            </a:r>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3</a:t>
            </a:fld>
            <a:endParaRPr lang="pt-BR"/>
          </a:p>
        </p:txBody>
      </p:sp>
    </p:spTree>
    <p:extLst>
      <p:ext uri="{BB962C8B-B14F-4D97-AF65-F5344CB8AC3E}">
        <p14:creationId xmlns:p14="http://schemas.microsoft.com/office/powerpoint/2010/main" val="416611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Arma branca usada para controlar a tripulação.</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4</a:t>
            </a:fld>
            <a:endParaRPr lang="pt-BR"/>
          </a:p>
        </p:txBody>
      </p:sp>
    </p:spTree>
    <p:extLst>
      <p:ext uri="{BB962C8B-B14F-4D97-AF65-F5344CB8AC3E}">
        <p14:creationId xmlns:p14="http://schemas.microsoft.com/office/powerpoint/2010/main" val="395003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11 de setembro de 2011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5</a:t>
            </a:fld>
            <a:endParaRPr lang="pt-BR"/>
          </a:p>
        </p:txBody>
      </p:sp>
    </p:spTree>
    <p:extLst>
      <p:ext uri="{BB962C8B-B14F-4D97-AF65-F5344CB8AC3E}">
        <p14:creationId xmlns:p14="http://schemas.microsoft.com/office/powerpoint/2010/main" val="147442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As outras duas aeronaves tinham alvos diferentes, uma delas se dirigia ao prédio do Pentágono, mas os terroristas atingiram apenas partes do edifício. A outra aeronave – disseram os especialistas – tinha como alvo a </a:t>
            </a:r>
            <a:r>
              <a:rPr lang="pt-BR" sz="1200" b="1" i="0" kern="1200" dirty="0">
                <a:solidFill>
                  <a:schemeClr val="tx1"/>
                </a:solidFill>
                <a:effectLst/>
                <a:latin typeface="+mn-lt"/>
                <a:ea typeface="+mn-ea"/>
                <a:cs typeface="+mn-cs"/>
              </a:rPr>
              <a:t>Casa Branca, </a:t>
            </a:r>
            <a:r>
              <a:rPr lang="pt-BR" sz="1200" b="0" i="0" kern="1200" dirty="0">
                <a:solidFill>
                  <a:schemeClr val="tx1"/>
                </a:solidFill>
                <a:effectLst/>
                <a:latin typeface="+mn-lt"/>
                <a:ea typeface="+mn-ea"/>
                <a:cs typeface="+mn-cs"/>
              </a:rPr>
              <a:t>sede do governo norte-americano.</a:t>
            </a:r>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10</a:t>
            </a:fld>
            <a:endParaRPr lang="pt-BR"/>
          </a:p>
        </p:txBody>
      </p:sp>
    </p:spTree>
    <p:extLst>
      <p:ext uri="{BB962C8B-B14F-4D97-AF65-F5344CB8AC3E}">
        <p14:creationId xmlns:p14="http://schemas.microsoft.com/office/powerpoint/2010/main" val="3412421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As outras duas aeronaves tinham alvos diferentes, uma delas se dirigia ao prédio do Pentágono, mas os terroristas atingiram apenas partes do edifício. A outra aeronave – disseram os especialistas – tinha como alvo a </a:t>
            </a:r>
            <a:r>
              <a:rPr lang="pt-BR" sz="1200" b="1" i="0" kern="1200" dirty="0">
                <a:solidFill>
                  <a:schemeClr val="tx1"/>
                </a:solidFill>
                <a:effectLst/>
                <a:latin typeface="+mn-lt"/>
                <a:ea typeface="+mn-ea"/>
                <a:cs typeface="+mn-cs"/>
              </a:rPr>
              <a:t>Casa Branca, </a:t>
            </a:r>
            <a:r>
              <a:rPr lang="pt-BR" sz="1200" b="0" i="0" kern="1200" dirty="0">
                <a:solidFill>
                  <a:schemeClr val="tx1"/>
                </a:solidFill>
                <a:effectLst/>
                <a:latin typeface="+mn-lt"/>
                <a:ea typeface="+mn-ea"/>
                <a:cs typeface="+mn-cs"/>
              </a:rPr>
              <a:t>sede do governo norte-americano.</a:t>
            </a:r>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11</a:t>
            </a:fld>
            <a:endParaRPr lang="pt-BR"/>
          </a:p>
        </p:txBody>
      </p:sp>
    </p:spTree>
    <p:extLst>
      <p:ext uri="{BB962C8B-B14F-4D97-AF65-F5344CB8AC3E}">
        <p14:creationId xmlns:p14="http://schemas.microsoft.com/office/powerpoint/2010/main" val="270002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a:solidFill>
                  <a:schemeClr val="tx1"/>
                </a:solidFill>
                <a:effectLst/>
                <a:latin typeface="+mn-lt"/>
                <a:ea typeface="+mn-ea"/>
                <a:cs typeface="+mn-cs"/>
              </a:rPr>
              <a:t>Os ataques terroristas sofridos pelos Estados Unidos em 11 de setembro de 2001 deram início a uma época de medo e paranoia do povo americano em relação ao inimigo, onde todos os esforços foram realizados na busca pelo líder da Al Qaeda, Osama bin Laden. Maya (Jessica </a:t>
            </a:r>
            <a:r>
              <a:rPr lang="pt-BR" sz="1200" b="0" i="0" kern="1200" dirty="0" err="1">
                <a:solidFill>
                  <a:schemeClr val="tx1"/>
                </a:solidFill>
                <a:effectLst/>
                <a:latin typeface="+mn-lt"/>
                <a:ea typeface="+mn-ea"/>
                <a:cs typeface="+mn-cs"/>
              </a:rPr>
              <a:t>Chastain</a:t>
            </a:r>
            <a:r>
              <a:rPr lang="pt-BR" sz="1200" b="0" i="0" kern="1200" dirty="0">
                <a:solidFill>
                  <a:schemeClr val="tx1"/>
                </a:solidFill>
                <a:effectLst/>
                <a:latin typeface="+mn-lt"/>
                <a:ea typeface="+mn-ea"/>
                <a:cs typeface="+mn-cs"/>
              </a:rPr>
              <a:t>) é uma agente da CIA que está por trás dos principais esforços em capturar Laden, por ter descoberto os interlocutores do líder do grupo terrorista. Com isso ela participa da operação que levou militares americanos a invadir o território paquistanês, com o objetivo de capturar e matar bin Laden.</a:t>
            </a:r>
            <a:endParaRPr lang="pt-BR" dirty="0"/>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12</a:t>
            </a:fld>
            <a:endParaRPr lang="pt-BR"/>
          </a:p>
        </p:txBody>
      </p:sp>
    </p:spTree>
    <p:extLst>
      <p:ext uri="{BB962C8B-B14F-4D97-AF65-F5344CB8AC3E}">
        <p14:creationId xmlns:p14="http://schemas.microsoft.com/office/powerpoint/2010/main" val="249957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Al Qaeda – A Base </a:t>
            </a:r>
          </a:p>
        </p:txBody>
      </p:sp>
      <p:sp>
        <p:nvSpPr>
          <p:cNvPr id="4" name="Espaço Reservado para Número de Slide 3"/>
          <p:cNvSpPr>
            <a:spLocks noGrp="1"/>
          </p:cNvSpPr>
          <p:nvPr>
            <p:ph type="sldNum" sz="quarter" idx="10"/>
          </p:nvPr>
        </p:nvSpPr>
        <p:spPr/>
        <p:txBody>
          <a:bodyPr/>
          <a:lstStyle/>
          <a:p>
            <a:fld id="{C46BB287-3E83-4B6F-99C9-C39EDB481064}" type="slidenum">
              <a:rPr lang="pt-BR" smtClean="0"/>
              <a:pPr/>
              <a:t>13</a:t>
            </a:fld>
            <a:endParaRPr lang="pt-BR"/>
          </a:p>
        </p:txBody>
      </p:sp>
    </p:spTree>
    <p:extLst>
      <p:ext uri="{BB962C8B-B14F-4D97-AF65-F5344CB8AC3E}">
        <p14:creationId xmlns:p14="http://schemas.microsoft.com/office/powerpoint/2010/main" val="309987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128813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3130835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261079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600944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232758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264174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4125761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1828890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349469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349996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FB3D6DAB-01BB-4406-BA3C-A014770A3091}" type="datetimeFigureOut">
              <a:rPr lang="pt-BR" smtClean="0"/>
              <a:pPr/>
              <a:t>19/02/2018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6108C98-CFA6-42A3-A9EC-E939F79A982C}" type="slidenum">
              <a:rPr lang="pt-BR" smtClean="0"/>
              <a:pPr/>
              <a:t>‹nº›</a:t>
            </a:fld>
            <a:endParaRPr lang="pt-BR"/>
          </a:p>
        </p:txBody>
      </p:sp>
    </p:spTree>
    <p:extLst>
      <p:ext uri="{BB962C8B-B14F-4D97-AF65-F5344CB8AC3E}">
        <p14:creationId xmlns:p14="http://schemas.microsoft.com/office/powerpoint/2010/main" val="378251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D6DAB-01BB-4406-BA3C-A014770A3091}" type="datetimeFigureOut">
              <a:rPr lang="pt-BR" smtClean="0"/>
              <a:pPr/>
              <a:t>19/02/2018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08C98-CFA6-42A3-A9EC-E939F79A982C}" type="slidenum">
              <a:rPr lang="pt-BR" smtClean="0"/>
              <a:pPr/>
              <a:t>‹nº›</a:t>
            </a:fld>
            <a:endParaRPr lang="pt-BR"/>
          </a:p>
        </p:txBody>
      </p:sp>
    </p:spTree>
    <p:extLst>
      <p:ext uri="{BB962C8B-B14F-4D97-AF65-F5344CB8AC3E}">
        <p14:creationId xmlns:p14="http://schemas.microsoft.com/office/powerpoint/2010/main" val="268053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rotWithShape="1">
          <a:blip r:embed="rId3">
            <a:extLst>
              <a:ext uri="{28A0092B-C50C-407E-A947-70E740481C1C}">
                <a14:useLocalDpi xmlns:a14="http://schemas.microsoft.com/office/drawing/2010/main" val="0"/>
              </a:ext>
            </a:extLst>
          </a:blip>
          <a:srcRect b="9088"/>
          <a:stretch/>
        </p:blipFill>
        <p:spPr>
          <a:xfrm>
            <a:off x="0" y="0"/>
            <a:ext cx="12192000" cy="6931743"/>
          </a:xfrm>
          <a:prstGeom prst="rect">
            <a:avLst/>
          </a:prstGeom>
        </p:spPr>
      </p:pic>
      <p:sp>
        <p:nvSpPr>
          <p:cNvPr id="4" name="CaixaDeTexto 3">
            <a:extLst>
              <a:ext uri="{FF2B5EF4-FFF2-40B4-BE49-F238E27FC236}">
                <a16:creationId xmlns:a16="http://schemas.microsoft.com/office/drawing/2014/main" id="{CF59939D-7DB6-47C7-BFF3-9BDE7123A3B5}"/>
              </a:ext>
            </a:extLst>
          </p:cNvPr>
          <p:cNvSpPr txBox="1"/>
          <p:nvPr/>
        </p:nvSpPr>
        <p:spPr>
          <a:xfrm>
            <a:off x="9382539" y="6042991"/>
            <a:ext cx="2420791" cy="492443"/>
          </a:xfrm>
          <a:prstGeom prst="rect">
            <a:avLst/>
          </a:prstGeom>
          <a:noFill/>
        </p:spPr>
        <p:txBody>
          <a:bodyPr wrap="none" rtlCol="0">
            <a:spAutoFit/>
          </a:bodyPr>
          <a:lstStyle/>
          <a:p>
            <a:r>
              <a:rPr lang="pt-BR" sz="2600" b="1" dirty="0" err="1"/>
              <a:t>Pr</a:t>
            </a:r>
            <a:r>
              <a:rPr lang="pt-BR" sz="2600" b="1" dirty="0"/>
              <a:t> Thiago Goese</a:t>
            </a:r>
          </a:p>
        </p:txBody>
      </p:sp>
    </p:spTree>
    <p:extLst>
      <p:ext uri="{BB962C8B-B14F-4D97-AF65-F5344CB8AC3E}">
        <p14:creationId xmlns:p14="http://schemas.microsoft.com/office/powerpoint/2010/main" val="117093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mundo-atentados-11-de-setembro-world-trade-center-pentagono-20160909-01.jpg"/>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9-G.jpg"/>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filme.jpg"/>
          <p:cNvPicPr>
            <a:picLocks noChangeAspect="1"/>
          </p:cNvPicPr>
          <p:nvPr/>
        </p:nvPicPr>
        <p:blipFill>
          <a:blip r:embed="rId3"/>
          <a:stretch>
            <a:fillRect/>
          </a:stretch>
        </p:blipFill>
        <p:spPr>
          <a:xfrm>
            <a:off x="3646714" y="0"/>
            <a:ext cx="4898571"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249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980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518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alx_mundo-atentado-franca-charlie-hebdo-20150113-001_original.jpeg"/>
          <p:cNvPicPr>
            <a:picLocks noChangeAspect="1"/>
          </p:cNvPicPr>
          <p:nvPr/>
        </p:nvPicPr>
        <p:blipFill>
          <a:blip r:embed="rId3"/>
          <a:stretch>
            <a:fillRect/>
          </a:stretch>
        </p:blipFill>
        <p:spPr>
          <a:xfrm>
            <a:off x="152400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ataque frança.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atentado.jpe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3243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597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_80269427_12victims10.jpg"/>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7577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bandeira.png"/>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2153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1417875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03136"/>
          </a:xfrm>
          <a:prstGeom prst="rect">
            <a:avLst/>
          </a:prstGeom>
        </p:spPr>
      </p:pic>
    </p:spTree>
    <p:extLst>
      <p:ext uri="{BB962C8B-B14F-4D97-AF65-F5344CB8AC3E}">
        <p14:creationId xmlns:p14="http://schemas.microsoft.com/office/powerpoint/2010/main" val="23728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5731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65" y="0"/>
            <a:ext cx="10789920" cy="6858000"/>
          </a:xfrm>
          <a:prstGeom prst="rect">
            <a:avLst/>
          </a:prstGeom>
        </p:spPr>
      </p:pic>
    </p:spTree>
    <p:extLst>
      <p:ext uri="{BB962C8B-B14F-4D97-AF65-F5344CB8AC3E}">
        <p14:creationId xmlns:p14="http://schemas.microsoft.com/office/powerpoint/2010/main" val="3547316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8270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2321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terroristas 11 de 7.jpg"/>
          <p:cNvPicPr>
            <a:picLocks noChangeAspect="1"/>
          </p:cNvPicPr>
          <p:nvPr/>
        </p:nvPicPr>
        <p:blipFill>
          <a:blip r:embed="rId3"/>
          <a:stretch>
            <a:fillRect/>
          </a:stretch>
        </p:blipFill>
        <p:spPr>
          <a:xfrm>
            <a:off x="0" y="0"/>
            <a:ext cx="12191999"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7021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633774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0039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7176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8499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depositphotos_63114305-stock-photo-globe-with-flags-of-various.jpg"/>
          <p:cNvPicPr>
            <a:picLocks noChangeAspect="1"/>
          </p:cNvPicPr>
          <p:nvPr/>
        </p:nvPicPr>
        <p:blipFill>
          <a:blip r:embed="rId2"/>
          <a:stretch>
            <a:fillRect/>
          </a:stretch>
        </p:blipFill>
        <p:spPr>
          <a:xfrm>
            <a:off x="743918" y="0"/>
            <a:ext cx="10414861"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5138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9274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9"/>
            <a:ext cx="12192000" cy="6847601"/>
          </a:xfrm>
          <a:prstGeom prst="rect">
            <a:avLst/>
          </a:prstGeom>
        </p:spPr>
      </p:pic>
    </p:spTree>
    <p:extLst>
      <p:ext uri="{BB962C8B-B14F-4D97-AF65-F5344CB8AC3E}">
        <p14:creationId xmlns:p14="http://schemas.microsoft.com/office/powerpoint/2010/main" val="1871379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928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estlete.jpg"/>
          <p:cNvPicPr>
            <a:picLocks noChangeAspect="1"/>
          </p:cNvPicPr>
          <p:nvPr/>
        </p:nvPicPr>
        <p:blipFill>
          <a:blip r:embed="rId3"/>
          <a:stretch>
            <a:fillRect/>
          </a:stretch>
        </p:blipFill>
        <p:spPr>
          <a:xfrm>
            <a:off x="-67159" y="0"/>
            <a:ext cx="12259159" cy="6858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28673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1231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274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4726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38376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257076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1376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392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350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11desetembro (1).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11desetembro.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11september.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11 de 7.jpg"/>
          <p:cNvPicPr>
            <a:picLocks noChangeAspect="1"/>
          </p:cNvPicPr>
          <p:nvPr/>
        </p:nvPicPr>
        <p:blipFill>
          <a:blip r:embed="rId2"/>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556</Words>
  <Application>Microsoft Office PowerPoint</Application>
  <PresentationFormat>Widescreen</PresentationFormat>
  <Paragraphs>70</Paragraphs>
  <Slides>47</Slides>
  <Notes>29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47</vt:i4>
      </vt:variant>
    </vt:vector>
  </HeadingPairs>
  <TitlesOfParts>
    <vt:vector size="51"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PE-CAPELAS 2018</dc:subject>
  <dc:creator>Pr. MARCELO AUGUSTO DE CARVALHO; APV - Thiago Henrique Goese</dc:creator>
  <cp:keywords>www.pastordeescola.com.br</cp:keywords>
  <dc:description>COMÉRCIO PROIBIDO. USO PESSOAL</dc:description>
  <cp:lastModifiedBy>Pr. Marcelo Carvalho</cp:lastModifiedBy>
  <cp:revision>15</cp:revision>
  <dcterms:created xsi:type="dcterms:W3CDTF">2017-01-30T14:36:49Z</dcterms:created>
  <dcterms:modified xsi:type="dcterms:W3CDTF">2018-02-19T20:08:55Z</dcterms:modified>
</cp:coreProperties>
</file>