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2"/>
  </p:notesMasterIdLst>
  <p:sldIdLst>
    <p:sldId id="256" r:id="rId2"/>
    <p:sldId id="428" r:id="rId3"/>
    <p:sldId id="257" r:id="rId4"/>
    <p:sldId id="429" r:id="rId5"/>
    <p:sldId id="431" r:id="rId6"/>
    <p:sldId id="430" r:id="rId7"/>
    <p:sldId id="258" r:id="rId8"/>
    <p:sldId id="540" r:id="rId9"/>
    <p:sldId id="259" r:id="rId10"/>
    <p:sldId id="260" r:id="rId11"/>
    <p:sldId id="541" r:id="rId12"/>
    <p:sldId id="261" r:id="rId13"/>
    <p:sldId id="262" r:id="rId14"/>
    <p:sldId id="542" r:id="rId15"/>
    <p:sldId id="263" r:id="rId16"/>
    <p:sldId id="264" r:id="rId17"/>
    <p:sldId id="543" r:id="rId18"/>
    <p:sldId id="265" r:id="rId19"/>
    <p:sldId id="266" r:id="rId20"/>
    <p:sldId id="544" r:id="rId21"/>
    <p:sldId id="315" r:id="rId22"/>
    <p:sldId id="368" r:id="rId23"/>
    <p:sldId id="545" r:id="rId24"/>
    <p:sldId id="267" r:id="rId25"/>
    <p:sldId id="480" r:id="rId26"/>
    <p:sldId id="546" r:id="rId27"/>
    <p:sldId id="269" r:id="rId28"/>
    <p:sldId id="270" r:id="rId29"/>
    <p:sldId id="547" r:id="rId30"/>
    <p:sldId id="271" r:id="rId31"/>
    <p:sldId id="272" r:id="rId32"/>
    <p:sldId id="548" r:id="rId33"/>
    <p:sldId id="273" r:id="rId34"/>
    <p:sldId id="274" r:id="rId35"/>
    <p:sldId id="549" r:id="rId36"/>
    <p:sldId id="275" r:id="rId37"/>
    <p:sldId id="276" r:id="rId38"/>
    <p:sldId id="550" r:id="rId39"/>
    <p:sldId id="277" r:id="rId40"/>
    <p:sldId id="278" r:id="rId41"/>
    <p:sldId id="554" r:id="rId42"/>
    <p:sldId id="279" r:id="rId43"/>
    <p:sldId id="280" r:id="rId44"/>
    <p:sldId id="555" r:id="rId45"/>
    <p:sldId id="281" r:id="rId46"/>
    <p:sldId id="282" r:id="rId47"/>
    <p:sldId id="558" r:id="rId48"/>
    <p:sldId id="283" r:id="rId49"/>
    <p:sldId id="395" r:id="rId50"/>
    <p:sldId id="559" r:id="rId51"/>
    <p:sldId id="285" r:id="rId52"/>
    <p:sldId id="286" r:id="rId53"/>
    <p:sldId id="560" r:id="rId54"/>
    <p:sldId id="287" r:id="rId55"/>
    <p:sldId id="288" r:id="rId56"/>
    <p:sldId id="561" r:id="rId57"/>
    <p:sldId id="289" r:id="rId58"/>
    <p:sldId id="290" r:id="rId59"/>
    <p:sldId id="562" r:id="rId60"/>
    <p:sldId id="291" r:id="rId61"/>
    <p:sldId id="292" r:id="rId62"/>
    <p:sldId id="563" r:id="rId63"/>
    <p:sldId id="293" r:id="rId64"/>
    <p:sldId id="294" r:id="rId65"/>
    <p:sldId id="564" r:id="rId66"/>
    <p:sldId id="295" r:id="rId67"/>
    <p:sldId id="296" r:id="rId68"/>
    <p:sldId id="556" r:id="rId69"/>
    <p:sldId id="297" r:id="rId70"/>
    <p:sldId id="298" r:id="rId71"/>
    <p:sldId id="557" r:id="rId72"/>
    <p:sldId id="299" r:id="rId73"/>
    <p:sldId id="300" r:id="rId74"/>
    <p:sldId id="553" r:id="rId75"/>
    <p:sldId id="313" r:id="rId76"/>
    <p:sldId id="314" r:id="rId77"/>
    <p:sldId id="552" r:id="rId78"/>
    <p:sldId id="461" r:id="rId79"/>
    <p:sldId id="462" r:id="rId80"/>
    <p:sldId id="551" r:id="rId8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0000"/>
    <a:srgbClr val="669900"/>
    <a:srgbClr val="FFFFFF"/>
    <a:srgbClr val="FF99FF"/>
    <a:srgbClr val="66FF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81" autoAdjust="0"/>
  </p:normalViewPr>
  <p:slideViewPr>
    <p:cSldViewPr>
      <p:cViewPr varScale="1">
        <p:scale>
          <a:sx n="53" d="100"/>
          <a:sy n="53" d="100"/>
        </p:scale>
        <p:origin x="18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C4ACAEB-B93A-40E6-8DE3-C95F526A2273}" type="datetimeFigureOut">
              <a:rPr lang="pt-BR"/>
              <a:pPr>
                <a:defRPr/>
              </a:pPr>
              <a:t>01/02/2016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7F48C6D-DD03-473F-B1CC-E6A9008B67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1348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Pr. Marcelo Augusto de Carvalho</a:t>
            </a:r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01</a:t>
            </a:r>
          </a:p>
          <a:p>
            <a:pPr algn="r" eaLnBrk="1" hangingPunct="1">
              <a:spcBef>
                <a:spcPct val="0"/>
              </a:spcBef>
            </a:pPr>
            <a:r>
              <a:rPr lang="pt-BR" altLang="pt-BR" b="1" smtClean="0"/>
              <a:t>21/11/2012</a:t>
            </a:r>
          </a:p>
          <a:p>
            <a:pPr algn="r" eaLnBrk="1" hangingPunct="1">
              <a:spcBef>
                <a:spcPct val="0"/>
              </a:spcBef>
            </a:pPr>
            <a:endParaRPr lang="pt-BR" altLang="pt-BR" b="1" smtClean="0"/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1- TODAS AS TURMAS CONTRA SI: do 6 ao 3 do Médio competirão entre si. Assim nunca contarão aos outros as perguntas.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2- CADA TURMA COM 4 PLACAS NA MÃO DO REPRESENTANTE DE CLASSE. Eles lêem a pergunta em silêncio, as opções e juntos decidem pela resposta em 30 segundos.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3- LEVANTAR AS PLACAS AO MESMO TEMPO: isto evita que um copie do outro a resposta.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4- VOCÊ MARCA NO GABARITO A RESPOSTA DE CADA TURMA E GUARDA CONSIGO A PONTUAÇÃO DE CADA DIA. É ACUMULATIVA.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5- DEPOIS DÁ A RESPOSTA CERTA  NO SLIDE SEGUINTE.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6- PRÊMIOS: bombom pra turma que ganhou naquele dia, e uma sorvetada pra quem ganhou no semestre todo.</a:t>
            </a:r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A79A2F-341A-438E-9FF9-83698ED411F0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9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084D3-D45B-41B3-A076-8EA08496B9DF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91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94598B-000E-483C-B456-274F3FCE3084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7D32F-7D9F-466D-A7D6-04EEC6EE881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059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42250-01A5-4B95-AFED-F3D2BBD9A10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182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8373-2D85-437C-98C4-AE8530EFDF5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122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A88BC-0693-4FD5-8D10-BBD8E1B79A2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727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6BC11-D062-4E57-A046-8378E9AA732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04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F7691-0399-4788-B665-7C4A57D6A5A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06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8D869-D4E4-49A8-85BA-3D6E4CE957A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863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71247-B1EE-42B1-BE52-D78E37E04B0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818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1636-88AB-45DD-BEA0-37D8BD01A3A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500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81F0A-20E3-4749-9ED7-54D4208E7F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918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5DFA0-8060-44BD-BF82-C7155F0FBC4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09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951A202-6F6C-4882-BAA7-CF4472AC29E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6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759" y="1268760"/>
            <a:ext cx="6085319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spcBef>
                <a:spcPts val="0"/>
              </a:spcBef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 eaLnBrk="1" hangingPunct="1">
              <a:spcBef>
                <a:spcPts val="600"/>
              </a:spcBef>
              <a:defRPr/>
            </a:pPr>
            <a:r>
              <a:rPr lang="pt-BR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26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459787" cy="4276725"/>
          </a:xfrm>
        </p:spPr>
        <p:txBody>
          <a:bodyPr/>
          <a:lstStyle/>
          <a:p>
            <a:pPr marL="358775" indent="-1080000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smtClean="0">
                <a:latin typeface="Calibri" panose="020F0502020204030204" pitchFamily="34" charset="0"/>
              </a:rPr>
              <a:t> 9 meses</a:t>
            </a:r>
          </a:p>
          <a:p>
            <a:pPr marL="358775" indent="-1080000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>
                <a:latin typeface="Calibri" panose="020F0502020204030204" pitchFamily="34" charset="0"/>
              </a:rPr>
              <a:t> </a:t>
            </a:r>
            <a:r>
              <a:rPr lang="pt-BR" altLang="pt-BR" sz="6000" b="1" dirty="0" smtClean="0">
                <a:latin typeface="Calibri" panose="020F0502020204030204" pitchFamily="34" charset="0"/>
              </a:rPr>
              <a:t>100 dias</a:t>
            </a:r>
          </a:p>
          <a:p>
            <a:pPr marL="358775" indent="-1080000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>
                <a:latin typeface="Calibri" panose="020F0502020204030204" pitchFamily="34" charset="0"/>
              </a:rPr>
              <a:t> </a:t>
            </a:r>
            <a:r>
              <a:rPr lang="pt-BR" altLang="pt-BR" sz="6000" b="1" dirty="0" smtClean="0">
                <a:latin typeface="Calibri" panose="020F0502020204030204" pitchFamily="34" charset="0"/>
              </a:rPr>
              <a:t>54 dias</a:t>
            </a:r>
          </a:p>
          <a:p>
            <a:pPr marL="358775" indent="-1080000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>
                <a:latin typeface="Calibri" panose="020F0502020204030204" pitchFamily="34" charset="0"/>
              </a:rPr>
              <a:t> </a:t>
            </a:r>
            <a:r>
              <a:rPr lang="pt-BR" altLang="pt-BR" sz="6000" b="1" dirty="0" smtClean="0">
                <a:latin typeface="Calibri" panose="020F0502020204030204" pitchFamily="34" charset="0"/>
              </a:rPr>
              <a:t>60 dias</a:t>
            </a:r>
          </a:p>
          <a:p>
            <a:pPr marL="0" indent="-1080000"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pt-BR" altLang="pt-BR" sz="6000" b="1" dirty="0" smtClean="0">
              <a:latin typeface="Calibri" panose="020F0502020204030204" pitchFamily="34" charset="0"/>
            </a:endParaRPr>
          </a:p>
        </p:txBody>
      </p:sp>
      <p:pic>
        <p:nvPicPr>
          <p:cNvPr id="1638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459787" cy="4276725"/>
          </a:xfrm>
        </p:spPr>
        <p:txBody>
          <a:bodyPr/>
          <a:lstStyle/>
          <a:p>
            <a:pPr marL="358775" indent="-1080000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smtClean="0">
                <a:latin typeface="Calibri" panose="020F0502020204030204" pitchFamily="34" charset="0"/>
              </a:rPr>
              <a:t> 9 meses</a:t>
            </a:r>
          </a:p>
          <a:p>
            <a:pPr marL="358775" indent="-1080000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>
                <a:latin typeface="Calibri" panose="020F0502020204030204" pitchFamily="34" charset="0"/>
              </a:rPr>
              <a:t> </a:t>
            </a:r>
            <a:r>
              <a:rPr lang="pt-BR" altLang="pt-BR" sz="6000" b="1" dirty="0" smtClean="0">
                <a:latin typeface="Calibri" panose="020F0502020204030204" pitchFamily="34" charset="0"/>
              </a:rPr>
              <a:t>100 dias</a:t>
            </a:r>
          </a:p>
          <a:p>
            <a:pPr marL="358775" indent="-1080000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>
                <a:latin typeface="Calibri" panose="020F0502020204030204" pitchFamily="34" charset="0"/>
              </a:rPr>
              <a:t> </a:t>
            </a:r>
            <a:r>
              <a:rPr lang="pt-BR" altLang="pt-BR" sz="6000" b="1" dirty="0" smtClean="0">
                <a:latin typeface="Calibri" panose="020F0502020204030204" pitchFamily="34" charset="0"/>
              </a:rPr>
              <a:t>54 dias</a:t>
            </a:r>
          </a:p>
          <a:p>
            <a:pPr marL="358775" indent="-1080000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6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60 dias</a:t>
            </a:r>
          </a:p>
          <a:p>
            <a:pPr marL="0" indent="-1080000"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pt-BR" altLang="pt-BR" sz="6000" b="1" dirty="0" smtClean="0">
              <a:latin typeface="Calibri" panose="020F0502020204030204" pitchFamily="34" charset="0"/>
            </a:endParaRPr>
          </a:p>
        </p:txBody>
      </p:sp>
      <p:pic>
        <p:nvPicPr>
          <p:cNvPr id="1741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smtClean="0">
                <a:latin typeface="Forte" panose="03060902040502070203" pitchFamily="66" charset="0"/>
              </a:rPr>
              <a:t>3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276725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 Qual desses jogadores ganhou mais títulos no basquete da NBA?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Kobe Bryant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Michael Jordan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Bill Russell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Larry Bird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endParaRPr lang="pt-BR" altLang="pt-BR" sz="6000" b="1" smtClean="0">
              <a:latin typeface="Calibri" panose="020F0502020204030204" pitchFamily="34" charset="0"/>
            </a:endParaRPr>
          </a:p>
        </p:txBody>
      </p:sp>
      <p:pic>
        <p:nvPicPr>
          <p:cNvPr id="1946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Kobe Bryant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Michael Jordan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Bill Russell (11)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Larry Bird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endParaRPr lang="pt-BR" altLang="pt-BR" sz="6000" b="1" smtClean="0">
              <a:latin typeface="Calibri" panose="020F0502020204030204" pitchFamily="34" charset="0"/>
            </a:endParaRPr>
          </a:p>
        </p:txBody>
      </p:sp>
      <p:pic>
        <p:nvPicPr>
          <p:cNvPr id="2048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smtClean="0">
                <a:latin typeface="Forte" panose="03060902040502070203" pitchFamily="66" charset="0"/>
              </a:rPr>
              <a:t>4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229600" cy="3773488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 Qual é a capital do MARROCOS?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997450"/>
          </a:xfrm>
        </p:spPr>
        <p:txBody>
          <a:bodyPr/>
          <a:lstStyle/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Rabat</a:t>
            </a: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Salé</a:t>
            </a: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Kenitra</a:t>
            </a: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Casablanca</a:t>
            </a:r>
          </a:p>
        </p:txBody>
      </p:sp>
      <p:pic>
        <p:nvPicPr>
          <p:cNvPr id="2253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997450"/>
          </a:xfrm>
        </p:spPr>
        <p:txBody>
          <a:bodyPr/>
          <a:lstStyle/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Rabat</a:t>
            </a: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Salé</a:t>
            </a: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Kenitra</a:t>
            </a: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Casablanca</a:t>
            </a:r>
          </a:p>
        </p:txBody>
      </p:sp>
      <p:pic>
        <p:nvPicPr>
          <p:cNvPr id="2355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5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8021637" cy="4824412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Qual dos continentes da Terra possui apenas UM PAÍS com DESERTO?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Oceania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África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Ásia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América</a:t>
            </a:r>
          </a:p>
        </p:txBody>
      </p:sp>
      <p:pic>
        <p:nvPicPr>
          <p:cNvPr id="2560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694" y="1268760"/>
            <a:ext cx="608538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 eaLnBrk="1" hangingPunct="1">
              <a:defRPr/>
            </a:pP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Regras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Oceania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África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Ásia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América</a:t>
            </a:r>
          </a:p>
        </p:txBody>
      </p:sp>
      <p:pic>
        <p:nvPicPr>
          <p:cNvPr id="2662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6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O que significa a sigla FIFA?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5750"/>
            <a:ext cx="8388350" cy="5257800"/>
          </a:xfrm>
        </p:spPr>
        <p:txBody>
          <a:bodyPr/>
          <a:lstStyle/>
          <a:p>
            <a:pPr marL="323850" indent="-3238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000" b="1" smtClean="0">
                <a:latin typeface="Calibri" panose="020F0502020204030204" pitchFamily="34" charset="0"/>
              </a:rPr>
              <a:t>Federação Internacional para Assuntos Futebolísticos</a:t>
            </a:r>
          </a:p>
          <a:p>
            <a:pPr marL="323850" indent="-3238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000" b="1" smtClean="0">
                <a:latin typeface="Calibri" panose="020F0502020204030204" pitchFamily="34" charset="0"/>
              </a:rPr>
              <a:t>Federação Internacional de Futebol e Associações</a:t>
            </a:r>
          </a:p>
          <a:p>
            <a:pPr marL="323850" indent="-3238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000" b="1" smtClean="0">
                <a:latin typeface="Calibri" panose="020F0502020204030204" pitchFamily="34" charset="0"/>
              </a:rPr>
              <a:t>Federação Internacional de Futebol e Agremiações</a:t>
            </a:r>
          </a:p>
          <a:p>
            <a:pPr marL="323850" indent="-3238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000" b="1" smtClean="0">
                <a:latin typeface="Calibri" panose="020F0502020204030204" pitchFamily="34" charset="0"/>
              </a:rPr>
              <a:t>Federação Internacional das Associações de Futebol</a:t>
            </a:r>
          </a:p>
        </p:txBody>
      </p:sp>
      <p:pic>
        <p:nvPicPr>
          <p:cNvPr id="2867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5750"/>
            <a:ext cx="8388350" cy="5257800"/>
          </a:xfrm>
        </p:spPr>
        <p:txBody>
          <a:bodyPr/>
          <a:lstStyle/>
          <a:p>
            <a:pPr marL="323850" indent="-3238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000" b="1" smtClean="0">
                <a:latin typeface="Calibri" panose="020F0502020204030204" pitchFamily="34" charset="0"/>
              </a:rPr>
              <a:t>Federação Internacional para Assuntos Futebolísticos</a:t>
            </a:r>
          </a:p>
          <a:p>
            <a:pPr marL="323850" indent="-3238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000" b="1" smtClean="0">
                <a:latin typeface="Calibri" panose="020F0502020204030204" pitchFamily="34" charset="0"/>
              </a:rPr>
              <a:t>Federação Internacional de Futebol e Associações</a:t>
            </a:r>
          </a:p>
          <a:p>
            <a:pPr marL="323850" indent="-3238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000" b="1" smtClean="0">
                <a:latin typeface="Calibri" panose="020F0502020204030204" pitchFamily="34" charset="0"/>
              </a:rPr>
              <a:t>Federação Internacional de Futebol e Agremiações</a:t>
            </a:r>
          </a:p>
          <a:p>
            <a:pPr marL="323850" indent="-3238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000" b="1" smtClean="0">
                <a:solidFill>
                  <a:srgbClr val="FFFF00"/>
                </a:solidFill>
                <a:latin typeface="Calibri" panose="020F0502020204030204" pitchFamily="34" charset="0"/>
              </a:rPr>
              <a:t>Federação Internacional das Associações de Futebol</a:t>
            </a:r>
          </a:p>
        </p:txBody>
      </p:sp>
      <p:pic>
        <p:nvPicPr>
          <p:cNvPr id="2969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7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459787" cy="4530725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Que produto esse logo representa?</a:t>
            </a:r>
          </a:p>
        </p:txBody>
      </p:sp>
      <p:pic>
        <p:nvPicPr>
          <p:cNvPr id="30724" name="Picture 6" descr="http://www.vocesabia.net/wp-content/uploads/2013/01/tobler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 t="12978" r="23161" b="10490"/>
          <a:stretch>
            <a:fillRect/>
          </a:stretch>
        </p:blipFill>
        <p:spPr bwMode="auto">
          <a:xfrm>
            <a:off x="5148263" y="3573463"/>
            <a:ext cx="33845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Swiss Alfons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Kopenhagen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Everest Company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Toblerone</a:t>
            </a:r>
          </a:p>
        </p:txBody>
      </p:sp>
      <p:pic>
        <p:nvPicPr>
          <p:cNvPr id="3174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Swiss Alfons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Kopenhagen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Everest Company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Toblerone</a:t>
            </a:r>
          </a:p>
        </p:txBody>
      </p:sp>
      <p:pic>
        <p:nvPicPr>
          <p:cNvPr id="32771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8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Que famosa empresa usa como slogan a frase “impossible is nothing”?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82296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Addidas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Reebok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Olympikus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Rainha </a:t>
            </a:r>
          </a:p>
        </p:txBody>
      </p:sp>
      <p:pic>
        <p:nvPicPr>
          <p:cNvPr id="3482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82296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Addidas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Reebok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Olympikus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Rainha </a:t>
            </a:r>
          </a:p>
        </p:txBody>
      </p:sp>
      <p:pic>
        <p:nvPicPr>
          <p:cNvPr id="3584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Regras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8459787" cy="5257800"/>
          </a:xfrm>
        </p:spPr>
        <p:txBody>
          <a:bodyPr/>
          <a:lstStyle/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Ler as perguntas em silêncio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Pensar e responder em conjunto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Levantar as placas todas as turmas no mesmo momento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Quem somar mais pontos da semana, brinde!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Quem somar mais pontos no semestre...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Barulho demais = -1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9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978775" cy="2116138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O que significa a sigla SENAC?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8229600" cy="4924425"/>
          </a:xfrm>
        </p:spPr>
        <p:txBody>
          <a:bodyPr/>
          <a:lstStyle/>
          <a:p>
            <a:pPr marL="720000" indent="-360000" eaLnBrk="1" hangingPunct="1">
              <a:spcBef>
                <a:spcPts val="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4400" b="1" dirty="0" smtClean="0">
                <a:latin typeface="Calibri" panose="020F0502020204030204" pitchFamily="34" charset="0"/>
              </a:rPr>
              <a:t>Serviço Nacional de Aprendizagem Comercial</a:t>
            </a:r>
          </a:p>
          <a:p>
            <a:pPr marL="720000" indent="-360000" eaLnBrk="1" hangingPunct="1">
              <a:spcBef>
                <a:spcPts val="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4400" b="1" dirty="0" smtClean="0">
                <a:latin typeface="Calibri" panose="020F0502020204030204" pitchFamily="34" charset="0"/>
              </a:rPr>
              <a:t>Serviço Nacional de Arregimentação </a:t>
            </a:r>
            <a:r>
              <a:rPr lang="pt-BR" altLang="pt-BR" sz="4400" b="1" dirty="0" err="1" smtClean="0">
                <a:latin typeface="Calibri" panose="020F0502020204030204" pitchFamily="34" charset="0"/>
              </a:rPr>
              <a:t>Cívil</a:t>
            </a:r>
            <a:endParaRPr lang="pt-BR" altLang="pt-BR" sz="4400" b="1" dirty="0" smtClean="0">
              <a:latin typeface="Calibri" panose="020F0502020204030204" pitchFamily="34" charset="0"/>
            </a:endParaRPr>
          </a:p>
          <a:p>
            <a:pPr marL="720000" indent="-360000" eaLnBrk="1" hangingPunct="1">
              <a:spcBef>
                <a:spcPts val="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4400" b="1" dirty="0" smtClean="0">
                <a:latin typeface="Calibri" panose="020F0502020204030204" pitchFamily="34" charset="0"/>
              </a:rPr>
              <a:t>Serviço Nacional de Abastecimento Cibernético</a:t>
            </a:r>
          </a:p>
          <a:p>
            <a:pPr marL="720000" indent="-360000" eaLnBrk="1" hangingPunct="1">
              <a:spcBef>
                <a:spcPts val="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4400" b="1" dirty="0" smtClean="0">
                <a:latin typeface="Calibri" panose="020F0502020204030204" pitchFamily="34" charset="0"/>
              </a:rPr>
              <a:t>Grupo Silvio Santos</a:t>
            </a:r>
          </a:p>
          <a:p>
            <a:pPr marL="1371600" indent="-360000" eaLnBrk="1" hangingPunct="1">
              <a:buFont typeface="Times New Roman" panose="02020603050405020304" pitchFamily="18" charset="0"/>
              <a:buAutoNum type="alphaUcPeriod"/>
              <a:defRPr/>
            </a:pPr>
            <a:endParaRPr lang="pt-BR" altLang="pt-BR" sz="4400" b="1" dirty="0" smtClean="0">
              <a:latin typeface="Calibri" panose="020F0502020204030204" pitchFamily="34" charset="0"/>
            </a:endParaRPr>
          </a:p>
        </p:txBody>
      </p:sp>
      <p:pic>
        <p:nvPicPr>
          <p:cNvPr id="3789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8229600" cy="4924425"/>
          </a:xfrm>
        </p:spPr>
        <p:txBody>
          <a:bodyPr/>
          <a:lstStyle/>
          <a:p>
            <a:pPr marL="720000" indent="-360000" eaLnBrk="1" hangingPunct="1">
              <a:spcBef>
                <a:spcPts val="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4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Serviço Nacional de Aprendizagem Comercial</a:t>
            </a:r>
          </a:p>
          <a:p>
            <a:pPr marL="720000" indent="-360000" eaLnBrk="1" hangingPunct="1">
              <a:spcBef>
                <a:spcPts val="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4400" b="1" dirty="0" smtClean="0">
                <a:latin typeface="Calibri" panose="020F0502020204030204" pitchFamily="34" charset="0"/>
              </a:rPr>
              <a:t>Serviço Nacional de Arregimentação </a:t>
            </a:r>
            <a:r>
              <a:rPr lang="pt-BR" altLang="pt-BR" sz="4400" b="1" dirty="0" err="1" smtClean="0">
                <a:latin typeface="Calibri" panose="020F0502020204030204" pitchFamily="34" charset="0"/>
              </a:rPr>
              <a:t>Cívil</a:t>
            </a:r>
            <a:endParaRPr lang="pt-BR" altLang="pt-BR" sz="4400" b="1" dirty="0" smtClean="0">
              <a:latin typeface="Calibri" panose="020F0502020204030204" pitchFamily="34" charset="0"/>
            </a:endParaRPr>
          </a:p>
          <a:p>
            <a:pPr marL="720000" indent="-360000" eaLnBrk="1" hangingPunct="1">
              <a:spcBef>
                <a:spcPts val="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4400" b="1" dirty="0" smtClean="0">
                <a:latin typeface="Calibri" panose="020F0502020204030204" pitchFamily="34" charset="0"/>
              </a:rPr>
              <a:t>Serviço Nacional de Abastecimento Cibernético</a:t>
            </a:r>
          </a:p>
          <a:p>
            <a:pPr marL="720000" indent="-360000" eaLnBrk="1" hangingPunct="1">
              <a:spcBef>
                <a:spcPts val="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4400" b="1" dirty="0" smtClean="0">
                <a:latin typeface="Calibri" panose="020F0502020204030204" pitchFamily="34" charset="0"/>
              </a:rPr>
              <a:t>Grupo Silvio Santos</a:t>
            </a:r>
          </a:p>
          <a:p>
            <a:pPr marL="1371600" indent="-360000" eaLnBrk="1" hangingPunct="1">
              <a:buFont typeface="Times New Roman" panose="02020603050405020304" pitchFamily="18" charset="0"/>
              <a:buAutoNum type="alphaUcPeriod"/>
              <a:defRPr/>
            </a:pPr>
            <a:endParaRPr lang="pt-BR" altLang="pt-BR" sz="4400" b="1" dirty="0" smtClean="0">
              <a:latin typeface="Calibri" panose="020F0502020204030204" pitchFamily="34" charset="0"/>
            </a:endParaRPr>
          </a:p>
        </p:txBody>
      </p:sp>
      <p:pic>
        <p:nvPicPr>
          <p:cNvPr id="3891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10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Cidade brasileira com o 1° prédio giratório do mundo (o Suíte Vollard)?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51025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Brasília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São Paulo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Rio de Janeiro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Curitiba</a:t>
            </a:r>
          </a:p>
        </p:txBody>
      </p:sp>
      <p:pic>
        <p:nvPicPr>
          <p:cNvPr id="4096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51025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Brasília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São Paulo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Rio de Janeiro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00"/>
                </a:solidFill>
                <a:latin typeface="Calibri" panose="020F0502020204030204" pitchFamily="34" charset="0"/>
              </a:rPr>
              <a:t>Curitiba</a:t>
            </a:r>
          </a:p>
        </p:txBody>
      </p:sp>
      <p:pic>
        <p:nvPicPr>
          <p:cNvPr id="4198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11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38138" y="1600200"/>
            <a:ext cx="5818187" cy="4060825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Nome desse personagem?</a:t>
            </a:r>
          </a:p>
        </p:txBody>
      </p:sp>
      <p:pic>
        <p:nvPicPr>
          <p:cNvPr id="43012" name="Picture 6" descr="http://1.bp.blogspot.com/_j92TyTpDRi4/S9bW9QgXW7I/AAAAAAAAARs/KYAKPtgZn08/s1600/eustac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205038"/>
            <a:ext cx="28654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085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Hortelino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Eustácio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Eufrasino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Bill Rogers</a:t>
            </a:r>
          </a:p>
        </p:txBody>
      </p:sp>
      <p:pic>
        <p:nvPicPr>
          <p:cNvPr id="4403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085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Hortelino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Eustácio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Eufrasino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Bill Rogers</a:t>
            </a:r>
          </a:p>
        </p:txBody>
      </p:sp>
      <p:pic>
        <p:nvPicPr>
          <p:cNvPr id="4506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12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A fábrica dos bombons GAROTO fica em que cidade do sudeste brasileiro?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694" y="1268760"/>
            <a:ext cx="608538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 eaLnBrk="1" hangingPunct="1">
              <a:defRPr/>
            </a:pP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Placar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Vitória (ES)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Caxias (RJ)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Uberlândia (MG)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Vila Velha (ES)</a:t>
            </a:r>
          </a:p>
        </p:txBody>
      </p:sp>
      <p:pic>
        <p:nvPicPr>
          <p:cNvPr id="4710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Vitória (ES)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Caxias (RJ)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Uberlândia (MG)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Vila Velha (ES)</a:t>
            </a:r>
          </a:p>
        </p:txBody>
      </p:sp>
      <p:pic>
        <p:nvPicPr>
          <p:cNvPr id="4813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13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2981325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O apóstolo Paulo nasceu em que cidade?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778000"/>
            <a:ext cx="8229600" cy="4530725"/>
          </a:xfrm>
        </p:spPr>
        <p:txBody>
          <a:bodyPr/>
          <a:lstStyle/>
          <a:p>
            <a:pPr marL="719138" indent="-9715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Roma</a:t>
            </a:r>
          </a:p>
          <a:p>
            <a:pPr marL="719138" indent="-9715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Jerusalém</a:t>
            </a:r>
          </a:p>
          <a:p>
            <a:pPr marL="719138" indent="-9715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Tarso</a:t>
            </a:r>
          </a:p>
          <a:p>
            <a:pPr marL="719138" indent="-9715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Atenas</a:t>
            </a:r>
          </a:p>
        </p:txBody>
      </p:sp>
      <p:pic>
        <p:nvPicPr>
          <p:cNvPr id="5018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778000"/>
            <a:ext cx="8229600" cy="4530725"/>
          </a:xfrm>
        </p:spPr>
        <p:txBody>
          <a:bodyPr/>
          <a:lstStyle/>
          <a:p>
            <a:pPr marL="719138" indent="-9715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Roma</a:t>
            </a:r>
          </a:p>
          <a:p>
            <a:pPr marL="719138" indent="-9715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Jerusalém</a:t>
            </a:r>
          </a:p>
          <a:p>
            <a:pPr marL="719138" indent="-9715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00"/>
                </a:solidFill>
                <a:latin typeface="Calibri" panose="020F0502020204030204" pitchFamily="34" charset="0"/>
              </a:rPr>
              <a:t>Tarso</a:t>
            </a:r>
          </a:p>
          <a:p>
            <a:pPr marL="719138" indent="-9715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Atenas</a:t>
            </a:r>
          </a:p>
        </p:txBody>
      </p:sp>
      <p:pic>
        <p:nvPicPr>
          <p:cNvPr id="5120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14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7772400" cy="1360488"/>
          </a:xfrm>
        </p:spPr>
        <p:txBody>
          <a:bodyPr/>
          <a:lstStyle/>
          <a:p>
            <a:pPr eaLnBrk="1" hangingPunct="1"/>
            <a:r>
              <a:rPr lang="pt-BR" altLang="pt-BR" sz="4800" b="1" smtClean="0">
                <a:latin typeface="Georgia" panose="02040502050405020303" pitchFamily="18" charset="0"/>
              </a:rPr>
              <a:t> Que país essa cédula representa?</a:t>
            </a:r>
          </a:p>
        </p:txBody>
      </p:sp>
      <p:sp>
        <p:nvSpPr>
          <p:cNvPr id="2" name="Retângulo 1"/>
          <p:cNvSpPr/>
          <p:nvPr/>
        </p:nvSpPr>
        <p:spPr>
          <a:xfrm>
            <a:off x="6156325" y="2960688"/>
            <a:ext cx="2973388" cy="684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0066CC"/>
              </a:solidFill>
            </a:endParaRPr>
          </a:p>
        </p:txBody>
      </p:sp>
      <p:pic>
        <p:nvPicPr>
          <p:cNvPr id="52229" name="Picture 9" descr="http://thumbs.dreamstime.com/z/f%C3%ADsico-italiano-de-volta-em-liras-de-c%C3%A9dula-50716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3" r="1199" b="21294"/>
          <a:stretch>
            <a:fillRect/>
          </a:stretch>
        </p:blipFill>
        <p:spPr bwMode="auto">
          <a:xfrm>
            <a:off x="5313363" y="2676525"/>
            <a:ext cx="38671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endParaRPr lang="pt-BR" altLang="pt-BR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51025"/>
            <a:ext cx="8280400" cy="4530725"/>
          </a:xfrm>
        </p:spPr>
        <p:txBody>
          <a:bodyPr/>
          <a:lstStyle/>
          <a:p>
            <a:pPr marL="358775" indent="-9350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Polônia</a:t>
            </a:r>
          </a:p>
          <a:p>
            <a:pPr marL="358775" indent="-9350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Grécia</a:t>
            </a:r>
          </a:p>
          <a:p>
            <a:pPr marL="358775" indent="-9350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Itália</a:t>
            </a:r>
          </a:p>
          <a:p>
            <a:pPr marL="358775" indent="-9350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Romênia</a:t>
            </a:r>
          </a:p>
        </p:txBody>
      </p:sp>
      <p:pic>
        <p:nvPicPr>
          <p:cNvPr id="5325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endParaRPr lang="pt-BR" altLang="pt-BR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51025"/>
            <a:ext cx="8280400" cy="4530725"/>
          </a:xfrm>
        </p:spPr>
        <p:txBody>
          <a:bodyPr/>
          <a:lstStyle/>
          <a:p>
            <a:pPr marL="358775" indent="-9350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Polônia</a:t>
            </a:r>
          </a:p>
          <a:p>
            <a:pPr marL="358775" indent="-9350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Grécia</a:t>
            </a:r>
          </a:p>
          <a:p>
            <a:pPr marL="358775" indent="-9350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Itália</a:t>
            </a:r>
          </a:p>
          <a:p>
            <a:pPr marL="358775" indent="-9350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Romênia</a:t>
            </a:r>
          </a:p>
        </p:txBody>
      </p:sp>
      <p:pic>
        <p:nvPicPr>
          <p:cNvPr id="5427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15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1181100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Que carro é esse?</a:t>
            </a:r>
          </a:p>
        </p:txBody>
      </p:sp>
      <p:pic>
        <p:nvPicPr>
          <p:cNvPr id="55300" name="Picture 6" descr="http://www.ciaopittsburgh.com/wp-content/uploads/2015/10/lamborghini-aventador-lp-700-4-nazionale-by-ad-personam-2014-beijing-auto-show_100464971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24185" r="12639" b="5878"/>
          <a:stretch>
            <a:fillRect/>
          </a:stretch>
        </p:blipFill>
        <p:spPr bwMode="auto">
          <a:xfrm>
            <a:off x="2484438" y="2960688"/>
            <a:ext cx="600392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BMW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Maserati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Ferrari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Lamborghini</a:t>
            </a:r>
          </a:p>
        </p:txBody>
      </p:sp>
      <p:pic>
        <p:nvPicPr>
          <p:cNvPr id="5632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Placar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44663"/>
            <a:ext cx="3873500" cy="4997450"/>
          </a:xfrm>
        </p:spPr>
        <p:txBody>
          <a:bodyPr/>
          <a:lstStyle/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6A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6B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7A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7B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8A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8B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75213" y="1744663"/>
            <a:ext cx="3873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9A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9B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1A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1B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2A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3A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BMW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Maserati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Ferrari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Lamborghini</a:t>
            </a:r>
          </a:p>
        </p:txBody>
      </p:sp>
      <p:pic>
        <p:nvPicPr>
          <p:cNvPr id="5734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16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5257800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Se em Brasília são 16h (tarde), que horas são na Rússia (Moscow)?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778000"/>
            <a:ext cx="77724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19h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20h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22h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21h</a:t>
            </a:r>
          </a:p>
        </p:txBody>
      </p:sp>
      <p:pic>
        <p:nvPicPr>
          <p:cNvPr id="5939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778000"/>
            <a:ext cx="77724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19h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20h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22h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21h</a:t>
            </a:r>
          </a:p>
        </p:txBody>
      </p:sp>
      <p:pic>
        <p:nvPicPr>
          <p:cNvPr id="6042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17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817563" y="1600200"/>
            <a:ext cx="8002587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5400" b="1" smtClean="0">
                <a:latin typeface="Georgia" panose="02040502050405020303" pitchFamily="18" charset="0"/>
              </a:rPr>
              <a:t> Nome do rapaz que caiu da janela e morreu enquanto o apóstolo Paulo pregava um sermão?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Estevão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Êutico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Enéas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Eufrásio</a:t>
            </a:r>
          </a:p>
        </p:txBody>
      </p:sp>
      <p:pic>
        <p:nvPicPr>
          <p:cNvPr id="6246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Estevão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Êutico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Enéas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Eufrásio</a:t>
            </a:r>
          </a:p>
        </p:txBody>
      </p:sp>
      <p:pic>
        <p:nvPicPr>
          <p:cNvPr id="6349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18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Autor do Famoso livro “Os Três Mosqueteiros”?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459787" cy="49974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Alexandre Dumas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Walter Scott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Victor Hugo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Herman Melville</a:t>
            </a:r>
          </a:p>
        </p:txBody>
      </p:sp>
      <p:pic>
        <p:nvPicPr>
          <p:cNvPr id="6554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459787" cy="49974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Alexandre Dumas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Walter Scott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Victor Hugo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Herman Melville</a:t>
            </a:r>
          </a:p>
        </p:txBody>
      </p:sp>
      <p:pic>
        <p:nvPicPr>
          <p:cNvPr id="6656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459787" cy="3916363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 Qual desses animais tem o COICE mais poderoso?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19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Capital do reino de Logres, onde o rei Artur comanda os cavaleiros da Távola Redonda?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Lilipute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Bunbury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Utopia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Camelot</a:t>
            </a:r>
          </a:p>
        </p:txBody>
      </p:sp>
      <p:pic>
        <p:nvPicPr>
          <p:cNvPr id="6861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Lilipute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Bunbury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Utopia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Camelot</a:t>
            </a:r>
          </a:p>
        </p:txBody>
      </p:sp>
      <p:pic>
        <p:nvPicPr>
          <p:cNvPr id="6963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20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978775" cy="4781550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Quem é o autor do livro “Triste fim de Policarpo Quaresma”?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Lima Barreto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Machado de Assis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José Lins do Rego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Ariano Suassuna</a:t>
            </a:r>
          </a:p>
        </p:txBody>
      </p:sp>
      <p:pic>
        <p:nvPicPr>
          <p:cNvPr id="7168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Lima Barreto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Machado de Assis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José Lins do Rego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Ariano Suassuna</a:t>
            </a:r>
          </a:p>
        </p:txBody>
      </p:sp>
      <p:pic>
        <p:nvPicPr>
          <p:cNvPr id="7270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21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 eaLnBrk="1" hangingPunct="1"/>
            <a:r>
              <a:rPr lang="pt-BR" altLang="pt-BR" sz="6600" b="1" smtClean="0">
                <a:latin typeface="Georgia" panose="02040502050405020303" pitchFamily="18" charset="0"/>
              </a:rPr>
              <a:t> Nínive foi a capital de que império?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Assírio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Babilônico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Persa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Medo</a:t>
            </a:r>
          </a:p>
        </p:txBody>
      </p:sp>
      <p:pic>
        <p:nvPicPr>
          <p:cNvPr id="7475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Assírio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Babilônico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Persa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Medo</a:t>
            </a:r>
          </a:p>
        </p:txBody>
      </p:sp>
      <p:pic>
        <p:nvPicPr>
          <p:cNvPr id="7578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22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5068888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Que famosa empresa usa como slogan a frase “the power to do more”?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879475" y="1778000"/>
            <a:ext cx="7653338" cy="4530725"/>
          </a:xfrm>
        </p:spPr>
        <p:txBody>
          <a:bodyPr/>
          <a:lstStyle/>
          <a:p>
            <a:pPr marL="358775" indent="-10795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Zebra</a:t>
            </a:r>
          </a:p>
          <a:p>
            <a:pPr marL="358775" indent="-10795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Cavalo</a:t>
            </a:r>
          </a:p>
          <a:p>
            <a:pPr marL="358775" indent="-10795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Girafa</a:t>
            </a:r>
          </a:p>
          <a:p>
            <a:pPr marL="358775" indent="-10795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Burro</a:t>
            </a:r>
          </a:p>
        </p:txBody>
      </p:sp>
      <p:pic>
        <p:nvPicPr>
          <p:cNvPr id="1331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Sony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Mitsubishi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Honda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Dell</a:t>
            </a:r>
          </a:p>
        </p:txBody>
      </p:sp>
      <p:pic>
        <p:nvPicPr>
          <p:cNvPr id="7782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Sony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Mitsubishi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Honda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Dell</a:t>
            </a:r>
          </a:p>
        </p:txBody>
      </p:sp>
      <p:pic>
        <p:nvPicPr>
          <p:cNvPr id="7885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23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893763" y="1600200"/>
            <a:ext cx="7772400" cy="4492625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As FRAÇÕES são consideradas componentes de que tipo de números?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Irracionais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Racionais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Próprios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Impróprios</a:t>
            </a:r>
          </a:p>
        </p:txBody>
      </p:sp>
      <p:pic>
        <p:nvPicPr>
          <p:cNvPr id="8090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Irracionais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Racionais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Próprios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Impróprios</a:t>
            </a:r>
          </a:p>
        </p:txBody>
      </p:sp>
      <p:pic>
        <p:nvPicPr>
          <p:cNvPr id="8192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24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5068888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Qual o mais antigo programa jornalístico da rede Globo que ainda está no ar?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Jornal Hoje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Jornal da Globo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Jornal Nacional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Bom Dia Brasil</a:t>
            </a:r>
          </a:p>
        </p:txBody>
      </p:sp>
      <p:pic>
        <p:nvPicPr>
          <p:cNvPr id="8397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Jornal Hoje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solidFill>
                  <a:srgbClr val="FFFF00"/>
                </a:solidFill>
                <a:latin typeface="Calibri" panose="020F0502020204030204" pitchFamily="34" charset="0"/>
              </a:rPr>
              <a:t>Jornal da Globo (1967)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Jornal Nacional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Bom Dia Brasil</a:t>
            </a:r>
          </a:p>
        </p:txBody>
      </p:sp>
      <p:pic>
        <p:nvPicPr>
          <p:cNvPr id="8499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25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73238"/>
            <a:ext cx="4881563" cy="4348162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Nome desse guerreiro?</a:t>
            </a:r>
          </a:p>
        </p:txBody>
      </p:sp>
      <p:pic>
        <p:nvPicPr>
          <p:cNvPr id="86020" name="Picture 6" descr="http://wallpaper.ultradownloads.com.br/54833_Papel-de-Parede-Looney-Tunes-Marvin-o-Marciano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76"/>
          <a:stretch>
            <a:fillRect/>
          </a:stretch>
        </p:blipFill>
        <p:spPr bwMode="auto">
          <a:xfrm>
            <a:off x="5353050" y="1697038"/>
            <a:ext cx="3395663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229600" cy="4781550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Duff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Melvin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Merlin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Marvin</a:t>
            </a:r>
          </a:p>
        </p:txBody>
      </p:sp>
      <p:pic>
        <p:nvPicPr>
          <p:cNvPr id="8704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879475" y="1778000"/>
            <a:ext cx="7653338" cy="4530725"/>
          </a:xfrm>
        </p:spPr>
        <p:txBody>
          <a:bodyPr/>
          <a:lstStyle/>
          <a:p>
            <a:pPr marL="358775" indent="-10795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Zebra</a:t>
            </a:r>
          </a:p>
          <a:p>
            <a:pPr marL="358775" indent="-10795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Cavalo</a:t>
            </a:r>
          </a:p>
          <a:p>
            <a:pPr marL="358775" indent="-10795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00"/>
                </a:solidFill>
                <a:latin typeface="Calibri" panose="020F0502020204030204" pitchFamily="34" charset="0"/>
              </a:rPr>
              <a:t>Girafa</a:t>
            </a:r>
          </a:p>
          <a:p>
            <a:pPr marL="358775" indent="-10795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Burro</a:t>
            </a:r>
          </a:p>
        </p:txBody>
      </p:sp>
      <p:pic>
        <p:nvPicPr>
          <p:cNvPr id="1433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229600" cy="4781550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Duff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Melvin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Merlin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Marvin</a:t>
            </a:r>
          </a:p>
        </p:txBody>
      </p:sp>
      <p:pic>
        <p:nvPicPr>
          <p:cNvPr id="8806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smtClean="0">
                <a:latin typeface="Forte" panose="03060902040502070203" pitchFamily="66" charset="0"/>
              </a:rPr>
              <a:t>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1638"/>
            <a:ext cx="7772400" cy="3486150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Qual é o tempo de GESTAÇÃO de um gato?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madas">
  <a:themeElements>
    <a:clrScheme name="Camadas 1">
      <a:dk1>
        <a:srgbClr val="993300"/>
      </a:dk1>
      <a:lt1>
        <a:srgbClr val="CCCCCC"/>
      </a:lt1>
      <a:dk2>
        <a:srgbClr val="000000"/>
      </a:dk2>
      <a:lt2>
        <a:srgbClr val="FFFFFF"/>
      </a:lt2>
      <a:accent1>
        <a:srgbClr val="576F2B"/>
      </a:accent1>
      <a:accent2>
        <a:srgbClr val="666699"/>
      </a:accent2>
      <a:accent3>
        <a:srgbClr val="AAAAAA"/>
      </a:accent3>
      <a:accent4>
        <a:srgbClr val="AEAEAE"/>
      </a:accent4>
      <a:accent5>
        <a:srgbClr val="B4BBAC"/>
      </a:accent5>
      <a:accent6>
        <a:srgbClr val="5C5C8A"/>
      </a:accent6>
      <a:hlink>
        <a:srgbClr val="993300"/>
      </a:hlink>
      <a:folHlink>
        <a:srgbClr val="CC9900"/>
      </a:folHlink>
    </a:clrScheme>
    <a:fontScheme name="Camad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mad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1">
        <a:dk1>
          <a:srgbClr val="000000"/>
        </a:dk1>
        <a:lt1>
          <a:srgbClr val="DFDA00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ECEAAA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2">
        <a:dk1>
          <a:srgbClr val="000000"/>
        </a:dk1>
        <a:lt1>
          <a:srgbClr val="EE9AC4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5CAD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3">
        <a:dk1>
          <a:srgbClr val="330033"/>
        </a:dk1>
        <a:lt1>
          <a:srgbClr val="FFFFFF"/>
        </a:lt1>
        <a:dk2>
          <a:srgbClr val="EE9AC4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5CADE"/>
        </a:accent3>
        <a:accent4>
          <a:srgbClr val="DADADA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956</TotalTime>
  <Words>911</Words>
  <Application>Microsoft Office PowerPoint</Application>
  <PresentationFormat>Apresentação na tela (4:3)</PresentationFormat>
  <Paragraphs>296</Paragraphs>
  <Slides>80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80</vt:i4>
      </vt:variant>
    </vt:vector>
  </HeadingPairs>
  <TitlesOfParts>
    <vt:vector size="87" baseType="lpstr">
      <vt:lpstr>Arial</vt:lpstr>
      <vt:lpstr>Times New Roman</vt:lpstr>
      <vt:lpstr>Wingdings</vt:lpstr>
      <vt:lpstr>Calibri</vt:lpstr>
      <vt:lpstr>Forte</vt:lpstr>
      <vt:lpstr>Georgia</vt:lpstr>
      <vt:lpstr>Camadas</vt:lpstr>
      <vt:lpstr>Apresentação do PowerPoint</vt:lpstr>
      <vt:lpstr>Apresentação do PowerPoint</vt:lpstr>
      <vt:lpstr>Regras</vt:lpstr>
      <vt:lpstr>Apresentação do PowerPoint</vt:lpstr>
      <vt:lpstr>Placar</vt:lpstr>
      <vt:lpstr>1</vt:lpstr>
      <vt:lpstr>Apresentação do PowerPoint</vt:lpstr>
      <vt:lpstr>Apresentação do PowerPoint</vt:lpstr>
      <vt:lpstr>2</vt:lpstr>
      <vt:lpstr>Apresentação do PowerPoint</vt:lpstr>
      <vt:lpstr>Apresentação do PowerPoint</vt:lpstr>
      <vt:lpstr>3</vt:lpstr>
      <vt:lpstr>Apresentação do PowerPoint</vt:lpstr>
      <vt:lpstr>Apresentação do PowerPoint</vt:lpstr>
      <vt:lpstr>4</vt:lpstr>
      <vt:lpstr>Apresentação do PowerPoint</vt:lpstr>
      <vt:lpstr>Apresentação do PowerPoint</vt:lpstr>
      <vt:lpstr>5</vt:lpstr>
      <vt:lpstr>Apresentação do PowerPoint</vt:lpstr>
      <vt:lpstr>Apresentação do PowerPoint</vt:lpstr>
      <vt:lpstr>6</vt:lpstr>
      <vt:lpstr>Apresentação do PowerPoint</vt:lpstr>
      <vt:lpstr>Apresentação do PowerPoint</vt:lpstr>
      <vt:lpstr>7</vt:lpstr>
      <vt:lpstr>Apresentação do PowerPoint</vt:lpstr>
      <vt:lpstr>Apresentação do PowerPoint</vt:lpstr>
      <vt:lpstr>8</vt:lpstr>
      <vt:lpstr>Apresentação do PowerPoint</vt:lpstr>
      <vt:lpstr>Apresentação do PowerPoint</vt:lpstr>
      <vt:lpstr>9</vt:lpstr>
      <vt:lpstr>Apresentação do PowerPoint</vt:lpstr>
      <vt:lpstr>Apresentação do PowerPoint</vt:lpstr>
      <vt:lpstr>10</vt:lpstr>
      <vt:lpstr>Apresentação do PowerPoint</vt:lpstr>
      <vt:lpstr>Apresentação do PowerPoint</vt:lpstr>
      <vt:lpstr>11</vt:lpstr>
      <vt:lpstr>Apresentação do PowerPoint</vt:lpstr>
      <vt:lpstr>Apresentação do PowerPoint</vt:lpstr>
      <vt:lpstr>12</vt:lpstr>
      <vt:lpstr>Apresentação do PowerPoint</vt:lpstr>
      <vt:lpstr>Apresentação do PowerPoint</vt:lpstr>
      <vt:lpstr>13</vt:lpstr>
      <vt:lpstr>Apresentação do PowerPoint</vt:lpstr>
      <vt:lpstr>Apresentação do PowerPoint</vt:lpstr>
      <vt:lpstr>14</vt:lpstr>
      <vt:lpstr>Apresentação do PowerPoint</vt:lpstr>
      <vt:lpstr>Apresentação do PowerPoint</vt:lpstr>
      <vt:lpstr>15</vt:lpstr>
      <vt:lpstr>Apresentação do PowerPoint</vt:lpstr>
      <vt:lpstr>Apresentação do PowerPoint</vt:lpstr>
      <vt:lpstr>16</vt:lpstr>
      <vt:lpstr>Apresentação do PowerPoint</vt:lpstr>
      <vt:lpstr>Apresentação do PowerPoint</vt:lpstr>
      <vt:lpstr>17</vt:lpstr>
      <vt:lpstr>Apresentação do PowerPoint</vt:lpstr>
      <vt:lpstr>Apresentação do PowerPoint</vt:lpstr>
      <vt:lpstr>18</vt:lpstr>
      <vt:lpstr>Apresentação do PowerPoint</vt:lpstr>
      <vt:lpstr>Apresentação do PowerPoint</vt:lpstr>
      <vt:lpstr>19</vt:lpstr>
      <vt:lpstr>Apresentação do PowerPoint</vt:lpstr>
      <vt:lpstr>Apresentação do PowerPoint</vt:lpstr>
      <vt:lpstr>20</vt:lpstr>
      <vt:lpstr>Apresentação do PowerPoint</vt:lpstr>
      <vt:lpstr>Apresentação do PowerPoint</vt:lpstr>
      <vt:lpstr>21</vt:lpstr>
      <vt:lpstr>Apresentação do PowerPoint</vt:lpstr>
      <vt:lpstr>Apresentação do PowerPoint</vt:lpstr>
      <vt:lpstr>22</vt:lpstr>
      <vt:lpstr>Apresentação do PowerPoint</vt:lpstr>
      <vt:lpstr>Apresentação do PowerPoint</vt:lpstr>
      <vt:lpstr>23</vt:lpstr>
      <vt:lpstr>Apresentação do PowerPoint</vt:lpstr>
      <vt:lpstr>Apresentação do PowerPoint</vt:lpstr>
      <vt:lpstr>24</vt:lpstr>
      <vt:lpstr>Apresentação do PowerPoint</vt:lpstr>
      <vt:lpstr>Apresentação do PowerPoint</vt:lpstr>
      <vt:lpstr>25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Quem Sabe Sabe</dc:title>
  <dc:subject>PE-CAPELAS EFM 2016</dc:subject>
  <dc:creator>Pr. MARCELO AUGUSTO DE CARVALHO</dc:creator>
  <cp:keywords>www.4tons.com</cp:keywords>
  <dc:description>COMÉRCIO PROIBIDO. USO PESSOAL</dc:description>
  <cp:lastModifiedBy>APV - Marcelo Augusto de Carvalho</cp:lastModifiedBy>
  <cp:revision>199</cp:revision>
  <dcterms:created xsi:type="dcterms:W3CDTF">2008-11-05T18:17:49Z</dcterms:created>
  <dcterms:modified xsi:type="dcterms:W3CDTF">2016-02-01T18:41:28Z</dcterms:modified>
  <cp:category>PASTORAL ESTUDANTIL APV; CAPELAS 2013</cp:category>
</cp:coreProperties>
</file>