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2"/>
  </p:notesMasterIdLst>
  <p:sldIdLst>
    <p:sldId id="256" r:id="rId2"/>
    <p:sldId id="428" r:id="rId3"/>
    <p:sldId id="257" r:id="rId4"/>
    <p:sldId id="429" r:id="rId5"/>
    <p:sldId id="431" r:id="rId6"/>
    <p:sldId id="430" r:id="rId7"/>
    <p:sldId id="258" r:id="rId8"/>
    <p:sldId id="489" r:id="rId9"/>
    <p:sldId id="259" r:id="rId10"/>
    <p:sldId id="260" r:id="rId11"/>
    <p:sldId id="491" r:id="rId12"/>
    <p:sldId id="261" r:id="rId13"/>
    <p:sldId id="262" r:id="rId14"/>
    <p:sldId id="515" r:id="rId15"/>
    <p:sldId id="263" r:id="rId16"/>
    <p:sldId id="264" r:id="rId17"/>
    <p:sldId id="494" r:id="rId18"/>
    <p:sldId id="265" r:id="rId19"/>
    <p:sldId id="266" r:id="rId20"/>
    <p:sldId id="496" r:id="rId21"/>
    <p:sldId id="315" r:id="rId22"/>
    <p:sldId id="368" r:id="rId23"/>
    <p:sldId id="497" r:id="rId24"/>
    <p:sldId id="267" r:id="rId25"/>
    <p:sldId id="480" r:id="rId26"/>
    <p:sldId id="498" r:id="rId27"/>
    <p:sldId id="269" r:id="rId28"/>
    <p:sldId id="270" r:id="rId29"/>
    <p:sldId id="499" r:id="rId30"/>
    <p:sldId id="271" r:id="rId31"/>
    <p:sldId id="272" r:id="rId32"/>
    <p:sldId id="516" r:id="rId33"/>
    <p:sldId id="273" r:id="rId34"/>
    <p:sldId id="274" r:id="rId35"/>
    <p:sldId id="501" r:id="rId36"/>
    <p:sldId id="275" r:id="rId37"/>
    <p:sldId id="276" r:id="rId38"/>
    <p:sldId id="503" r:id="rId39"/>
    <p:sldId id="277" r:id="rId40"/>
    <p:sldId id="278" r:id="rId41"/>
    <p:sldId id="504" r:id="rId42"/>
    <p:sldId id="279" r:id="rId43"/>
    <p:sldId id="280" r:id="rId44"/>
    <p:sldId id="505" r:id="rId45"/>
    <p:sldId id="281" r:id="rId46"/>
    <p:sldId id="282" r:id="rId47"/>
    <p:sldId id="506" r:id="rId48"/>
    <p:sldId id="283" r:id="rId49"/>
    <p:sldId id="395" r:id="rId50"/>
    <p:sldId id="507" r:id="rId51"/>
    <p:sldId id="285" r:id="rId52"/>
    <p:sldId id="286" r:id="rId53"/>
    <p:sldId id="508" r:id="rId54"/>
    <p:sldId id="287" r:id="rId55"/>
    <p:sldId id="288" r:id="rId56"/>
    <p:sldId id="509" r:id="rId57"/>
    <p:sldId id="289" r:id="rId58"/>
    <p:sldId id="290" r:id="rId59"/>
    <p:sldId id="510" r:id="rId60"/>
    <p:sldId id="291" r:id="rId61"/>
    <p:sldId id="292" r:id="rId62"/>
    <p:sldId id="511" r:id="rId63"/>
    <p:sldId id="293" r:id="rId64"/>
    <p:sldId id="294" r:id="rId65"/>
    <p:sldId id="512" r:id="rId66"/>
    <p:sldId id="295" r:id="rId67"/>
    <p:sldId id="296" r:id="rId68"/>
    <p:sldId id="513" r:id="rId69"/>
    <p:sldId id="297" r:id="rId70"/>
    <p:sldId id="298" r:id="rId71"/>
    <p:sldId id="514" r:id="rId72"/>
    <p:sldId id="299" r:id="rId73"/>
    <p:sldId id="300" r:id="rId74"/>
    <p:sldId id="502" r:id="rId75"/>
    <p:sldId id="313" r:id="rId76"/>
    <p:sldId id="314" r:id="rId77"/>
    <p:sldId id="495" r:id="rId78"/>
    <p:sldId id="461" r:id="rId79"/>
    <p:sldId id="462" r:id="rId80"/>
    <p:sldId id="493" r:id="rId81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9900"/>
    <a:srgbClr val="FFFFFF"/>
    <a:srgbClr val="FF99FF"/>
    <a:srgbClr val="66FF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581" autoAdjust="0"/>
  </p:normalViewPr>
  <p:slideViewPr>
    <p:cSldViewPr>
      <p:cViewPr varScale="1">
        <p:scale>
          <a:sx n="53" d="100"/>
          <a:sy n="53" d="100"/>
        </p:scale>
        <p:origin x="18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33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3835801-A5A9-47F4-826A-08C796B785DD}" type="datetimeFigureOut">
              <a:rPr lang="pt-BR"/>
              <a:pPr>
                <a:defRPr/>
              </a:pPr>
              <a:t>01/02/2016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E0AD963-B47F-402C-B08E-4423A1C2FF0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91619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pt-BR" altLang="pt-BR" b="1" smtClean="0"/>
              <a:t>www.4tons.com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pt-BR" b="1" smtClean="0"/>
              <a:t>Pr. Marcelo Augusto de Carvalho</a:t>
            </a:r>
          </a:p>
          <a:p>
            <a:pPr eaLnBrk="1" hangingPunct="1">
              <a:spcBef>
                <a:spcPct val="0"/>
              </a:spcBef>
            </a:pPr>
            <a:endParaRPr lang="pt-BR" altLang="pt-BR" b="1" smtClean="0"/>
          </a:p>
          <a:p>
            <a:pPr eaLnBrk="1" hangingPunct="1">
              <a:spcBef>
                <a:spcPct val="0"/>
              </a:spcBef>
            </a:pPr>
            <a:r>
              <a:rPr lang="pt-BR" altLang="pt-BR" b="1" smtClean="0"/>
              <a:t>01</a:t>
            </a:r>
          </a:p>
          <a:p>
            <a:pPr algn="r" eaLnBrk="1" hangingPunct="1">
              <a:spcBef>
                <a:spcPct val="0"/>
              </a:spcBef>
            </a:pPr>
            <a:r>
              <a:rPr lang="pt-BR" altLang="pt-BR" b="1" smtClean="0"/>
              <a:t>21/11/2012</a:t>
            </a:r>
          </a:p>
          <a:p>
            <a:pPr algn="r" eaLnBrk="1" hangingPunct="1">
              <a:spcBef>
                <a:spcPct val="0"/>
              </a:spcBef>
            </a:pPr>
            <a:endParaRPr lang="pt-BR" altLang="pt-BR" b="1" smtClean="0"/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1- TODAS AS TURMAS CONTRA SI: do 6 ao 3 do Médio competirão entre si. Assim nunca contarão aos outros as perguntas.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2- CADA TURMA COM 4 PLACAS NA MÃO DO REPRESENTANTE DE CLASSE. Eles lêem a pergunta em silêncio, as opções e juntos decidem pela resposta em 30 segundos.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3- LEVANTAR AS PLACAS AO MESMO TEMPO: isto evita que um copie do outro a resposta.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4- VOCÊ MARCA NO GABARITO A RESPOSTA DE CADA TURMA E GUARDA CONSIGO A PONTUAÇÃO DE CADA DIA. É ACUMULATIVA.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5- DEPOIS DÁ A RESPOSTA CERTA  NO SLIDE SEGUINTE.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6- PRÊMIOS: bombom pra turma que ganhou naquele dia, e uma sorvetada pra quem ganhou no semestre todo.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317930-A855-489E-9E34-F5B5E62095A5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182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0086A5-FE3C-4377-A29E-128FE217D8A9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828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2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2C2026-20EE-4C6E-91D3-922A811D6A94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445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B3B72-7B5D-4188-9CAA-1A6958D9667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62575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6C7E9-D50C-45FB-A47A-65A2FB239D4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73599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A1C01-2EF3-405E-93EC-8FA1DDB6FB0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73032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1AE65-96B2-490B-A96C-DBFE0B2FD4F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18617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DE425-BE7E-45CB-84FF-67A6145320D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17792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33E8B-B23A-4E54-BE12-7BFE8F8DF7E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79697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E5DCA-6640-4123-A460-F9EF83AB727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4520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450F4-13FB-4D83-89BB-EB7847D6B1C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30369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EE16B-D3C9-48B1-A695-B9216F35CB8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13085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691AD-B775-4579-9ED0-BB77FAC4368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71829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6443B-F697-4169-9A57-E45290AAA27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67970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CB43EC47-09F1-4C37-8FE0-D16722FFD95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36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759" y="1268760"/>
            <a:ext cx="6085319" cy="267765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eaLnBrk="1" hangingPunct="1">
              <a:spcBef>
                <a:spcPts val="0"/>
              </a:spcBef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 eaLnBrk="1" hangingPunct="1">
              <a:spcBef>
                <a:spcPts val="0"/>
              </a:spcBef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 eaLnBrk="1" hangingPunct="1">
              <a:spcBef>
                <a:spcPts val="600"/>
              </a:spcBef>
              <a:defRPr/>
            </a:pPr>
            <a:r>
              <a:rPr lang="pt-BR" sz="6600" b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24</a:t>
            </a:r>
            <a:endParaRPr lang="pt-BR" sz="6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8459787" cy="5257800"/>
          </a:xfrm>
        </p:spPr>
        <p:txBody>
          <a:bodyPr/>
          <a:lstStyle/>
          <a:p>
            <a:pPr marL="358775" indent="-358775" eaLnBrk="1" hangingPunct="1">
              <a:spcBef>
                <a:spcPts val="600"/>
              </a:spcBef>
              <a:buFont typeface="Times New Roman" panose="02020603050405020304" pitchFamily="18" charset="0"/>
              <a:buAutoNum type="alphaUcPeriod"/>
              <a:defRPr/>
            </a:pPr>
            <a:r>
              <a:rPr lang="pt-BR" altLang="pt-BR" sz="6000" b="1" dirty="0" smtClean="0">
                <a:latin typeface="Calibri" panose="020F0502020204030204" pitchFamily="34" charset="0"/>
              </a:rPr>
              <a:t> Tubarão-duende</a:t>
            </a:r>
          </a:p>
          <a:p>
            <a:pPr marL="358775" indent="-358775" eaLnBrk="1" hangingPunct="1">
              <a:spcBef>
                <a:spcPts val="600"/>
              </a:spcBef>
              <a:buFont typeface="Times New Roman" panose="02020603050405020304" pitchFamily="18" charset="0"/>
              <a:buAutoNum type="alphaUcPeriod"/>
              <a:defRPr/>
            </a:pPr>
            <a:r>
              <a:rPr lang="pt-BR" altLang="pt-BR" sz="6000" b="1" dirty="0">
                <a:latin typeface="Calibri" panose="020F0502020204030204" pitchFamily="34" charset="0"/>
              </a:rPr>
              <a:t> </a:t>
            </a:r>
            <a:r>
              <a:rPr lang="pt-BR" altLang="pt-BR" sz="6000" b="1" dirty="0" smtClean="0">
                <a:latin typeface="Calibri" panose="020F0502020204030204" pitchFamily="34" charset="0"/>
              </a:rPr>
              <a:t>Tubarão-limão</a:t>
            </a:r>
          </a:p>
          <a:p>
            <a:pPr marL="358775" indent="-358775" eaLnBrk="1" hangingPunct="1">
              <a:spcBef>
                <a:spcPts val="600"/>
              </a:spcBef>
              <a:buFont typeface="Times New Roman" panose="02020603050405020304" pitchFamily="18" charset="0"/>
              <a:buAutoNum type="alphaUcPeriod"/>
              <a:defRPr/>
            </a:pPr>
            <a:r>
              <a:rPr lang="pt-BR" altLang="pt-BR" sz="6000" b="1" dirty="0">
                <a:latin typeface="Calibri" panose="020F0502020204030204" pitchFamily="34" charset="0"/>
              </a:rPr>
              <a:t> </a:t>
            </a:r>
            <a:r>
              <a:rPr lang="pt-BR" altLang="pt-BR" sz="6000" b="1" dirty="0" smtClean="0">
                <a:latin typeface="Calibri" panose="020F0502020204030204" pitchFamily="34" charset="0"/>
              </a:rPr>
              <a:t>Tubarão-martelo</a:t>
            </a:r>
          </a:p>
          <a:p>
            <a:pPr marL="358775" indent="-358775" eaLnBrk="1" hangingPunct="1">
              <a:spcBef>
                <a:spcPts val="600"/>
              </a:spcBef>
              <a:buFont typeface="Times New Roman" panose="02020603050405020304" pitchFamily="18" charset="0"/>
              <a:buAutoNum type="alphaUcPeriod"/>
              <a:defRPr/>
            </a:pPr>
            <a:r>
              <a:rPr lang="pt-BR" altLang="pt-BR" sz="6000" b="1" dirty="0">
                <a:latin typeface="Calibri" panose="020F0502020204030204" pitchFamily="34" charset="0"/>
              </a:rPr>
              <a:t> T</a:t>
            </a:r>
            <a:r>
              <a:rPr lang="pt-BR" altLang="pt-BR" sz="6000" b="1" dirty="0" smtClean="0">
                <a:latin typeface="Calibri" panose="020F0502020204030204" pitchFamily="34" charset="0"/>
              </a:rPr>
              <a:t>ubarão-soldado</a:t>
            </a:r>
          </a:p>
          <a:p>
            <a:pPr marL="0" indent="0" eaLnBrk="1" hangingPunct="1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pt-BR" altLang="pt-BR" sz="6000" b="1" dirty="0" smtClean="0">
              <a:latin typeface="Calibri" panose="020F0502020204030204" pitchFamily="34" charset="0"/>
            </a:endParaRPr>
          </a:p>
        </p:txBody>
      </p:sp>
      <p:pic>
        <p:nvPicPr>
          <p:cNvPr id="1638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8459787" cy="5257800"/>
          </a:xfrm>
        </p:spPr>
        <p:txBody>
          <a:bodyPr/>
          <a:lstStyle/>
          <a:p>
            <a:pPr marL="358775" indent="-358775" eaLnBrk="1" hangingPunct="1">
              <a:spcBef>
                <a:spcPts val="600"/>
              </a:spcBef>
              <a:buFont typeface="Times New Roman" panose="02020603050405020304" pitchFamily="18" charset="0"/>
              <a:buAutoNum type="alphaUcPeriod"/>
              <a:defRPr/>
            </a:pPr>
            <a:r>
              <a:rPr lang="pt-BR" altLang="pt-BR" sz="6000" b="1" dirty="0" smtClean="0">
                <a:latin typeface="Calibri" panose="020F0502020204030204" pitchFamily="34" charset="0"/>
              </a:rPr>
              <a:t> Tubarão-duende</a:t>
            </a:r>
          </a:p>
          <a:p>
            <a:pPr marL="358775" indent="-358775" eaLnBrk="1" hangingPunct="1">
              <a:spcBef>
                <a:spcPts val="600"/>
              </a:spcBef>
              <a:buFont typeface="Times New Roman" panose="02020603050405020304" pitchFamily="18" charset="0"/>
              <a:buAutoNum type="alphaUcPeriod"/>
              <a:defRPr/>
            </a:pPr>
            <a:r>
              <a:rPr lang="pt-BR" altLang="pt-BR" sz="6000" b="1" dirty="0">
                <a:latin typeface="Calibri" panose="020F0502020204030204" pitchFamily="34" charset="0"/>
              </a:rPr>
              <a:t> </a:t>
            </a:r>
            <a:r>
              <a:rPr lang="pt-BR" altLang="pt-BR" sz="6000" b="1" dirty="0" smtClean="0">
                <a:latin typeface="Calibri" panose="020F0502020204030204" pitchFamily="34" charset="0"/>
              </a:rPr>
              <a:t>Tubarão-limão</a:t>
            </a:r>
          </a:p>
          <a:p>
            <a:pPr marL="358775" indent="-358775" eaLnBrk="1" hangingPunct="1">
              <a:spcBef>
                <a:spcPts val="600"/>
              </a:spcBef>
              <a:buFont typeface="Times New Roman" panose="02020603050405020304" pitchFamily="18" charset="0"/>
              <a:buAutoNum type="alphaUcPeriod"/>
              <a:defRPr/>
            </a:pPr>
            <a:r>
              <a:rPr lang="pt-BR" altLang="pt-BR" sz="6000" b="1" dirty="0">
                <a:latin typeface="Calibri" panose="020F0502020204030204" pitchFamily="34" charset="0"/>
              </a:rPr>
              <a:t> </a:t>
            </a:r>
            <a:r>
              <a:rPr lang="pt-BR" altLang="pt-BR" sz="6000" b="1" dirty="0" smtClean="0">
                <a:latin typeface="Calibri" panose="020F0502020204030204" pitchFamily="34" charset="0"/>
              </a:rPr>
              <a:t>Tubarão-martelo</a:t>
            </a:r>
          </a:p>
          <a:p>
            <a:pPr marL="358775" indent="-358775" eaLnBrk="1" hangingPunct="1">
              <a:spcBef>
                <a:spcPts val="600"/>
              </a:spcBef>
              <a:buFont typeface="Times New Roman" panose="02020603050405020304" pitchFamily="18" charset="0"/>
              <a:buAutoNum type="alphaUcPeriod"/>
              <a:defRPr/>
            </a:pPr>
            <a:r>
              <a:rPr lang="pt-BR" altLang="pt-BR" sz="6000" b="1" dirty="0">
                <a:latin typeface="Calibri" panose="020F0502020204030204" pitchFamily="34" charset="0"/>
              </a:rPr>
              <a:t> </a:t>
            </a:r>
            <a:r>
              <a:rPr lang="pt-BR" altLang="pt-BR" sz="6000" b="1" dirty="0">
                <a:solidFill>
                  <a:srgbClr val="FFFF00"/>
                </a:solidFill>
                <a:latin typeface="Calibri" panose="020F0502020204030204" pitchFamily="34" charset="0"/>
              </a:rPr>
              <a:t>T</a:t>
            </a:r>
            <a:r>
              <a:rPr lang="pt-BR" altLang="pt-BR" sz="6000" b="1" dirty="0" smtClean="0">
                <a:solidFill>
                  <a:srgbClr val="FFFF00"/>
                </a:solidFill>
                <a:latin typeface="Calibri" panose="020F0502020204030204" pitchFamily="34" charset="0"/>
              </a:rPr>
              <a:t>ubarão-soldado</a:t>
            </a:r>
          </a:p>
          <a:p>
            <a:pPr marL="0" indent="0" eaLnBrk="1" hangingPunct="1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pt-BR" altLang="pt-BR" sz="6000" b="1" dirty="0" smtClean="0">
              <a:latin typeface="Calibri" panose="020F0502020204030204" pitchFamily="34" charset="0"/>
            </a:endParaRPr>
          </a:p>
        </p:txBody>
      </p:sp>
      <p:pic>
        <p:nvPicPr>
          <p:cNvPr id="1741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smtClean="0">
                <a:latin typeface="Forte" panose="03060902040502070203" pitchFamily="66" charset="0"/>
              </a:rPr>
              <a:t>3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sz="5400" b="1" smtClean="0">
                <a:latin typeface="Georgia" panose="02040502050405020303" pitchFamily="18" charset="0"/>
              </a:rPr>
              <a:t> Estudo do conjunto de regras que organizam a construção das frases?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Sintaxe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Semântica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Morfologia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Etimologia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endParaRPr lang="pt-BR" altLang="pt-BR" sz="6600" b="1" smtClean="0">
              <a:latin typeface="Calibri" panose="020F0502020204030204" pitchFamily="34" charset="0"/>
            </a:endParaRPr>
          </a:p>
        </p:txBody>
      </p:sp>
      <p:pic>
        <p:nvPicPr>
          <p:cNvPr id="1946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Sintaxe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Semântica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Morfologia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Etimologia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endParaRPr lang="pt-BR" altLang="pt-BR" sz="6600" b="1" smtClean="0">
              <a:latin typeface="Calibri" panose="020F0502020204030204" pitchFamily="34" charset="0"/>
            </a:endParaRPr>
          </a:p>
        </p:txBody>
      </p:sp>
      <p:pic>
        <p:nvPicPr>
          <p:cNvPr id="2048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smtClean="0">
                <a:latin typeface="Forte" panose="03060902040502070203" pitchFamily="66" charset="0"/>
              </a:rPr>
              <a:t>4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8229600" cy="2692400"/>
          </a:xfrm>
        </p:spPr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Qual é o tempo de gestação do rato?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997450"/>
          </a:xfrm>
        </p:spPr>
        <p:txBody>
          <a:bodyPr/>
          <a:lstStyle/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87 dias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54 dias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21 dias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23 dias</a:t>
            </a:r>
          </a:p>
        </p:txBody>
      </p:sp>
      <p:pic>
        <p:nvPicPr>
          <p:cNvPr id="2253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997450"/>
          </a:xfrm>
        </p:spPr>
        <p:txBody>
          <a:bodyPr/>
          <a:lstStyle/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87 dias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54 dias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21 dias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23 dias</a:t>
            </a:r>
          </a:p>
        </p:txBody>
      </p:sp>
      <p:pic>
        <p:nvPicPr>
          <p:cNvPr id="2355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5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484313"/>
            <a:ext cx="8021637" cy="5257800"/>
          </a:xfrm>
        </p:spPr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Qual o animal terrestre é mais barulhento?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Hiena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Porco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Bugio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Gorila</a:t>
            </a:r>
          </a:p>
        </p:txBody>
      </p:sp>
      <p:pic>
        <p:nvPicPr>
          <p:cNvPr id="2560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eaLnBrk="1" hangingPunct="1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 eaLnBrk="1" hangingPunct="1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 eaLnBrk="1" hangingPunct="1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 eaLnBrk="1" hangingPunct="1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Regras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Hiena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Porco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Bugio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Gorila</a:t>
            </a:r>
          </a:p>
        </p:txBody>
      </p:sp>
      <p:pic>
        <p:nvPicPr>
          <p:cNvPr id="2662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6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Ano da queda do império romano do ocidente?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300 dc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354 dc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444 dc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476 dc</a:t>
            </a:r>
          </a:p>
        </p:txBody>
      </p:sp>
      <p:pic>
        <p:nvPicPr>
          <p:cNvPr id="286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300 dc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354 dc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444 dc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476 dc</a:t>
            </a:r>
          </a:p>
        </p:txBody>
      </p:sp>
      <p:pic>
        <p:nvPicPr>
          <p:cNvPr id="296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7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8002587" cy="4530725"/>
          </a:xfrm>
        </p:spPr>
        <p:txBody>
          <a:bodyPr/>
          <a:lstStyle/>
          <a:p>
            <a:pPr eaLnBrk="1" hangingPunct="1"/>
            <a:r>
              <a:rPr lang="pt-BR" altLang="pt-BR" sz="5400" b="1" smtClean="0">
                <a:latin typeface="Georgia" panose="02040502050405020303" pitchFamily="18" charset="0"/>
              </a:rPr>
              <a:t> A Idade Antiga (Antiguidade) começa com a invenção da escrita, no ano de...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2500 a. C.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3500 a. C.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1000 a. C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586 a. C</a:t>
            </a:r>
          </a:p>
        </p:txBody>
      </p:sp>
      <p:pic>
        <p:nvPicPr>
          <p:cNvPr id="317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2500 a. C.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3500 a. C.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1000 a. C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586 a. C</a:t>
            </a:r>
          </a:p>
        </p:txBody>
      </p:sp>
      <p:pic>
        <p:nvPicPr>
          <p:cNvPr id="3277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8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Para obter a cor LILÁS, que cores devemos misturar?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600200"/>
            <a:ext cx="8229600" cy="45307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Calibri" panose="020F0502020204030204" pitchFamily="34" charset="0"/>
              </a:rPr>
              <a:t>Azul + Amarelo + Rosa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Calibri" panose="020F0502020204030204" pitchFamily="34" charset="0"/>
              </a:rPr>
              <a:t>Rosa + Azul + Vermelho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Calibri" panose="020F0502020204030204" pitchFamily="34" charset="0"/>
              </a:rPr>
              <a:t>Vermelho + Branco + Pink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Calibri" panose="020F0502020204030204" pitchFamily="34" charset="0"/>
              </a:rPr>
              <a:t>Azul + Vermelho + Branco </a:t>
            </a:r>
          </a:p>
        </p:txBody>
      </p:sp>
      <p:pic>
        <p:nvPicPr>
          <p:cNvPr id="3482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600200"/>
            <a:ext cx="8229600" cy="45307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Calibri" panose="020F0502020204030204" pitchFamily="34" charset="0"/>
              </a:rPr>
              <a:t>Azul + Amarelo + Rosa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Calibri" panose="020F0502020204030204" pitchFamily="34" charset="0"/>
              </a:rPr>
              <a:t>Rosa + Azul + Vermelho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latin typeface="Calibri" panose="020F0502020204030204" pitchFamily="34" charset="0"/>
              </a:rPr>
              <a:t>Vermelho + Branco + Pink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00"/>
                </a:solidFill>
                <a:latin typeface="Calibri" panose="020F0502020204030204" pitchFamily="34" charset="0"/>
              </a:rPr>
              <a:t>Azul + Vermelho + Branco </a:t>
            </a:r>
          </a:p>
        </p:txBody>
      </p:sp>
      <p:pic>
        <p:nvPicPr>
          <p:cNvPr id="3584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Regras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557338"/>
            <a:ext cx="8459787" cy="5257800"/>
          </a:xfrm>
        </p:spPr>
        <p:txBody>
          <a:bodyPr/>
          <a:lstStyle/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Ler as perguntas em silêncio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Pensar e responder em conjunto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Levantar as placas todas as turmas no mesmo momento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Quem somar mais pontos da semana, brinde!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Quem somar mais pontos no semestre...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Barulho demais = -1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9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5141913"/>
          </a:xfrm>
        </p:spPr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Palavras que possuem mais de um significado: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600200"/>
            <a:ext cx="8229600" cy="4530725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Polissemia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Parônimos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Homônimos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Denotação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endParaRPr lang="pt-BR" altLang="pt-BR" sz="6600" b="1" smtClean="0">
              <a:latin typeface="Calibri" panose="020F0502020204030204" pitchFamily="34" charset="0"/>
            </a:endParaRPr>
          </a:p>
        </p:txBody>
      </p:sp>
      <p:pic>
        <p:nvPicPr>
          <p:cNvPr id="3789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600200"/>
            <a:ext cx="8229600" cy="4530725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Polissemia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Parônimos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Homônimos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Denotação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endParaRPr lang="pt-BR" altLang="pt-BR" sz="6600" b="1" smtClean="0">
              <a:latin typeface="Calibri" panose="020F0502020204030204" pitchFamily="34" charset="0"/>
            </a:endParaRPr>
          </a:p>
        </p:txBody>
      </p:sp>
      <p:pic>
        <p:nvPicPr>
          <p:cNvPr id="3891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10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Quais dessas cidades está dentro do continente europeu?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Astana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Baku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Beirute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TelAviv</a:t>
            </a:r>
          </a:p>
        </p:txBody>
      </p:sp>
      <p:pic>
        <p:nvPicPr>
          <p:cNvPr id="4096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Astana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Baku (Azerbaijão)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Beirute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TelAviv</a:t>
            </a:r>
          </a:p>
        </p:txBody>
      </p:sp>
      <p:pic>
        <p:nvPicPr>
          <p:cNvPr id="4198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11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Em qual oceano estão as famosas ilhas de Galápagos?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Pacífico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Atlântico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Índico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Glacial Ártico</a:t>
            </a:r>
          </a:p>
        </p:txBody>
      </p:sp>
      <p:pic>
        <p:nvPicPr>
          <p:cNvPr id="4403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Pacífico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Atlântico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Índico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Glacial Ártico</a:t>
            </a:r>
          </a:p>
        </p:txBody>
      </p:sp>
      <p:pic>
        <p:nvPicPr>
          <p:cNvPr id="4506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12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Quando é o outono do hemisfério norte?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eaLnBrk="1" hangingPunct="1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 eaLnBrk="1" hangingPunct="1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 eaLnBrk="1" hangingPunct="1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 eaLnBrk="1" hangingPunct="1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Placar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Julho a Outubro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Setembro a Dezembro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Outubro a Janeiro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Agosto a Novembro</a:t>
            </a:r>
          </a:p>
        </p:txBody>
      </p:sp>
      <p:pic>
        <p:nvPicPr>
          <p:cNvPr id="4710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Julho a Outubro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Calibri" panose="020F0502020204030204" pitchFamily="34" charset="0"/>
              </a:rPr>
              <a:t>Setembro a Dezembro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Outubro a Janeiro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Agosto a Novembro</a:t>
            </a:r>
          </a:p>
        </p:txBody>
      </p:sp>
      <p:pic>
        <p:nvPicPr>
          <p:cNvPr id="4813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13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Qual é o meio de transporte mais utilizado pelos habitantes da Holanda?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Carro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Trêm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Barco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Bicicleta</a:t>
            </a:r>
          </a:p>
        </p:txBody>
      </p:sp>
      <p:pic>
        <p:nvPicPr>
          <p:cNvPr id="5018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Carro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Trêm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Barco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Bicicleta</a:t>
            </a:r>
          </a:p>
        </p:txBody>
      </p:sp>
      <p:pic>
        <p:nvPicPr>
          <p:cNvPr id="5120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14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Qual o maior bloco econômico do mundo? (Mais países)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endParaRPr lang="pt-BR" altLang="pt-BR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851025"/>
            <a:ext cx="8280400" cy="4530725"/>
          </a:xfrm>
        </p:spPr>
        <p:txBody>
          <a:bodyPr/>
          <a:lstStyle/>
          <a:p>
            <a:pPr marL="358775" indent="-5397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ALCA</a:t>
            </a:r>
          </a:p>
          <a:p>
            <a:pPr marL="358775" indent="-5397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MCCA</a:t>
            </a:r>
          </a:p>
          <a:p>
            <a:pPr marL="358775" indent="-5397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NAFTA</a:t>
            </a:r>
          </a:p>
          <a:p>
            <a:pPr marL="358775" indent="-5397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APEC</a:t>
            </a:r>
          </a:p>
        </p:txBody>
      </p:sp>
      <p:pic>
        <p:nvPicPr>
          <p:cNvPr id="5325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endParaRPr lang="pt-BR" altLang="pt-BR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851025"/>
            <a:ext cx="8280400" cy="4530725"/>
          </a:xfrm>
        </p:spPr>
        <p:txBody>
          <a:bodyPr/>
          <a:lstStyle/>
          <a:p>
            <a:pPr marL="358775" indent="-5397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ALCA</a:t>
            </a:r>
          </a:p>
          <a:p>
            <a:pPr marL="358775" indent="-5397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MCCA</a:t>
            </a:r>
          </a:p>
          <a:p>
            <a:pPr marL="358775" indent="-5397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NAFTA</a:t>
            </a:r>
          </a:p>
          <a:p>
            <a:pPr marL="358775" indent="-5397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APEC (Ásia)</a:t>
            </a:r>
          </a:p>
        </p:txBody>
      </p:sp>
      <p:pic>
        <p:nvPicPr>
          <p:cNvPr id="5427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15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Qual das empresas abaixo é autenticamente brasileira?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Nestlé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Fiat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Positivo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Nike</a:t>
            </a:r>
          </a:p>
        </p:txBody>
      </p:sp>
      <p:pic>
        <p:nvPicPr>
          <p:cNvPr id="5632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Placar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44663"/>
            <a:ext cx="3873500" cy="4997450"/>
          </a:xfrm>
        </p:spPr>
        <p:txBody>
          <a:bodyPr/>
          <a:lstStyle/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6A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6B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7A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7B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8A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8B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875213" y="1744663"/>
            <a:ext cx="387350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9A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9B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1A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1B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2A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3A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Nestlé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Fiat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Positivo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Nike</a:t>
            </a:r>
          </a:p>
        </p:txBody>
      </p:sp>
      <p:pic>
        <p:nvPicPr>
          <p:cNvPr id="5734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16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/>
            <a:r>
              <a:rPr lang="pt-BR" altLang="pt-BR" sz="5400" b="1" smtClean="0">
                <a:latin typeface="Georgia" panose="02040502050405020303" pitchFamily="18" charset="0"/>
              </a:rPr>
              <a:t> No dia 31 de outubro de 2011 o planeta terra atingiu a marcar de quantos habitantes?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484313"/>
            <a:ext cx="7772400" cy="45307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6 bilhões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7 bilhões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8 bilhões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6 bilhões e meio</a:t>
            </a:r>
          </a:p>
        </p:txBody>
      </p:sp>
      <p:pic>
        <p:nvPicPr>
          <p:cNvPr id="5939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484313"/>
            <a:ext cx="7772400" cy="45307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6 bilhões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7 bilhões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8 bilhões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6 bilhões e meio</a:t>
            </a:r>
          </a:p>
        </p:txBody>
      </p:sp>
      <p:pic>
        <p:nvPicPr>
          <p:cNvPr id="6042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17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817563" y="1600200"/>
            <a:ext cx="8002587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5400" b="1" smtClean="0">
                <a:latin typeface="Georgia" panose="02040502050405020303" pitchFamily="18" charset="0"/>
              </a:rPr>
              <a:t> Qual é o país mais "apertado" do mundo, com o maior número de pessoas por quilômetro quadrado?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Índia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Mônaco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China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Taiwan</a:t>
            </a:r>
          </a:p>
        </p:txBody>
      </p:sp>
      <p:pic>
        <p:nvPicPr>
          <p:cNvPr id="6246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Índia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Mônaco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China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Taiwan</a:t>
            </a:r>
          </a:p>
        </p:txBody>
      </p:sp>
      <p:pic>
        <p:nvPicPr>
          <p:cNvPr id="6349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18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sz="5400" b="1" smtClean="0">
                <a:latin typeface="Georgia" panose="02040502050405020303" pitchFamily="18" charset="0"/>
              </a:rPr>
              <a:t> Cerca de quantas pessoas nascem por minuto em todo o mundo atualmente?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8459787" cy="49974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90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180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329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230</a:t>
            </a:r>
          </a:p>
        </p:txBody>
      </p:sp>
      <p:pic>
        <p:nvPicPr>
          <p:cNvPr id="6554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8459787" cy="49974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90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180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329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230</a:t>
            </a:r>
          </a:p>
        </p:txBody>
      </p:sp>
      <p:pic>
        <p:nvPicPr>
          <p:cNvPr id="6656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8459787" cy="1900238"/>
          </a:xfrm>
        </p:spPr>
        <p:txBody>
          <a:bodyPr/>
          <a:lstStyle/>
          <a:p>
            <a:pPr eaLnBrk="1" hangingPunct="1"/>
            <a:r>
              <a:rPr lang="pt-BR" altLang="pt-BR" sz="4800" b="1" smtClean="0">
                <a:latin typeface="Georgia" panose="02040502050405020303" pitchFamily="18" charset="0"/>
              </a:rPr>
              <a:t> 450067012100 é o mesmo que: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19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Qual desses monumentos fica 15 cm mais alto durante o verão?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Cristo Redentor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Estátua da Liberdade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Coliseu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Torre Eiffel</a:t>
            </a:r>
          </a:p>
        </p:txBody>
      </p:sp>
      <p:pic>
        <p:nvPicPr>
          <p:cNvPr id="6861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Cristo Redentor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Estátua da Liberdade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Coliseu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Torre Eiffel</a:t>
            </a:r>
          </a:p>
        </p:txBody>
      </p:sp>
      <p:pic>
        <p:nvPicPr>
          <p:cNvPr id="6963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20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781550"/>
          </a:xfrm>
        </p:spPr>
        <p:txBody>
          <a:bodyPr/>
          <a:lstStyle/>
          <a:p>
            <a:pPr eaLnBrk="1" hangingPunct="1"/>
            <a:r>
              <a:rPr lang="pt-BR" altLang="pt-BR" sz="5400" b="1" smtClean="0">
                <a:latin typeface="Georgia" panose="02040502050405020303" pitchFamily="18" charset="0"/>
              </a:rPr>
              <a:t> Qual foi a capital do Brasil por apenas três dias entre 24 de março de 1969 e 27 de março de 1969?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São Paulo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Fortaleza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Curitiba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Porto Alegre</a:t>
            </a:r>
          </a:p>
        </p:txBody>
      </p:sp>
      <p:pic>
        <p:nvPicPr>
          <p:cNvPr id="7168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São Paulo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Fortaleza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Curitiba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Porto Alegre</a:t>
            </a:r>
          </a:p>
        </p:txBody>
      </p:sp>
      <p:pic>
        <p:nvPicPr>
          <p:cNvPr id="7270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21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 eaLnBrk="1" hangingPunct="1"/>
            <a:r>
              <a:rPr lang="pt-BR" altLang="pt-BR" sz="6600" b="1" smtClean="0">
                <a:latin typeface="Georgia" panose="02040502050405020303" pitchFamily="18" charset="0"/>
              </a:rPr>
              <a:t> Quem foi a primeira mulher presidente da Argentina?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Evita Perón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Isabelita Perón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Rosalía Arteaga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Laura Chinchilla</a:t>
            </a:r>
          </a:p>
        </p:txBody>
      </p:sp>
      <p:pic>
        <p:nvPicPr>
          <p:cNvPr id="7475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Evita Perón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Isabelita Perón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Rosalía Arteaga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Laura Chinchilla</a:t>
            </a:r>
          </a:p>
        </p:txBody>
      </p:sp>
      <p:pic>
        <p:nvPicPr>
          <p:cNvPr id="7578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22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5068888"/>
          </a:xfrm>
        </p:spPr>
        <p:txBody>
          <a:bodyPr/>
          <a:lstStyle/>
          <a:p>
            <a:pPr eaLnBrk="1" hangingPunct="1"/>
            <a:r>
              <a:rPr lang="pt-BR" altLang="pt-BR" sz="8000" b="1" smtClean="0">
                <a:latin typeface="Georgia" panose="02040502050405020303" pitchFamily="18" charset="0"/>
              </a:rPr>
              <a:t> Em que data se comemora o Natal na Rússia?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600200"/>
            <a:ext cx="8229600" cy="4530725"/>
          </a:xfrm>
        </p:spPr>
        <p:txBody>
          <a:bodyPr/>
          <a:lstStyle/>
          <a:p>
            <a:pPr marL="358775" indent="-358775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200" b="1" smtClean="0">
                <a:latin typeface="Calibri" panose="020F0502020204030204" pitchFamily="34" charset="0"/>
              </a:rPr>
              <a:t>Quatrocentos e cinquenta bilhões, sessenta e sete milhões, doze mil e cem</a:t>
            </a:r>
          </a:p>
          <a:p>
            <a:pPr marL="358775" indent="-358775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200" b="1" smtClean="0">
                <a:latin typeface="Calibri" panose="020F0502020204030204" pitchFamily="34" charset="0"/>
              </a:rPr>
              <a:t>Quatrocentos e cinquenta bilhões, seiscentos e sete milhões cento e vinte e um mil.</a:t>
            </a:r>
          </a:p>
          <a:p>
            <a:pPr marL="358775" indent="-358775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200" b="1" smtClean="0">
                <a:latin typeface="Calibri" panose="020F0502020204030204" pitchFamily="34" charset="0"/>
              </a:rPr>
              <a:t>Quatrocentos e cinquenta bilhões, sessenta e sete milhões, cento e vinte e um mil.</a:t>
            </a:r>
          </a:p>
          <a:p>
            <a:pPr marL="358775" indent="-358775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200" b="1" smtClean="0">
                <a:latin typeface="Calibri" panose="020F0502020204030204" pitchFamily="34" charset="0"/>
              </a:rPr>
              <a:t>Quarenta e cinco bilhões, sessenta e sete milhões, doze mil e cem.</a:t>
            </a:r>
          </a:p>
        </p:txBody>
      </p:sp>
      <p:pic>
        <p:nvPicPr>
          <p:cNvPr id="133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28 dezembro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1 janeiro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7 janeiro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23 fevereiro</a:t>
            </a:r>
          </a:p>
        </p:txBody>
      </p:sp>
      <p:pic>
        <p:nvPicPr>
          <p:cNvPr id="7782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28 dezembro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1 janeiro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7 janeiro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23 fevereiro</a:t>
            </a:r>
          </a:p>
        </p:txBody>
      </p:sp>
      <p:pic>
        <p:nvPicPr>
          <p:cNvPr id="7885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23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Qual dessas cidades está localizada em 2 continentes?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Funchal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Gibraltar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Istambul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Singapura</a:t>
            </a:r>
          </a:p>
        </p:txBody>
      </p:sp>
      <p:pic>
        <p:nvPicPr>
          <p:cNvPr id="8090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Funchal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Gibraltar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Istambul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Singapura</a:t>
            </a:r>
          </a:p>
        </p:txBody>
      </p:sp>
      <p:pic>
        <p:nvPicPr>
          <p:cNvPr id="8192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24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5068888"/>
          </a:xfrm>
        </p:spPr>
        <p:txBody>
          <a:bodyPr/>
          <a:lstStyle/>
          <a:p>
            <a:pPr eaLnBrk="1" hangingPunct="1"/>
            <a:r>
              <a:rPr lang="pt-BR" altLang="pt-BR" sz="6600" b="1" smtClean="0">
                <a:latin typeface="Georgia" panose="02040502050405020303" pitchFamily="18" charset="0"/>
              </a:rPr>
              <a:t> Qual é o tempo de gestação do rinoceronte?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560 dias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450 dias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320 dias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780 dias</a:t>
            </a:r>
          </a:p>
        </p:txBody>
      </p:sp>
      <p:pic>
        <p:nvPicPr>
          <p:cNvPr id="8397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560 dias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450 dias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320 dias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780 dias</a:t>
            </a:r>
          </a:p>
        </p:txBody>
      </p:sp>
      <p:pic>
        <p:nvPicPr>
          <p:cNvPr id="8499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25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698500" y="1600200"/>
            <a:ext cx="8050213" cy="5046663"/>
          </a:xfrm>
        </p:spPr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Cerca de quantas vezes um beija-flor bate as suas asas por segundo?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8229600" cy="4781550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20/segundo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80/segundo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120/segundo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160/segundo</a:t>
            </a:r>
          </a:p>
        </p:txBody>
      </p:sp>
      <p:pic>
        <p:nvPicPr>
          <p:cNvPr id="8704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600200"/>
            <a:ext cx="8229600" cy="4530725"/>
          </a:xfrm>
        </p:spPr>
        <p:txBody>
          <a:bodyPr/>
          <a:lstStyle/>
          <a:p>
            <a:pPr marL="358775" indent="-358775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200" b="1" smtClean="0">
                <a:solidFill>
                  <a:srgbClr val="FFFF00"/>
                </a:solidFill>
                <a:latin typeface="Calibri" panose="020F0502020204030204" pitchFamily="34" charset="0"/>
              </a:rPr>
              <a:t>Quatrocentos e cinquenta bilhões, sessenta e sete milhões, doze mil e cem</a:t>
            </a:r>
          </a:p>
          <a:p>
            <a:pPr marL="358775" indent="-358775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200" b="1" smtClean="0">
                <a:latin typeface="Calibri" panose="020F0502020204030204" pitchFamily="34" charset="0"/>
              </a:rPr>
              <a:t>Quatrocentos e cinquenta bilhões, seiscentos e sete milhões cento e vinte e um mil.</a:t>
            </a:r>
          </a:p>
          <a:p>
            <a:pPr marL="358775" indent="-358775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200" b="1" smtClean="0">
                <a:latin typeface="Calibri" panose="020F0502020204030204" pitchFamily="34" charset="0"/>
              </a:rPr>
              <a:t>Quatrocentos e cinquenta bilhões, sessenta e sete milhões, cento e vinte e um mil.</a:t>
            </a:r>
          </a:p>
          <a:p>
            <a:pPr marL="358775" indent="-358775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3200" b="1" smtClean="0">
                <a:latin typeface="Calibri" panose="020F0502020204030204" pitchFamily="34" charset="0"/>
              </a:rPr>
              <a:t>Quarenta e cinco bilhões, sessenta e sete milhões, doze mil e cem.</a:t>
            </a:r>
          </a:p>
        </p:txBody>
      </p:sp>
      <p:pic>
        <p:nvPicPr>
          <p:cNvPr id="1433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8229600" cy="4781550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20/segundo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80/segundo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120/segundo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160/segundo</a:t>
            </a:r>
          </a:p>
        </p:txBody>
      </p:sp>
      <p:pic>
        <p:nvPicPr>
          <p:cNvPr id="8806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smtClean="0">
                <a:latin typeface="Forte" panose="03060902040502070203" pitchFamily="66" charset="0"/>
              </a:rPr>
              <a:t>2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sz="4800" b="1" smtClean="0">
                <a:latin typeface="Georgia" panose="02040502050405020303" pitchFamily="18" charset="0"/>
              </a:rPr>
              <a:t> Existem mais de 480 espécies de tubarões. Qual desses NÃO é uma espécies de tubarão?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madas">
  <a:themeElements>
    <a:clrScheme name="Camadas 1">
      <a:dk1>
        <a:srgbClr val="993300"/>
      </a:dk1>
      <a:lt1>
        <a:srgbClr val="CCCCCC"/>
      </a:lt1>
      <a:dk2>
        <a:srgbClr val="000000"/>
      </a:dk2>
      <a:lt2>
        <a:srgbClr val="FFFFFF"/>
      </a:lt2>
      <a:accent1>
        <a:srgbClr val="576F2B"/>
      </a:accent1>
      <a:accent2>
        <a:srgbClr val="666699"/>
      </a:accent2>
      <a:accent3>
        <a:srgbClr val="AAAAAA"/>
      </a:accent3>
      <a:accent4>
        <a:srgbClr val="AEAEAE"/>
      </a:accent4>
      <a:accent5>
        <a:srgbClr val="B4BBAC"/>
      </a:accent5>
      <a:accent6>
        <a:srgbClr val="5C5C8A"/>
      </a:accent6>
      <a:hlink>
        <a:srgbClr val="993300"/>
      </a:hlink>
      <a:folHlink>
        <a:srgbClr val="CC9900"/>
      </a:folHlink>
    </a:clrScheme>
    <a:fontScheme name="Camad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mad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1">
        <a:dk1>
          <a:srgbClr val="000000"/>
        </a:dk1>
        <a:lt1>
          <a:srgbClr val="DFDA00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ECEAAA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2">
        <a:dk1>
          <a:srgbClr val="000000"/>
        </a:dk1>
        <a:lt1>
          <a:srgbClr val="EE9AC4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3">
        <a:dk1>
          <a:srgbClr val="330033"/>
        </a:dk1>
        <a:lt1>
          <a:srgbClr val="FFFFFF"/>
        </a:lt1>
        <a:dk2>
          <a:srgbClr val="EE9AC4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DADADA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736</TotalTime>
  <Words>1050</Words>
  <Application>Microsoft Office PowerPoint</Application>
  <PresentationFormat>Apresentação na tela (4:3)</PresentationFormat>
  <Paragraphs>296</Paragraphs>
  <Slides>80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80</vt:i4>
      </vt:variant>
    </vt:vector>
  </HeadingPairs>
  <TitlesOfParts>
    <vt:vector size="87" baseType="lpstr">
      <vt:lpstr>Arial</vt:lpstr>
      <vt:lpstr>Times New Roman</vt:lpstr>
      <vt:lpstr>Wingdings</vt:lpstr>
      <vt:lpstr>Calibri</vt:lpstr>
      <vt:lpstr>Forte</vt:lpstr>
      <vt:lpstr>Georgia</vt:lpstr>
      <vt:lpstr>Camadas</vt:lpstr>
      <vt:lpstr>Apresentação do PowerPoint</vt:lpstr>
      <vt:lpstr>Apresentação do PowerPoint</vt:lpstr>
      <vt:lpstr>Regras</vt:lpstr>
      <vt:lpstr>Apresentação do PowerPoint</vt:lpstr>
      <vt:lpstr>Placar</vt:lpstr>
      <vt:lpstr>1</vt:lpstr>
      <vt:lpstr>Apresentação do PowerPoint</vt:lpstr>
      <vt:lpstr>Apresentação do PowerPoint</vt:lpstr>
      <vt:lpstr>2</vt:lpstr>
      <vt:lpstr>Apresentação do PowerPoint</vt:lpstr>
      <vt:lpstr>Apresentação do PowerPoint</vt:lpstr>
      <vt:lpstr>3</vt:lpstr>
      <vt:lpstr>Apresentação do PowerPoint</vt:lpstr>
      <vt:lpstr>Apresentação do PowerPoint</vt:lpstr>
      <vt:lpstr>4</vt:lpstr>
      <vt:lpstr>Apresentação do PowerPoint</vt:lpstr>
      <vt:lpstr>Apresentação do PowerPoint</vt:lpstr>
      <vt:lpstr>5</vt:lpstr>
      <vt:lpstr>Apresentação do PowerPoint</vt:lpstr>
      <vt:lpstr>Apresentação do PowerPoint</vt:lpstr>
      <vt:lpstr>6</vt:lpstr>
      <vt:lpstr>Apresentação do PowerPoint</vt:lpstr>
      <vt:lpstr>Apresentação do PowerPoint</vt:lpstr>
      <vt:lpstr>7</vt:lpstr>
      <vt:lpstr>Apresentação do PowerPoint</vt:lpstr>
      <vt:lpstr>Apresentação do PowerPoint</vt:lpstr>
      <vt:lpstr>8</vt:lpstr>
      <vt:lpstr>Apresentação do PowerPoint</vt:lpstr>
      <vt:lpstr>Apresentação do PowerPoint</vt:lpstr>
      <vt:lpstr>9</vt:lpstr>
      <vt:lpstr>Apresentação do PowerPoint</vt:lpstr>
      <vt:lpstr>Apresentação do PowerPoint</vt:lpstr>
      <vt:lpstr>10</vt:lpstr>
      <vt:lpstr>Apresentação do PowerPoint</vt:lpstr>
      <vt:lpstr>Apresentação do PowerPoint</vt:lpstr>
      <vt:lpstr>11</vt:lpstr>
      <vt:lpstr>Apresentação do PowerPoint</vt:lpstr>
      <vt:lpstr>Apresentação do PowerPoint</vt:lpstr>
      <vt:lpstr>12</vt:lpstr>
      <vt:lpstr>Apresentação do PowerPoint</vt:lpstr>
      <vt:lpstr>Apresentação do PowerPoint</vt:lpstr>
      <vt:lpstr>13</vt:lpstr>
      <vt:lpstr>Apresentação do PowerPoint</vt:lpstr>
      <vt:lpstr>Apresentação do PowerPoint</vt:lpstr>
      <vt:lpstr>14</vt:lpstr>
      <vt:lpstr>Apresentação do PowerPoint</vt:lpstr>
      <vt:lpstr>Apresentação do PowerPoint</vt:lpstr>
      <vt:lpstr>15</vt:lpstr>
      <vt:lpstr>Apresentação do PowerPoint</vt:lpstr>
      <vt:lpstr>Apresentação do PowerPoint</vt:lpstr>
      <vt:lpstr>16</vt:lpstr>
      <vt:lpstr>Apresentação do PowerPoint</vt:lpstr>
      <vt:lpstr>Apresentação do PowerPoint</vt:lpstr>
      <vt:lpstr>17</vt:lpstr>
      <vt:lpstr>Apresentação do PowerPoint</vt:lpstr>
      <vt:lpstr>Apresentação do PowerPoint</vt:lpstr>
      <vt:lpstr>18</vt:lpstr>
      <vt:lpstr>Apresentação do PowerPoint</vt:lpstr>
      <vt:lpstr>Apresentação do PowerPoint</vt:lpstr>
      <vt:lpstr>19</vt:lpstr>
      <vt:lpstr>Apresentação do PowerPoint</vt:lpstr>
      <vt:lpstr>Apresentação do PowerPoint</vt:lpstr>
      <vt:lpstr>20</vt:lpstr>
      <vt:lpstr>Apresentação do PowerPoint</vt:lpstr>
      <vt:lpstr>Apresentação do PowerPoint</vt:lpstr>
      <vt:lpstr>21</vt:lpstr>
      <vt:lpstr>Apresentação do PowerPoint</vt:lpstr>
      <vt:lpstr>Apresentação do PowerPoint</vt:lpstr>
      <vt:lpstr>22</vt:lpstr>
      <vt:lpstr>Apresentação do PowerPoint</vt:lpstr>
      <vt:lpstr>Apresentação do PowerPoint</vt:lpstr>
      <vt:lpstr>23</vt:lpstr>
      <vt:lpstr>Apresentação do PowerPoint</vt:lpstr>
      <vt:lpstr>Apresentação do PowerPoint</vt:lpstr>
      <vt:lpstr>24</vt:lpstr>
      <vt:lpstr>Apresentação do PowerPoint</vt:lpstr>
      <vt:lpstr>Apresentação do PowerPoint</vt:lpstr>
      <vt:lpstr>25</vt:lpstr>
      <vt:lpstr>Apresentação do PowerPoint</vt:lpstr>
      <vt:lpstr>Apresentação do PowerPoint</vt:lpstr>
    </vt:vector>
  </TitlesOfParts>
  <Company>Casa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Quem Sabe Sabe</dc:title>
  <dc:subject>PE-CAPELAS EFM 2016</dc:subject>
  <dc:creator>Pr. MARCELO AUGUSTO DE CARVALHO</dc:creator>
  <cp:keywords>www.4tons.com</cp:keywords>
  <dc:description>COMÉRCIO PROIBIDO. USO PESSOAL</dc:description>
  <cp:lastModifiedBy>APV - Marcelo Augusto de Carvalho</cp:lastModifiedBy>
  <cp:revision>168</cp:revision>
  <dcterms:created xsi:type="dcterms:W3CDTF">2008-11-05T18:17:49Z</dcterms:created>
  <dcterms:modified xsi:type="dcterms:W3CDTF">2016-02-01T18:40:46Z</dcterms:modified>
  <cp:category>PASTORAL ESTUDANTIL APV; CAPELAS 2013</cp:category>
</cp:coreProperties>
</file>