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43"/>
  </p:notesMasterIdLst>
  <p:sldIdLst>
    <p:sldId id="286" r:id="rId3"/>
    <p:sldId id="300" r:id="rId4"/>
    <p:sldId id="338" r:id="rId5"/>
    <p:sldId id="328" r:id="rId6"/>
    <p:sldId id="336" r:id="rId7"/>
    <p:sldId id="337" r:id="rId8"/>
    <p:sldId id="329" r:id="rId9"/>
    <p:sldId id="342" r:id="rId10"/>
    <p:sldId id="343" r:id="rId11"/>
    <p:sldId id="325" r:id="rId12"/>
    <p:sldId id="347" r:id="rId13"/>
    <p:sldId id="326" r:id="rId14"/>
    <p:sldId id="330" r:id="rId15"/>
    <p:sldId id="339" r:id="rId16"/>
    <p:sldId id="331" r:id="rId17"/>
    <p:sldId id="340" r:id="rId18"/>
    <p:sldId id="341" r:id="rId19"/>
    <p:sldId id="345" r:id="rId20"/>
    <p:sldId id="327" r:id="rId21"/>
    <p:sldId id="346" r:id="rId22"/>
    <p:sldId id="351" r:id="rId23"/>
    <p:sldId id="350" r:id="rId24"/>
    <p:sldId id="349" r:id="rId25"/>
    <p:sldId id="352" r:id="rId26"/>
    <p:sldId id="348" r:id="rId27"/>
    <p:sldId id="353" r:id="rId28"/>
    <p:sldId id="354" r:id="rId29"/>
    <p:sldId id="355" r:id="rId30"/>
    <p:sldId id="362" r:id="rId31"/>
    <p:sldId id="332" r:id="rId32"/>
    <p:sldId id="333" r:id="rId33"/>
    <p:sldId id="334" r:id="rId34"/>
    <p:sldId id="323" r:id="rId35"/>
    <p:sldId id="356" r:id="rId36"/>
    <p:sldId id="357" r:id="rId37"/>
    <p:sldId id="358" r:id="rId38"/>
    <p:sldId id="359" r:id="rId39"/>
    <p:sldId id="360" r:id="rId40"/>
    <p:sldId id="361" r:id="rId41"/>
    <p:sldId id="363" r:id="rId4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69805" autoAdjust="0"/>
  </p:normalViewPr>
  <p:slideViewPr>
    <p:cSldViewPr>
      <p:cViewPr varScale="1">
        <p:scale>
          <a:sx n="52" d="100"/>
          <a:sy n="52" d="100"/>
        </p:scale>
        <p:origin x="12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A2CFBDB9-480D-4299-84E4-AE91A08657DD}" type="datetimeFigureOut">
              <a:rPr lang="pt-BR"/>
              <a:pPr>
                <a:defRPr/>
              </a:pPr>
              <a:t>01/02/2016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8CDF9EDD-52AA-41EF-BA36-13443B3C1C1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4892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dirty="0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dirty="0" smtClean="0"/>
              <a:t>Pr.</a:t>
            </a:r>
            <a:r>
              <a:rPr lang="pt-BR" altLang="pt-BR" b="1" baseline="0" dirty="0" smtClean="0"/>
              <a:t> Marcelo Augusto de Carvalho</a:t>
            </a:r>
            <a:endParaRPr lang="pt-BR" altLang="pt-BR" b="1" dirty="0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4B257214-B1DB-4251-81BC-8C1CE30E367D}" type="slidenum">
              <a:rPr lang="pt-BR" altLang="pt-BR" smtClean="0">
                <a:latin typeface="Berlin Sans FB Demi" pitchFamily="34" charset="0"/>
              </a:rPr>
              <a:pPr eaLnBrk="1" hangingPunct="1"/>
              <a:t>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38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 resposta é não. </a:t>
            </a:r>
            <a:endParaRPr lang="pt-BR" b="1" baseline="0" dirty="0" smtClean="0"/>
          </a:p>
          <a:p>
            <a:pPr algn="just">
              <a:defRPr/>
            </a:pP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807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 smtClean="0"/>
              <a:t>Afinal, tudo o</a:t>
            </a:r>
            <a:r>
              <a:rPr lang="pt-BR" b="1" baseline="0" dirty="0" smtClean="0"/>
              <a:t> que está acontecendo é novidade, nem você se conhece direito. Alguns meninos dizem antecipam este conhecimento na covardia, mas este não é o caso aqui.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73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Mesmo porque o</a:t>
            </a:r>
            <a:r>
              <a:rPr lang="pt-BR" b="1" baseline="0" dirty="0" smtClean="0"/>
              <a:t> namoro não envolve só os aspectos físicos</a:t>
            </a:r>
          </a:p>
          <a:p>
            <a:pPr algn="just">
              <a:defRPr/>
            </a:pPr>
            <a:r>
              <a:rPr lang="pt-BR" b="1" baseline="0" dirty="0" smtClean="0"/>
              <a:t>Ele  também envolve os aspectos</a:t>
            </a:r>
          </a:p>
          <a:p>
            <a:pPr algn="just">
              <a:defRPr/>
            </a:pPr>
            <a:r>
              <a:rPr lang="pt-BR" b="1" baseline="0" dirty="0" smtClean="0"/>
              <a:t>Mentais, Emocionais, e Sociais.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798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</a:t>
            </a:r>
            <a:r>
              <a:rPr lang="pt-BR" b="1" baseline="0" dirty="0" smtClean="0"/>
              <a:t> namoro envolve os aspectos</a:t>
            </a:r>
          </a:p>
          <a:p>
            <a:pPr algn="just">
              <a:defRPr/>
            </a:pPr>
            <a:r>
              <a:rPr lang="pt-BR" b="1" baseline="0" smtClean="0"/>
              <a:t>Físicos, </a:t>
            </a:r>
            <a:r>
              <a:rPr lang="pt-BR" b="1" baseline="0" dirty="0" smtClean="0"/>
              <a:t>Mentais/Emocionais, e Sociais.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49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79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Qual</a:t>
            </a:r>
            <a:r>
              <a:rPr lang="pt-BR" b="1" baseline="0" dirty="0" smtClean="0"/>
              <a:t> o objetivo do namoro?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2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Vale ressaltar</a:t>
            </a:r>
            <a:r>
              <a:rPr lang="pt-BR" b="1" baseline="0" dirty="0" smtClean="0"/>
              <a:t> que esta palavra, ou pelo menos como é praticada, é recente. Até pouco tempo atrás, não existia o namoro como conhecemos hoje. O pai da moça fazia os arranjos, e ele escolhia o noivo, muitas vezes a moça só conhecia o marido no dia do casamento, ou poucos dias antes. Com certeza sua avó conhece alguém que se casou nestas condições.</a:t>
            </a:r>
          </a:p>
          <a:p>
            <a:pPr algn="just">
              <a:defRPr/>
            </a:pPr>
            <a:r>
              <a:rPr lang="pt-BR" b="1" baseline="0" dirty="0" smtClean="0"/>
              <a:t>Não se pode precisar como e quando aconteceu a mudança, mas a consciência da humanidade foi despertando e os próprios filhos foram escolhendo seus pretendentes, afinal não queriam se casar com quem não conheciam, foi aí que surgiu o período de namoro. Para ambos se conhecerem antes de se unirem em matrimonio. Se neste período descobrissem algo que não valesse a pena terminavam.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605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Vale ressaltar</a:t>
            </a:r>
            <a:r>
              <a:rPr lang="pt-BR" b="1" baseline="0" dirty="0" smtClean="0"/>
              <a:t> que esta palavra, ou pelo menos como é praticada, é recente. Até pouco tempo atrás, não existia o namoro como conhecemos hoje. O pai da moça fazia os arranjos, e ele escolhia o noivo, muitas vezes a moça só conhecia o marido no dia do casamento, ou poucos dias antes. Com certeza sua avó conhece alguém que se casou nestas condições.</a:t>
            </a:r>
          </a:p>
          <a:p>
            <a:pPr algn="just">
              <a:defRPr/>
            </a:pPr>
            <a:r>
              <a:rPr lang="pt-BR" b="1" baseline="0" dirty="0" smtClean="0"/>
              <a:t>Não se pode precisar como e quando aconteceu a mudança, mas a consciência da humanidade foi despertando e os próprios filhos foram escolhendo seus pretendentes, afinal não queriam se casar com quem não conheciam, foi aí que surgiu o período de namoro. Para ambos se conhecerem antes de se unirem em matrimonio. Se neste período descobrissem algo que não valesse a pena terminavam.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99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Quanto mais cedo você começa</a:t>
            </a:r>
            <a:r>
              <a:rPr lang="pt-BR" b="1" baseline="0" dirty="0" smtClean="0"/>
              <a:t> a namorar, mais cedo vem os problemas.</a:t>
            </a:r>
          </a:p>
          <a:p>
            <a:pPr algn="just">
              <a:defRPr/>
            </a:pPr>
            <a:r>
              <a:rPr lang="pt-BR" b="1" baseline="0" dirty="0" smtClean="0"/>
              <a:t>Porque somos diferentes.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44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Como escolher a pessoa certa?</a:t>
            </a:r>
          </a:p>
          <a:p>
            <a:pPr algn="just">
              <a:defRPr/>
            </a:pPr>
            <a:r>
              <a:rPr lang="pt-BR" b="1" dirty="0" smtClean="0"/>
              <a:t>Afinidade</a:t>
            </a:r>
          </a:p>
          <a:p>
            <a:pPr algn="just">
              <a:defRPr/>
            </a:pPr>
            <a:r>
              <a:rPr lang="pt-BR" b="1" dirty="0" smtClean="0"/>
              <a:t>Crenças</a:t>
            </a:r>
          </a:p>
          <a:p>
            <a:pPr algn="just">
              <a:defRPr/>
            </a:pPr>
            <a:r>
              <a:rPr lang="pt-BR" b="1" dirty="0" smtClean="0"/>
              <a:t>Objetivo pessoal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19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6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03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Afinidade: quanto maior for a afinidade,</a:t>
            </a:r>
            <a:r>
              <a:rPr lang="pt-BR" b="1" baseline="0" dirty="0" smtClean="0"/>
              <a:t> mais chance de dar certo.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21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Crenças:</a:t>
            </a:r>
          </a:p>
          <a:p>
            <a:pPr algn="just">
              <a:defRPr/>
            </a:pPr>
            <a:r>
              <a:rPr lang="pt-BR" b="1" dirty="0" smtClean="0"/>
              <a:t>No que diz respeito a afinidades,</a:t>
            </a:r>
            <a:r>
              <a:rPr lang="pt-BR" b="1" baseline="0" dirty="0" smtClean="0"/>
              <a:t> essa questão é de grande importância. É fundamental que tenham as mesmas crenças religiosas.</a:t>
            </a:r>
          </a:p>
          <a:p>
            <a:pPr algn="just">
              <a:defRPr/>
            </a:pPr>
            <a:endParaRPr lang="pt-BR" b="1" dirty="0" smtClean="0"/>
          </a:p>
          <a:p>
            <a:pPr algn="just">
              <a:defRPr/>
            </a:pPr>
            <a:r>
              <a:rPr lang="pt-BR" b="1" dirty="0" smtClean="0"/>
              <a:t>“Andarão dois juntos,</a:t>
            </a:r>
            <a:r>
              <a:rPr lang="pt-BR" b="1" baseline="0" dirty="0" smtClean="0"/>
              <a:t> se não estiverem de acordo?’ </a:t>
            </a:r>
            <a:r>
              <a:rPr lang="pt-BR" b="1" baseline="0" dirty="0" err="1" smtClean="0"/>
              <a:t>Am</a:t>
            </a:r>
            <a:r>
              <a:rPr lang="pt-BR" b="1" baseline="0" dirty="0" smtClean="0"/>
              <a:t> 3:3. A felicidade e prosperidade da relação matrimonial depende da unidade dos cônjuges; mas entre o crente e o incrédulo há uma diferença radical de gostos, inclinações e propósitos. Estão a servir dois senhores, entre os quais não pode haver concórdia. Por mais puros e corretos que sejam os princípios de um, a influencia de um companheiro ou companheira incrédula terá uma tendência para afastar de Deus” EGW - PP p.174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209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Objetivo pessoal</a:t>
            </a:r>
          </a:p>
          <a:p>
            <a:pPr algn="just">
              <a:defRPr/>
            </a:pPr>
            <a:r>
              <a:rPr lang="pt-BR" b="1" dirty="0" smtClean="0"/>
              <a:t>Ambos</a:t>
            </a:r>
            <a:r>
              <a:rPr lang="pt-BR" b="1" baseline="0" dirty="0" smtClean="0"/>
              <a:t> querem fazer faculdade? Quais as aspirações profissionais dos dois? Quais os sonhos?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217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 que gosta de comer,</a:t>
            </a:r>
            <a:r>
              <a:rPr lang="pt-BR" b="1" baseline="0" dirty="0" smtClean="0"/>
              <a:t> fazer, qual o hobby....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15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Os dois querem ter filhos?</a:t>
            </a:r>
            <a:r>
              <a:rPr lang="pt-BR" b="1" baseline="0" dirty="0" smtClean="0"/>
              <a:t> Quantos? Quando?, ou seja, em que altura da vida? De que forma?</a:t>
            </a:r>
          </a:p>
          <a:p>
            <a:pPr algn="just">
              <a:defRPr/>
            </a:pPr>
            <a:r>
              <a:rPr lang="pt-BR" b="1" baseline="0" dirty="0" smtClean="0"/>
              <a:t>O que pensam a respeito de educação? A mãe vai parar de trabalhar, pra cuidar, ambos concordam?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42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Como é o relacionamento?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195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 as pessoas</a:t>
            </a:r>
            <a:r>
              <a:rPr lang="pt-BR" b="1" baseline="0" dirty="0" smtClean="0"/>
              <a:t>, conhecidos e amigos.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41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Como se comporta em relação aos</a:t>
            </a:r>
            <a:r>
              <a:rPr lang="pt-BR" b="1" baseline="0" dirty="0" smtClean="0"/>
              <a:t> pais, a maneira com que o rapaz trata a mãe é assim que tratará a esposa, a forma que uma menina trata o pai e a forma como vai tratar o esposo, se ela gasta o dinheiro do pai sem qualquer preocupação, se ela não o obedece, não respeita, e não dá valor no seu dinheiro suado, assim será com o esposo.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28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Como se relaciona com o dinheiro. É Gastão, é gastona?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72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Como se relaciona com você?</a:t>
            </a:r>
            <a:r>
              <a:rPr lang="pt-BR" b="1" baseline="0" dirty="0" smtClean="0"/>
              <a:t> Não se engane, o que é ruim no namoro, piora no casamento. cuidado.!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54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8407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Depende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solidFill>
                  <a:prstClr val="black"/>
                </a:solidFill>
                <a:latin typeface="Berlin Sans FB Demi" pitchFamily="34" charset="0"/>
              </a:rPr>
              <a:pPr eaLnBrk="1" hangingPunct="1"/>
              <a:t>30</a:t>
            </a:fld>
            <a:endParaRPr lang="pt-BR" altLang="pt-BR" smtClean="0">
              <a:solidFill>
                <a:prstClr val="black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75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Se o namoro traz problemas e discussões</a:t>
            </a:r>
            <a:r>
              <a:rPr lang="pt-BR" b="1" baseline="0" dirty="0" smtClean="0"/>
              <a:t>, se prejudica os estudos se separa você dos amigos e familiares. Não faz bem.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solidFill>
                  <a:prstClr val="black"/>
                </a:solidFill>
                <a:latin typeface="Berlin Sans FB Demi" pitchFamily="34" charset="0"/>
              </a:rPr>
              <a:pPr eaLnBrk="1" hangingPunct="1"/>
              <a:t>31</a:t>
            </a:fld>
            <a:endParaRPr lang="pt-BR" altLang="pt-BR" smtClean="0">
              <a:solidFill>
                <a:prstClr val="black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99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Se o namoro traz problemas e discussões</a:t>
            </a:r>
            <a:r>
              <a:rPr lang="pt-BR" b="1" baseline="0" dirty="0" smtClean="0"/>
              <a:t>, se prejudica os estudos se separa você dos amigos e familiares. Não faz bem.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solidFill>
                  <a:prstClr val="black"/>
                </a:solidFill>
                <a:latin typeface="Berlin Sans FB Demi" pitchFamily="34" charset="0"/>
              </a:rPr>
              <a:pPr eaLnBrk="1" hangingPunct="1"/>
              <a:t>32</a:t>
            </a:fld>
            <a:endParaRPr lang="pt-BR" altLang="pt-BR" smtClean="0">
              <a:solidFill>
                <a:prstClr val="black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304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Quando</a:t>
            </a:r>
            <a:r>
              <a:rPr lang="pt-BR" b="1" baseline="0" dirty="0" smtClean="0"/>
              <a:t> o ciúmes é exacerbado.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82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Tudo</a:t>
            </a:r>
            <a:r>
              <a:rPr lang="pt-BR" b="1" baseline="0" dirty="0" smtClean="0"/>
              <a:t> deve ser equilibrado na relação.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465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Quando separa dos amigos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45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Quando separa</a:t>
            </a:r>
            <a:r>
              <a:rPr lang="pt-BR" b="1" baseline="0" dirty="0" smtClean="0"/>
              <a:t> você dos seus pais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006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Quando sequestra a sua individualidade. Seu único dono é Cristo.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086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Outra Coisa que prejudica,</a:t>
            </a:r>
            <a:r>
              <a:rPr lang="pt-BR" b="1" baseline="0" dirty="0" smtClean="0"/>
              <a:t> e muito é o ciúmes. 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087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</a:t>
            </a:r>
            <a:r>
              <a:rPr lang="pt-BR" b="1" baseline="0" dirty="0" smtClean="0"/>
              <a:t> Namoro saudável precisa ter:</a:t>
            </a:r>
          </a:p>
          <a:p>
            <a:pPr algn="just">
              <a:defRPr/>
            </a:pPr>
            <a:r>
              <a:rPr lang="pt-BR" b="1" baseline="0" dirty="0" smtClean="0"/>
              <a:t>Propósito</a:t>
            </a:r>
          </a:p>
          <a:p>
            <a:pPr algn="just">
              <a:defRPr/>
            </a:pPr>
            <a:r>
              <a:rPr lang="pt-BR" b="1" baseline="0" dirty="0" smtClean="0"/>
              <a:t>Ser no tempo certo</a:t>
            </a:r>
          </a:p>
          <a:p>
            <a:pPr algn="just">
              <a:defRPr/>
            </a:pPr>
            <a:r>
              <a:rPr lang="pt-BR" b="1" baseline="0" dirty="0" smtClean="0"/>
              <a:t>Com a pessoa certa</a:t>
            </a:r>
          </a:p>
          <a:p>
            <a:pPr algn="just">
              <a:defRPr/>
            </a:pPr>
            <a:r>
              <a:rPr lang="pt-BR" b="1" baseline="0" dirty="0" smtClean="0"/>
              <a:t>Com maturidade</a:t>
            </a:r>
          </a:p>
          <a:p>
            <a:pPr algn="just">
              <a:defRPr/>
            </a:pPr>
            <a:r>
              <a:rPr lang="pt-BR" b="1" baseline="0" dirty="0" smtClean="0"/>
              <a:t>Equilíbrio</a:t>
            </a:r>
          </a:p>
          <a:p>
            <a:pPr algn="just">
              <a:defRPr/>
            </a:pPr>
            <a:r>
              <a:rPr lang="pt-BR" b="1" baseline="0" dirty="0" smtClean="0"/>
              <a:t>Tem que fazer bem e não mal, isso a curto, médio e longo prazo.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7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Toda</a:t>
            </a:r>
            <a:r>
              <a:rPr lang="pt-BR" b="1" baseline="0" dirty="0" smtClean="0"/>
              <a:t> Criança sonha com o futuro, e não é raro você conversar com Crianças e elas dizerem com quantos anos vão casar, quantos filhos vão ter etc....</a:t>
            </a:r>
            <a:endParaRPr lang="pt-BR" b="1" dirty="0" smtClean="0"/>
          </a:p>
          <a:p>
            <a:pPr algn="just">
              <a:defRPr/>
            </a:pPr>
            <a:r>
              <a:rPr lang="pt-BR" b="1" dirty="0" smtClean="0"/>
              <a:t>Uma das brincadeiras mais conhecidas</a:t>
            </a:r>
            <a:r>
              <a:rPr lang="pt-BR" b="1" baseline="0" dirty="0" smtClean="0"/>
              <a:t> entre elas é brincar de casinha.</a:t>
            </a:r>
          </a:p>
          <a:p>
            <a:pPr algn="just">
              <a:defRPr/>
            </a:pPr>
            <a:r>
              <a:rPr lang="pt-BR" b="1" baseline="0" dirty="0" smtClean="0"/>
              <a:t>Muitos de vocês já brincaram.</a:t>
            </a:r>
          </a:p>
          <a:p>
            <a:pPr algn="just">
              <a:defRPr/>
            </a:pPr>
            <a:r>
              <a:rPr lang="pt-BR" b="1" baseline="0" dirty="0" smtClean="0"/>
              <a:t>Por isso muitos já tem o seu ideal de casamento, já sabem onde vão casar, se na igreja, ou numa </a:t>
            </a:r>
            <a:r>
              <a:rPr lang="pt-BR" b="1" baseline="0" dirty="0" err="1" smtClean="0"/>
              <a:t>chacara</a:t>
            </a:r>
            <a:r>
              <a:rPr lang="pt-BR" b="1" baseline="0" dirty="0" smtClean="0"/>
              <a:t>, ou na praia.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41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01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err="1" smtClean="0"/>
              <a:t>Ops</a:t>
            </a:r>
            <a:r>
              <a:rPr lang="pt-BR" b="1" dirty="0" smtClean="0"/>
              <a:t>....</a:t>
            </a: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02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baseline="0" dirty="0" smtClean="0"/>
              <a:t>Por Ex.:</a:t>
            </a:r>
          </a:p>
          <a:p>
            <a:pPr algn="just">
              <a:defRPr/>
            </a:pPr>
            <a:r>
              <a:rPr lang="pt-BR" b="1" baseline="0" dirty="0" smtClean="0">
                <a:solidFill>
                  <a:srgbClr val="FF0000"/>
                </a:solidFill>
              </a:rPr>
              <a:t>As meninas sonham com o príncipe e os meninos também sonham com sua </a:t>
            </a:r>
            <a:r>
              <a:rPr lang="pt-BR" b="1" baseline="0" dirty="0" smtClean="0"/>
              <a:t>princesa.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761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 Ser humano tem uma necessidade</a:t>
            </a:r>
            <a:r>
              <a:rPr lang="pt-BR" b="1" baseline="0" dirty="0" smtClean="0"/>
              <a:t> de se relacionar. E no seu corpo existem hormônios que o impulsiona para um tipo de relacionamento mais profundo e íntimo. 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302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baseline="0" dirty="0" smtClean="0"/>
              <a:t>Com 4 anos de idade uma pequena dose, fabricada pelo corpo, é jogada no sangue.</a:t>
            </a:r>
          </a:p>
          <a:p>
            <a:pPr algn="just">
              <a:defRPr/>
            </a:pPr>
            <a:endParaRPr lang="pt-BR" b="1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80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baseline="0" dirty="0" smtClean="0"/>
              <a:t>Dos 11 aos 12 vem uma dose um pouco maior. Neste momento meninos e meninas começam a perceberem uma transformação em seu corpo, algumas coisas começam a crescer, as meninas começam a menstruar. Começa crescer cabelo em alguns lugares e por aí vai.</a:t>
            </a:r>
          </a:p>
          <a:p>
            <a:pPr algn="just">
              <a:defRPr/>
            </a:pPr>
            <a:r>
              <a:rPr lang="pt-BR" b="1" baseline="0" dirty="0" smtClean="0"/>
              <a:t>Os meninos começam a olhar para as meninas de maneira diferente, e as meninas </a:t>
            </a:r>
            <a:r>
              <a:rPr lang="pt-BR" b="1" baseline="0" dirty="0" err="1" smtClean="0"/>
              <a:t>tbm</a:t>
            </a:r>
            <a:r>
              <a:rPr lang="pt-BR" b="1" baseline="0" dirty="0" smtClean="0"/>
              <a:t> começam a olhar os meninos de maneira diferente.</a:t>
            </a:r>
          </a:p>
          <a:p>
            <a:pPr algn="just">
              <a:defRPr/>
            </a:pPr>
            <a:endParaRPr lang="pt-BR" b="1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11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A8F94-E799-4013-AFE1-7E5DA97617B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780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D87F-5A33-4827-BBDD-3168FA9F164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607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3FFD-A366-4267-8A43-2C473D9713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2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A8F94-E799-4013-AFE1-7E5DA97617B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3CDAF-6150-4094-896A-20033049EE8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55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169C5-A37E-41E0-A6BE-0071CC4843B4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6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ECBA3-3E68-4240-BDB7-88F0053D89DA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67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10278-A100-4E0F-89B4-147D88B73F04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27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B4E6-773A-492A-B614-80A92FF6AE3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62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840A-AD89-4CDC-9BB1-47DF603E3CC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25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ACCC8-447B-435F-A841-57627D85B63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2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3CDAF-6150-4094-896A-20033049EE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0030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5B84F-6F04-4E37-A2AF-5074CC55A58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42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D87F-5A33-4827-BBDD-3168FA9F164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6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3FFD-A366-4267-8A43-2C473D971359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4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169C5-A37E-41E0-A6BE-0071CC4843B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888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ECBA3-3E68-4240-BDB7-88F0053D89D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3323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10278-A100-4E0F-89B4-147D88B73F0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828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B4E6-773A-492A-B614-80A92FF6AE3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22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840A-AD89-4CDC-9BB1-47DF603E3CC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540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ACCC8-447B-435F-A841-57627D85B63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593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5B84F-6F04-4E37-A2AF-5074CC55A5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232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62826622-1695-4533-B4AD-CE4F7348EA4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62826622-1695-4533-B4AD-CE4F7348EA4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018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Love-Wallpapers-love-33002106-1920-12001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HDHuT.BlogSpot.com%20(10)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love_hearts_pair-3840x2160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39552" y="4725144"/>
            <a:ext cx="8136904" cy="166199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46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Quer Namorar Comigo?</a:t>
            </a:r>
            <a:endParaRPr lang="pt-BR" sz="4600" b="1" spc="50" dirty="0">
              <a:ln w="11430"/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</a:t>
            </a: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. </a:t>
            </a: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Fábio Moreno</a:t>
            </a:r>
            <a:endParaRPr lang="pt-BR" sz="2800" b="1" spc="50" dirty="0">
              <a:ln w="11430"/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48770" y="4718754"/>
            <a:ext cx="77836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Isso significa que estão prontos pra namorarem e casarem-se?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99592" y="5241974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Tudo É Novidade!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5467871"/>
            <a:ext cx="84638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Aspectos Envolvidos No Namoro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1997" y="1720840"/>
            <a:ext cx="77836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Físico</a:t>
            </a:r>
          </a:p>
          <a:p>
            <a:pPr algn="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Mental</a:t>
            </a:r>
          </a:p>
          <a:p>
            <a:pPr algn="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Emocional</a:t>
            </a:r>
          </a:p>
          <a:p>
            <a:pPr algn="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Social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11027" y="5251847"/>
            <a:ext cx="772198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Tudo É Bom, No Tempo Certo!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568" y="5241974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Namorar Pra Quê?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48770" y="5313982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Palavra Namoro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334307"/>
            <a:ext cx="7783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Período Para Conhecer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9831" y="4913873"/>
            <a:ext cx="85106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Quanto Mais Cedo Você Namora, Mais Cedo Os Problemas Aparecem.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3234" y="5395863"/>
            <a:ext cx="85392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Escolher A Pessoa Certa?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67587" y="5301208"/>
            <a:ext cx="54088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Namorar é Bom?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313982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Afinidades</a:t>
            </a:r>
          </a:p>
        </p:txBody>
      </p:sp>
    </p:spTree>
    <p:extLst>
      <p:ext uri="{BB962C8B-B14F-4D97-AF65-F5344CB8AC3E}">
        <p14:creationId xmlns:p14="http://schemas.microsoft.com/office/powerpoint/2010/main" val="42005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Afinidades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Crenças</a:t>
            </a:r>
          </a:p>
        </p:txBody>
      </p:sp>
    </p:spTree>
    <p:extLst>
      <p:ext uri="{BB962C8B-B14F-4D97-AF65-F5344CB8AC3E}">
        <p14:creationId xmlns:p14="http://schemas.microsoft.com/office/powerpoint/2010/main" val="6108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Afinidades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Crenças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424547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Afinidades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Crenças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Objetivo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Gostos</a:t>
            </a:r>
          </a:p>
        </p:txBody>
      </p:sp>
    </p:spTree>
    <p:extLst>
      <p:ext uri="{BB962C8B-B14F-4D97-AF65-F5344CB8AC3E}">
        <p14:creationId xmlns:p14="http://schemas.microsoft.com/office/powerpoint/2010/main" val="20122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8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Afinidades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Crenças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Objetivo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Gostos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Filhos 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3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5"/>
                    </a14:imgEffect>
                  </a14:imgLayer>
                </a14:imgProps>
              </a:ext>
            </a:extLst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   Relacionamento</a:t>
            </a:r>
          </a:p>
        </p:txBody>
      </p:sp>
    </p:spTree>
    <p:extLst>
      <p:ext uri="{BB962C8B-B14F-4D97-AF65-F5344CB8AC3E}">
        <p14:creationId xmlns:p14="http://schemas.microsoft.com/office/powerpoint/2010/main" val="18401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5"/>
                    </a14:imgEffect>
                  </a14:imgLayer>
                </a14:imgProps>
              </a:ext>
            </a:extLst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   Relacionamento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as Pessoas</a:t>
            </a:r>
          </a:p>
        </p:txBody>
      </p:sp>
    </p:spTree>
    <p:extLst>
      <p:ext uri="{BB962C8B-B14F-4D97-AF65-F5344CB8AC3E}">
        <p14:creationId xmlns:p14="http://schemas.microsoft.com/office/powerpoint/2010/main" val="28451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5"/>
                    </a14:imgEffect>
                  </a14:imgLayer>
                </a14:imgProps>
              </a:ext>
            </a:extLst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   Relacionamento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as Pessoas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Pais</a:t>
            </a:r>
          </a:p>
        </p:txBody>
      </p:sp>
    </p:spTree>
    <p:extLst>
      <p:ext uri="{BB962C8B-B14F-4D97-AF65-F5344CB8AC3E}">
        <p14:creationId xmlns:p14="http://schemas.microsoft.com/office/powerpoint/2010/main" val="324453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5"/>
                    </a14:imgEffect>
                  </a14:imgLayer>
                </a14:imgProps>
              </a:ext>
            </a:extLst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   Relacionamento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as Pessoas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Pais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 Dinheiro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5"/>
                    </a14:imgEffect>
                  </a14:imgLayer>
                </a14:imgProps>
              </a:ext>
            </a:extLst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48680"/>
            <a:ext cx="77836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   Relacionamento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as Pessoas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Pais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 Dinheiro</a:t>
            </a:r>
          </a:p>
          <a:p>
            <a:pPr marL="914400" indent="-914400">
              <a:buAutoNum type="alphaLcParenR"/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Você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9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03848" y="5301208"/>
            <a:ext cx="343235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Siiiiimmm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60054" y="5157192"/>
            <a:ext cx="59843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Namorar faz bem?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91147" y="680542"/>
            <a:ext cx="75617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Depende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91146" y="4653136"/>
            <a:ext cx="75617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Quando Que O Namorar Faz Mal?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2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836712"/>
            <a:ext cx="9649072" cy="542760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116632"/>
            <a:ext cx="77836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Ciúmes</a:t>
            </a:r>
            <a:endParaRPr lang="pt-BR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1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332656"/>
            <a:ext cx="77836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Equilíbrio</a:t>
            </a:r>
            <a:endParaRPr lang="pt-BR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397113"/>
            <a:ext cx="7783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Separa dos Amigos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45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20778" y="5221649"/>
            <a:ext cx="7783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Separa dos Pais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69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20778" y="5589240"/>
            <a:ext cx="77836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Sequestra a Individualidade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63025" y="5057889"/>
            <a:ext cx="77836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Tudo O Que É Ruim No Namoro Quando Se Casa, Piora.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60" y="656104"/>
            <a:ext cx="799288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Para Namorar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Propósito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 tempo Certo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a pessoa Certa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Maturidade 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Equilíbrio</a:t>
            </a:r>
          </a:p>
          <a:p>
            <a:pPr marL="742950" indent="-742950">
              <a:buAutoNum type="arabicPeriod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 que fazer bem a curto, médio e longo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prazo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48770" y="5241974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Criança E Seus Sonhos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1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574" y="-1900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96189" y="5241974"/>
            <a:ext cx="74202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Príncipe Encantado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73854" y="332656"/>
            <a:ext cx="7996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Príncipe Encantado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6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5301208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Sexualidade Humana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47795" y="404664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Édipo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3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165" y="620688"/>
            <a:ext cx="7783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Pré-Adolescência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3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6576</TotalTime>
  <Words>1323</Words>
  <Application>Microsoft Office PowerPoint</Application>
  <PresentationFormat>Apresentação na tela (4:3)</PresentationFormat>
  <Paragraphs>173</Paragraphs>
  <Slides>40</Slides>
  <Notes>40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40</vt:i4>
      </vt:variant>
    </vt:vector>
  </HeadingPairs>
  <TitlesOfParts>
    <vt:vector size="46" baseType="lpstr">
      <vt:lpstr>Berlin Sans FB</vt:lpstr>
      <vt:lpstr>Berlin Sans FB Demi</vt:lpstr>
      <vt:lpstr>Calibri</vt:lpstr>
      <vt:lpstr>Trebuchet MS</vt:lpstr>
      <vt:lpstr>4tons-preto</vt:lpstr>
      <vt:lpstr>1_4tons-preto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5000-APELO</dc:title>
  <dc:subject>PE-CAPELAS EFM 2016</dc:subject>
  <dc:creator>Pr. MARCELO AUGUSTO DE CARVALHO</dc:creator>
  <cp:keywords>www.4tons.com</cp:keywords>
  <dc:description>COMÉRCIO PROIBIDO. USO PESSOAL</dc:description>
  <cp:lastModifiedBy>APV - Marcelo Augusto de Carvalho</cp:lastModifiedBy>
  <cp:revision>151</cp:revision>
  <dcterms:created xsi:type="dcterms:W3CDTF">2009-09-21T13:03:02Z</dcterms:created>
  <dcterms:modified xsi:type="dcterms:W3CDTF">2016-02-01T12:17:49Z</dcterms:modified>
  <cp:category>PASTORAL ESTUDANTIL APV; CAPELAS</cp:category>
</cp:coreProperties>
</file>