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60" r:id="rId3"/>
    <p:sldId id="262" r:id="rId4"/>
    <p:sldId id="264" r:id="rId5"/>
    <p:sldId id="263" r:id="rId6"/>
    <p:sldId id="280" r:id="rId7"/>
    <p:sldId id="259" r:id="rId8"/>
    <p:sldId id="258" r:id="rId9"/>
    <p:sldId id="277" r:id="rId10"/>
    <p:sldId id="256" r:id="rId11"/>
    <p:sldId id="268" r:id="rId12"/>
    <p:sldId id="271" r:id="rId13"/>
    <p:sldId id="272" r:id="rId14"/>
    <p:sldId id="266" r:id="rId15"/>
    <p:sldId id="273" r:id="rId16"/>
    <p:sldId id="274" r:id="rId17"/>
    <p:sldId id="275" r:id="rId18"/>
    <p:sldId id="276" r:id="rId19"/>
    <p:sldId id="279" r:id="rId20"/>
    <p:sldId id="278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PV - Roberto Conti Junior" initials="A-RCJ" lastIdx="1" clrIdx="0">
    <p:extLst>
      <p:ext uri="{19B8F6BF-5375-455C-9EA6-DF929625EA0E}">
        <p15:presenceInfo xmlns:p15="http://schemas.microsoft.com/office/powerpoint/2012/main" userId="S-1-5-21-3981353124-3491563715-321090628-11519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6302" autoAdjust="0"/>
  </p:normalViewPr>
  <p:slideViewPr>
    <p:cSldViewPr snapToGrid="0">
      <p:cViewPr varScale="1">
        <p:scale>
          <a:sx n="57" d="100"/>
          <a:sy n="57" d="100"/>
        </p:scale>
        <p:origin x="1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13FC6-CC7F-4B3E-862A-D9A44A4F2809}" type="datetimeFigureOut">
              <a:rPr lang="pt-BR" smtClean="0"/>
              <a:t>01/02/2016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3EAA1-76EC-4D53-B1C5-3E4B68BB26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6929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t.wikipedia.org/wiki/Filantropa" TargetMode="External"/><Relationship Id="rId13" Type="http://schemas.openxmlformats.org/officeDocument/2006/relationships/hyperlink" Target="https://pt.wikipedia.org/wiki/D%C3%B3lar_americano" TargetMode="External"/><Relationship Id="rId18" Type="http://schemas.openxmlformats.org/officeDocument/2006/relationships/hyperlink" Target="https://pt.wikipedia.org/wiki/Claudia_Schiffer" TargetMode="External"/><Relationship Id="rId26" Type="http://schemas.openxmlformats.org/officeDocument/2006/relationships/hyperlink" Target="https://pt.wikipedia.org/wiki/Dow_Jones_Industrial_Average" TargetMode="External"/><Relationship Id="rId3" Type="http://schemas.openxmlformats.org/officeDocument/2006/relationships/hyperlink" Target="https://pt.wikipedia.org/wiki/Horizontina" TargetMode="External"/><Relationship Id="rId21" Type="http://schemas.openxmlformats.org/officeDocument/2006/relationships/hyperlink" Target="https://pt.wikipedia.org/wiki/Revista_Forbes" TargetMode="External"/><Relationship Id="rId34" Type="http://schemas.openxmlformats.org/officeDocument/2006/relationships/hyperlink" Target="https://pt.wikipedia.org/wiki/Bridget_Moynahan" TargetMode="External"/><Relationship Id="rId7" Type="http://schemas.openxmlformats.org/officeDocument/2006/relationships/hyperlink" Target="https://pt.wikipedia.org/wiki/Modelo_(profiss%C3%A3o)" TargetMode="External"/><Relationship Id="rId12" Type="http://schemas.openxmlformats.org/officeDocument/2006/relationships/hyperlink" Target="https://pt.wikipedia.org/wiki/Forbes" TargetMode="External"/><Relationship Id="rId17" Type="http://schemas.openxmlformats.org/officeDocument/2006/relationships/hyperlink" Target="https://pt.wikipedia.org/wiki/Christy_Turlington" TargetMode="External"/><Relationship Id="rId25" Type="http://schemas.openxmlformats.org/officeDocument/2006/relationships/hyperlink" Target="https://pt.wikipedia.org/wiki/Gisele_B%C3%BCndchen_Stock_Index" TargetMode="External"/><Relationship Id="rId33" Type="http://schemas.openxmlformats.org/officeDocument/2006/relationships/hyperlink" Target="https://pt.wikipedia.org/wiki/Costa_Rica" TargetMode="External"/><Relationship Id="rId2" Type="http://schemas.openxmlformats.org/officeDocument/2006/relationships/slide" Target="../slides/slide2.xml"/><Relationship Id="rId16" Type="http://schemas.openxmlformats.org/officeDocument/2006/relationships/hyperlink" Target="https://pt.wikipedia.org/wiki/Kate_Moss" TargetMode="External"/><Relationship Id="rId20" Type="http://schemas.openxmlformats.org/officeDocument/2006/relationships/hyperlink" Target="https://pt.wikipedia.org/wiki/2009" TargetMode="External"/><Relationship Id="rId29" Type="http://schemas.openxmlformats.org/officeDocument/2006/relationships/hyperlink" Target="https://pt.wikipedia.org/wiki/Tom_Brady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t.wikipedia.org/wiki/1980" TargetMode="External"/><Relationship Id="rId11" Type="http://schemas.openxmlformats.org/officeDocument/2006/relationships/hyperlink" Target="https://pt.wikipedia.org/wiki/Rolling_Stone" TargetMode="External"/><Relationship Id="rId24" Type="http://schemas.openxmlformats.org/officeDocument/2006/relationships/hyperlink" Target="https://pt.wikipedia.org/wiki/Princesa_Diana" TargetMode="External"/><Relationship Id="rId32" Type="http://schemas.openxmlformats.org/officeDocument/2006/relationships/hyperlink" Target="https://pt.wikipedia.org/wiki/Calif%C3%B3rnia" TargetMode="External"/><Relationship Id="rId5" Type="http://schemas.openxmlformats.org/officeDocument/2006/relationships/hyperlink" Target="https://pt.wikipedia.org/wiki/20_de_julho" TargetMode="External"/><Relationship Id="rId15" Type="http://schemas.openxmlformats.org/officeDocument/2006/relationships/hyperlink" Target="https://pt.wikipedia.org/wiki/Erotismo" TargetMode="External"/><Relationship Id="rId23" Type="http://schemas.openxmlformats.org/officeDocument/2006/relationships/hyperlink" Target="https://pt.wikipedia.org/wiki/Planeta" TargetMode="External"/><Relationship Id="rId28" Type="http://schemas.openxmlformats.org/officeDocument/2006/relationships/hyperlink" Target="https://pt.wikipedia.org/wiki/Futebol_americano" TargetMode="External"/><Relationship Id="rId10" Type="http://schemas.openxmlformats.org/officeDocument/2006/relationships/hyperlink" Target="https://pt.wikipedia.org/wiki/Brasileiros" TargetMode="External"/><Relationship Id="rId19" Type="http://schemas.openxmlformats.org/officeDocument/2006/relationships/hyperlink" Target="https://pt.wikipedia.org/wiki/Natalia_Vodianova" TargetMode="External"/><Relationship Id="rId31" Type="http://schemas.openxmlformats.org/officeDocument/2006/relationships/hyperlink" Target="https://pt.wikipedia.org/wiki/Estados_dos_Estados_Unidos" TargetMode="External"/><Relationship Id="rId4" Type="http://schemas.openxmlformats.org/officeDocument/2006/relationships/hyperlink" Target="https://pt.wikipedia.org/wiki/Tr%C3%AAs_de_Maio" TargetMode="External"/><Relationship Id="rId9" Type="http://schemas.openxmlformats.org/officeDocument/2006/relationships/hyperlink" Target="https://pt.wikipedia.org/wiki/Empres%C3%A1ria" TargetMode="External"/><Relationship Id="rId14" Type="http://schemas.openxmlformats.org/officeDocument/2006/relationships/hyperlink" Target="https://pt.wikipedia.org/wiki/Guiness_Book" TargetMode="External"/><Relationship Id="rId22" Type="http://schemas.openxmlformats.org/officeDocument/2006/relationships/hyperlink" Target="https://pt.wikipedia.org/wiki/Revista_%C3%89poca" TargetMode="External"/><Relationship Id="rId27" Type="http://schemas.openxmlformats.org/officeDocument/2006/relationships/hyperlink" Target="https://pt.wikipedia.org/wiki/Nova_York" TargetMode="External"/><Relationship Id="rId30" Type="http://schemas.openxmlformats.org/officeDocument/2006/relationships/hyperlink" Target="https://pt.wikipedia.org/wiki/Santa_M%C3%B4nica_(Calif%C3%B3rnia)" TargetMode="External"/><Relationship Id="rId35" Type="http://schemas.openxmlformats.org/officeDocument/2006/relationships/hyperlink" Target="https://pt.wikipedia.org/wiki/Gisele_B%C3%BCndchen#cite_note-73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r.blastingnews.com/tv-famosos/2015/08/gisele-bundchen-quebra-tudo-apos-descobrir-traicao-00515433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br.blastingnews.com/tv-famosos/2015/07/ben-affleck-e-jennifer-garner-terminam-casamento-de-10-anos-00461587.html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 smtClean="0"/>
              <a:t>www.4tons.com</a:t>
            </a:r>
          </a:p>
          <a:p>
            <a:pPr algn="ctr"/>
            <a:r>
              <a:rPr lang="pt-BR" b="1" dirty="0" smtClean="0"/>
              <a:t>Pr. Marcelo Augusto de Carvalho</a:t>
            </a:r>
          </a:p>
          <a:p>
            <a:endParaRPr lang="pt-BR" b="1" dirty="0" smtClean="0"/>
          </a:p>
          <a:p>
            <a:r>
              <a:rPr lang="pt-BR" b="1" dirty="0" smtClean="0"/>
              <a:t>Capela</a:t>
            </a:r>
            <a:r>
              <a:rPr lang="pt-BR" b="1" baseline="0" dirty="0" smtClean="0"/>
              <a:t> </a:t>
            </a:r>
            <a:r>
              <a:rPr lang="pt-BR" b="1" baseline="0" dirty="0" smtClean="0"/>
              <a:t>para o “Dia de Princesas” ou “Dia das mulheres”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3EAA1-76EC-4D53-B1C5-3E4B68BB26B4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173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Exatamente igual a</a:t>
            </a:r>
            <a:r>
              <a:rPr lang="pt-BR" baseline="0" dirty="0" smtClean="0"/>
              <a:t> </a:t>
            </a:r>
            <a:r>
              <a:rPr lang="pt-BR" baseline="0" dirty="0" err="1" smtClean="0"/>
              <a:t>Vasti</a:t>
            </a:r>
            <a:r>
              <a:rPr lang="pt-BR" baseline="0" dirty="0" smtClean="0"/>
              <a:t> – entra em cena Ester – com sua beleza e recato, mas com uma diferença enorme – sua fé, a fazem substituir a rainha a altura.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3EAA1-76EC-4D53-B1C5-3E4B68BB26B4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5418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Seu encanto físico, mas acima de tudo, sua</a:t>
            </a:r>
            <a:r>
              <a:rPr lang="pt-BR" baseline="0" dirty="0" smtClean="0"/>
              <a:t> conduta, conversa e dotes, a tornara imbatível na entrevista com o rei para a escolha da nova rainha.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3EAA1-76EC-4D53-B1C5-3E4B68BB26B4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3460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Curiosamente, Deus</a:t>
            </a:r>
            <a:r>
              <a:rPr lang="pt-BR" baseline="0" dirty="0" smtClean="0"/>
              <a:t> que não é mencionado no livro, também define Ester como a mulher que trará sorte para todos de seu povo...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3EAA1-76EC-4D53-B1C5-3E4B68BB26B4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0961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medida que a trama da historia de Ester vai se desenrolando, percebe-se que a sabedoria de Ester caminham com sua beleza – ela escolhe os melhores momentos para falar e sabe usar de suas</a:t>
            </a:r>
            <a:r>
              <a:rPr lang="pt-BR" baseline="0" dirty="0" smtClean="0"/>
              <a:t> habilidades para quebrar objeções.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3EAA1-76EC-4D53-B1C5-3E4B68BB26B4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9858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Inclusive a forma que ela propõe a salvação de seu povo, demonstra que o próprio rei tinha dificuldades e</a:t>
            </a:r>
            <a:r>
              <a:rPr lang="pt-BR" baseline="0" dirty="0" smtClean="0"/>
              <a:t>m resolver seus próprios problemas... A sabedoria de Ester caminha com a sua beleza.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3EAA1-76EC-4D53-B1C5-3E4B68BB26B4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9225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Por fim, apenas sabemos desta historia porque Ester</a:t>
            </a:r>
            <a:r>
              <a:rPr lang="pt-BR" baseline="0" dirty="0" smtClean="0"/>
              <a:t> resolveu contar... Em todas as ações Ester mostrou maturidade e beleza física que contagiam gerações.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3EAA1-76EC-4D53-B1C5-3E4B68BB26B4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8018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 como</a:t>
            </a:r>
            <a:r>
              <a:rPr lang="pt-BR" baseline="0" dirty="0" smtClean="0"/>
              <a:t> </a:t>
            </a:r>
            <a:r>
              <a:rPr lang="pt-BR" dirty="0" smtClean="0"/>
              <a:t>será</a:t>
            </a:r>
            <a:r>
              <a:rPr lang="pt-BR" baseline="0" dirty="0" smtClean="0"/>
              <a:t> com </a:t>
            </a:r>
            <a:r>
              <a:rPr lang="pt-BR" baseline="0" dirty="0" err="1" smtClean="0"/>
              <a:t>vc</a:t>
            </a:r>
            <a:r>
              <a:rPr lang="pt-BR" baseline="0" dirty="0" smtClean="0"/>
              <a:t>? Gisele apenas </a:t>
            </a:r>
            <a:r>
              <a:rPr lang="pt-BR" baseline="0" dirty="0" err="1" smtClean="0"/>
              <a:t>demosntrou</a:t>
            </a:r>
            <a:r>
              <a:rPr lang="pt-BR" baseline="0" dirty="0" smtClean="0"/>
              <a:t> beleza, </a:t>
            </a:r>
            <a:r>
              <a:rPr lang="pt-BR" baseline="0" dirty="0" err="1" smtClean="0"/>
              <a:t>Vastoi</a:t>
            </a:r>
            <a:r>
              <a:rPr lang="pt-BR" baseline="0" dirty="0" smtClean="0"/>
              <a:t> se apresentou bela e moralmente incrível, mas falho na fé... Restou-nos Ester, um exemplo de beleza, moralidade e fé. Com qual delas </a:t>
            </a:r>
            <a:r>
              <a:rPr lang="pt-BR" baseline="0" dirty="0" err="1" smtClean="0"/>
              <a:t>vc</a:t>
            </a:r>
            <a:r>
              <a:rPr lang="pt-BR" baseline="0" dirty="0" smtClean="0"/>
              <a:t> </a:t>
            </a:r>
            <a:r>
              <a:rPr lang="pt-BR" baseline="0" smtClean="0"/>
              <a:t>se parece?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3EAA1-76EC-4D53-B1C5-3E4B68BB26B4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3995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Veja a transformação desta moça... A</a:t>
            </a:r>
            <a:r>
              <a:rPr lang="pt-BR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marca de batom indica a beleza de nossa modelo...</a:t>
            </a:r>
            <a:endParaRPr lang="pt-BR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Gisele Caroline Bündchen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Horizontina"/>
              </a:rPr>
              <a:t>Horizontina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ou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Três de Maio"/>
              </a:rPr>
              <a:t>Três de Maio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20 de julho"/>
              </a:rPr>
              <a:t>20 de julho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de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1980"/>
              </a:rPr>
              <a:t>1980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é uma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Modelo (profissão)"/>
              </a:rPr>
              <a:t>modelo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Filantropa"/>
              </a:rPr>
              <a:t>filantropa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 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Empresária"/>
              </a:rPr>
              <a:t>empresária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Brasileiros"/>
              </a:rPr>
              <a:t>brasileira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 2000, Bündchen foi considerada pela revista </a:t>
            </a:r>
            <a:r>
              <a:rPr lang="pt-BR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tooltip="Rolling Stone"/>
              </a:rPr>
              <a:t>Rolling Stone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modelo mais bonita do mundo. Entre 2004 e 2014, pela revista </a:t>
            </a:r>
            <a:r>
              <a:rPr lang="pt-BR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 tooltip="Forbes"/>
              </a:rPr>
              <a:t>Forbes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mais bem paga.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Sua fortuna foi avaliada em 150 milhões de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 tooltip="Dólar americano"/>
              </a:rPr>
              <a:t>dólares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aparecendo em 2007 no </a:t>
            </a:r>
            <a:r>
              <a:rPr lang="pt-BR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 tooltip="Guiness Book"/>
              </a:rPr>
              <a:t>Guiness</a:t>
            </a:r>
            <a:r>
              <a:rPr lang="pt-BR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 tooltip="Guiness Book"/>
              </a:rPr>
              <a:t> Book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como a modelo mais rica do mundo. Também como a </a:t>
            </a:r>
            <a:r>
              <a:rPr lang="pt-B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modelo-ícone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mais </a:t>
            </a:r>
            <a:r>
              <a:rPr lang="pt-BR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5" tooltip="Erotismo"/>
              </a:rPr>
              <a:t>sexy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do mundo, segundo o site </a:t>
            </a:r>
            <a:r>
              <a:rPr lang="pt-B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models.com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ficando na frente de modelos como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6" tooltip="Kate Moss"/>
              </a:rPr>
              <a:t>Kate Moss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pt-B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7" tooltip="Christy Turlington"/>
              </a:rPr>
              <a:t>Christy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7" tooltip="Christy Turlington"/>
              </a:rPr>
              <a:t> </a:t>
            </a:r>
            <a:r>
              <a:rPr lang="pt-B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7" tooltip="Christy Turlington"/>
              </a:rPr>
              <a:t>Turlington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8" tooltip="Claudia Schiffer"/>
              </a:rPr>
              <a:t>Claudia Schiffer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9" tooltip="Natalia Vodianova"/>
              </a:rPr>
              <a:t>Natalia </a:t>
            </a:r>
            <a:r>
              <a:rPr lang="pt-B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9" tooltip="Natalia Vodianova"/>
              </a:rPr>
              <a:t>Vodianova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que completam o "top-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five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". Em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0" tooltip="2009"/>
              </a:rPr>
              <a:t>2009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foi eleita pelo jornal </a:t>
            </a:r>
            <a:r>
              <a:rPr lang="pt-B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Daily </a:t>
            </a:r>
            <a:r>
              <a:rPr lang="pt-BR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Beast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modelo mais valiosa do mundo.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Eleita em 2013 pela </a:t>
            </a:r>
            <a:r>
              <a:rPr lang="pt-BR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1" tooltip="Revista Forbes"/>
              </a:rPr>
              <a:t>Revista Forbes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uma das 100 mulheres mais poderosas do mundo. Bündchen foi a modelo mais bem paga do mundo pelo sétimo ano seguido, na lista da revista americana Forbes, após acumular 42 milhões de dólares em 12 meses (entre junho de 2012 e junho de 2013). Ainda de acordo com a publicação, desde que a revista começou a “acompanhar” a fortuna de Gisele, em 2001, a top recebeu US$ 386 milhões (cerca de R$ 850 milhões) – levando-se em conta a inflação dos EUA, o valor estimado chega a US$ 427 milhões, equivalente a cerca de R$ 940 milhões.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 2013, foi escolhida pela </a:t>
            </a:r>
            <a:r>
              <a:rPr lang="pt-BR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2" tooltip="Revista Época"/>
              </a:rPr>
              <a:t>Revista Época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uma das 100 personalidades mais influentes do Brasil. Com mais de 500 capas de revistas em seu currículo, é a segunda personalidade feminina do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3" tooltip="Planeta"/>
              </a:rPr>
              <a:t>planeta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com mais capas com sua imagem, depois da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4" tooltip="Princesa Diana"/>
              </a:rPr>
              <a:t>Princesa Diana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t-BR" sz="1200" b="0" i="0" u="none" strike="noStrike" kern="1200" baseline="300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b="0" i="0" u="none" strike="noStrike" kern="1200" baseline="300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 estudo realizado por um economista americano Fred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Fuld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especialista em finanças e no mercado de ações, identificou um melhor desempenho na valorização das ações das empresas que associam a imagem ao rosto de Bündchen, criando o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5" tooltip="Gisele Bündchen Stock Index"/>
              </a:rPr>
              <a:t>Gisele Bündchen Stock Index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inspirado no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6" tooltip="Dow Jones Industrial Average"/>
              </a:rPr>
              <a:t>Dow Jones Industrial </a:t>
            </a:r>
            <a:r>
              <a:rPr lang="pt-B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6" tooltip="Dow Jones Industrial Average"/>
              </a:rPr>
              <a:t>Average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de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7" tooltip="Nova York"/>
              </a:rPr>
              <a:t>Nova York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De acordo com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Fuld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 "Gisele Bündchen Stock Index" teve uma valorização de 15% durante o intervalo de entre maio e julho de 2007, superando substancialmente o "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6" tooltip="Dow Jones Industrial Average"/>
              </a:rPr>
              <a:t>Dow Jones Industrial </a:t>
            </a:r>
            <a:r>
              <a:rPr lang="pt-B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6" tooltip="Dow Jones Industrial Average"/>
              </a:rPr>
              <a:t>Average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que tinha crescido 8,2%.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Além disso, apareceu em 5º lugar na lista as dez empresárias mais poderosas do Brasil, elaborada pela </a:t>
            </a:r>
            <a:r>
              <a:rPr lang="pt-BR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 tooltip="Forbes"/>
              </a:rPr>
              <a:t>Forbes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 dezembro de 2006, ela começou a namorar o jogador de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8" tooltip="Futebol americano"/>
              </a:rPr>
              <a:t>futebol americano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9" tooltip="Tom Brady"/>
              </a:rPr>
              <a:t>Tom Brady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com quem se casou em 26 de fevereiro de 2009. A cerimônia ocorreu na Igreja Católica de Santa Mônica, em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0" tooltip="Santa Mônica (Califórnia)"/>
              </a:rPr>
              <a:t>Santa Mônica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no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1" tooltip="Estados dos Estados Unidos"/>
              </a:rPr>
              <a:t>estado norte-americano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da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2" tooltip="Califórnia"/>
              </a:rPr>
              <a:t>Califórnia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em segredo. Em 5 de abril de 2009 o casal realizou uma nova cerimônia de casamento, dessa vez na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3" tooltip="Costa Rica"/>
              </a:rPr>
              <a:t>Costa Rica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 com a presença de John, filho de Tom com a ex-namorada, a atriz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4" tooltip="Bridget Moynahan"/>
              </a:rPr>
              <a:t>Bridget </a:t>
            </a:r>
            <a:r>
              <a:rPr lang="pt-B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4" tooltip="Bridget Moynahan"/>
              </a:rPr>
              <a:t>Moynahan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No dia 8 de dezembro de 2009 nasceu o primeiro filho do casal, Benjamin. Em 2012, a modelo confirma sua segunda gravidez.</a:t>
            </a:r>
            <a:r>
              <a:rPr lang="pt-BR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5"/>
              </a:rPr>
              <a:t>[73]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No dia 5 de dezembro de 2012, nasce o segundo filho do casal, Vivian.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3EAA1-76EC-4D53-B1C5-3E4B68BB26B4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9958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a beleza da modelo se estende ao marido e aos filhos... A relação entre a família sempre foi muito elogiada...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3EAA1-76EC-4D53-B1C5-3E4B68BB26B4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636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 toda esta beleza parece não encontrar eco numa pessoa com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sabedoria: Gisele se colocou em uma situação que não caberia a uma mulher sábia...</a:t>
            </a:r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Bowl, maior evento esportivo dos Estados Unidos, teve neste ano </a:t>
            </a: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(06/02/2012) 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 grande personagem uma pessoa que nunca jogou futebol americano. A top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brasileira Gisele Bündchen causou polêmica, dividiu opiniões e virou motivo de piada ao defender o marido Tom Brady, do New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England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Patriots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derrotado para o New York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Giants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Ela falou que o marido “não pode arremessar e pegar todas as bolas”, ou seja, disse que Tom jogou bem e culpou os companheiros de equipe dele pela perda do título. De quebra, ela ainda soltou um palavrão diante de câmeras ao responder o torcedor. Será que o ato terá consequências para a carreira da modelo e para a imagem do casal? 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Gisele Bündchen consola Tom Brady e defende marido após derrota no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Bowl</a:t>
            </a:r>
          </a:p>
          <a:p>
            <a:endParaRPr lang="pt-BR" dirty="0" smtClean="0"/>
          </a:p>
          <a:p>
            <a:pPr fontAlgn="base"/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Antes do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Bowl, Gisele Bündchen tentou ajudar o marido Tom Brady, 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quarterback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New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England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Patriots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 enviou uma corrente de orações por e-mail pedindo energia positivas para o amado. Porém, a torcida da modelo brasileira não foi suficiente e os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Patriots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perderam o título da temporada da NFL para o New York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Giants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saída da sala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vip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estádio Lucas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Oil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Stadium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em Indianápolis, a top foi provocada por fãs dos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Giants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defendeu Brady e respondeu com palavrão. “Meu marido não pode fazer a p*** do arremesso e pegar a bola ao mesmo tempo. Eu não acredito que eles deixaram a bola cair tantas vezes”, disse irritada antes de entrar no elevador para encontrar o marido. (veja o vídeo abaixo).</a:t>
            </a:r>
          </a:p>
          <a:p>
            <a:pPr fontAlgn="base"/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Brady era a principal arma dos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Patriots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a final do último domingo, mas cometeu alguns erros na derrota por 21 a 17 para o New York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Giants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deixou escapar o segundo o título no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Bowl contra os rivais de Nova York.</a:t>
            </a:r>
          </a:p>
          <a:p>
            <a:endParaRPr lang="pt-B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Atletas dos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Giants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defendem rivais e mandam Gisele Bündchen “ficar bonita e calar a boca”</a:t>
            </a:r>
          </a:p>
          <a:p>
            <a:endParaRPr lang="pt-BR" dirty="0" smtClean="0"/>
          </a:p>
          <a:p>
            <a:pPr fontAlgn="base"/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vitória do New York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Giants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sobre o New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England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Patriots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 21 a 17 na 46ª edição do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Bowl segue rendendo polêmicas nos Estados Unidos. Depois de ouvir a modelo Gisele Bündchen, esposa de Tom Brady,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quarterback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dos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Patriots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criticar os companheiros do marido, atletas dos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Giants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atacaram a brasileira.</a:t>
            </a:r>
          </a:p>
          <a:p>
            <a:pPr fontAlgn="base"/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“Ela (Bündchen) precisa apenas continuar bonita e calar a boca”, afirmou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Brandon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Jacobs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running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time de Nova York, segundo a rede de TV norte-americana CBS.</a:t>
            </a:r>
          </a:p>
          <a:p>
            <a:pPr fontAlgn="base"/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“Ela deveria ficar fora de coisas como essa. Mas no fim das contas é o relacionamento deles e ela tem o direito de falar o que quiser”, completou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Osi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Umenyiora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da linha defensiva da equipe campeã, que foi além. “Nós ganhamos o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Bowl. Não estamos falando nada sobre qualquer que seja o nome dela”.</a:t>
            </a:r>
          </a:p>
          <a:p>
            <a:pPr fontAlgn="base"/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Após o jogo do último domingo, Gisele foi provocada por fãs dos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Giants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defendeu Brady respondendo com um palavrão. “Meu marido não pode fazer a p*** do arremesso e pegar a bola ao mesmo tempo. Eu não acredito que eles deixaram a bola cair tantas vezes”, disse irritada antes de encontrar o atleta do New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England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3EAA1-76EC-4D53-B1C5-3E4B68BB26B4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9293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de agosto de 2015...</a:t>
            </a:r>
          </a:p>
          <a:p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 </a:t>
            </a: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mundo das celebridades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foi abalado essa semana com o boato da suposta separação da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modelo </a:t>
            </a:r>
            <a:r>
              <a:rPr lang="pt-BR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GISELE BÜNDCHEN QUEBRA TUDO APÓS DESCOBRIR TRAIÇÃO"/>
              </a:rPr>
              <a:t>Gisele </a:t>
            </a:r>
            <a:r>
              <a:rPr lang="pt-BR" sz="1200" b="0" i="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GISELE BÜNDCHEN QUEBRA TUDO APÓS DESCOBRIR TRAIÇÃO"/>
              </a:rPr>
              <a:t>Bundchen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jogador de futebol americano </a:t>
            </a: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 Brady,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segundo relatos o pivô da separação seria a </a:t>
            </a:r>
            <a:r>
              <a:rPr lang="pt-B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ex-babá</a:t>
            </a: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Christine </a:t>
            </a:r>
            <a:r>
              <a:rPr lang="pt-B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Ouzounian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que também é apontada como o pivô da separação de</a:t>
            </a:r>
            <a:r>
              <a:rPr lang="pt-BR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BEN AFFLECK E JENNIFER GARNER TERMINAM CASAMENTO DE 10 ANOS"/>
              </a:rPr>
              <a:t> Ben Affleck 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Jennifer Garner, porém Ben nega ter tido relações sexuais com a moça mesmo tendo vazado várias fotos onde os dois aparecem juntos e sem as crianças.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escândalo estourou após surgir na mídia uma foto onde Christine aparece dentro de um jato particular usando 4 anéis que Tom ganhou pela vitória do seu time no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Bowl. Após o escândalo a moça que aparece bem à vontade nas fotos estaria gostando dos seu cinco minutos de fama e supostamente foi ela mesmo quem vazou as fotos de forma intencional e já estaria até mesmo com uma entrevista marcada para um programa de televisão, segundo a revista Americana Star.</a:t>
            </a:r>
          </a:p>
          <a:p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Casamento abalado 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Recentemente </a:t>
            </a: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 Brady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esteve com Gisele no Brasil, quando a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ex-modelo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despediu das passarelas com o seu último desfile no São Paulo Fashion Week, e ele chamou a atenção de todos por estar sempre aparentando um forte mal humor, ao que tudo indica as coisas já não estavam indo bem.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assessoria de Gisele, não confirmou as informações sobre a suposta separação do casal, alegando não comentar a vida pessoal da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ex-modelo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porém de acordo com relatos de pessoas ligadas a Gisele as coisas entre eles já não estariam bem e ela estaria cogitando a possibilidade de vir para o Brasil com os filhos até as coisas se acalmarem.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 </a:t>
            </a: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escândalo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ganhou rapidamente a mídia e se tornou um dos assuntos mais comentados, até mesmo os telejornais do Brasil, que deram destaque para a suposta separação motivada por uma traição. Nas redes sociais, muitos ficaram a favor de Gisele, outros defenderam Tom, teve ainda aqueles que duvidaram da história, mais sem dúvida nenhuma a grande maioria condenou a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ex-babá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alegando que a culpa pela separação dos dois casais seria dela.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 meio a tantos boatos e versões, muitas perguntas estão sem respostas: houve mesmo traição? Gisele e Tom, estão mesmo se separando? Seria mesmo Christine a única culpada pelos supostos envolvimentos com homens casados? Ben e Tom também não teriam suas parcelas de culpa neste escândalo todo?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que nos resta é apenas aguardar os próximos capítulos dessa novela que aparentemente está longe do fim.</a:t>
            </a:r>
          </a:p>
          <a:p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3EAA1-76EC-4D53-B1C5-3E4B68BB26B4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664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3EAA1-76EC-4D53-B1C5-3E4B68BB26B4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2232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Além das dificuldades no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casamento, percebe-se que a família tem dificuldades morais e éticas:</a:t>
            </a:r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 Brady foi julgado mais uma vez pela NFL (Liga Nacional de Futebol Americano) por violação à política de integridade do jogo. Investigações apontaram que o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quaterback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"estava ao menos ciente" que funcionários da franquia murcharam propositalmente as bolas na partida contra o Indianapolis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Colts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pela final da Conferência Americana (AFC).</a:t>
            </a:r>
          </a:p>
          <a:p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Assim,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nossa modelo é reconhecido pela beleza, mas não pelas ações que mereceriam nossa curtição!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3EAA1-76EC-4D53-B1C5-3E4B68BB26B4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2264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Uma história bíblica que chama</a:t>
            </a:r>
            <a:r>
              <a:rPr lang="pt-BR" baseline="0" dirty="0" smtClean="0"/>
              <a:t> a atenção pela presença de belas mulheres é a de Ester...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3EAA1-76EC-4D53-B1C5-3E4B68BB26B4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3219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Logo</a:t>
            </a:r>
            <a:r>
              <a:rPr lang="pt-BR" baseline="0" dirty="0" smtClean="0"/>
              <a:t> no inicio do texto encontramos uma mulher linda, inteligente e com um senso excelente para a politica e moralidade. Uma mulher recatada e de respeito. Muito mais do que seu marido... Como a historia de Ester está envolta do tema do </a:t>
            </a:r>
            <a:r>
              <a:rPr lang="pt-BR" baseline="0" dirty="0" err="1" smtClean="0"/>
              <a:t>Pur</a:t>
            </a:r>
            <a:r>
              <a:rPr lang="pt-BR" baseline="0" dirty="0" smtClean="0"/>
              <a:t> – sorte, </a:t>
            </a:r>
            <a:r>
              <a:rPr lang="pt-BR" baseline="0" dirty="0" err="1" smtClean="0"/>
              <a:t>Vasti</a:t>
            </a:r>
            <a:r>
              <a:rPr lang="pt-BR" baseline="0" dirty="0" smtClean="0"/>
              <a:t> possuía beleza e atitudes que merecem nossa curtida, como não desfilar nua, mas sua falta de sorte residia exatamente em não estar do lado Daquele que, mesmo velado no livro de Ester, controla a sorte de todos – Ele mesmo é a sorte de quem aceitar!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3EAA1-76EC-4D53-B1C5-3E4B68BB26B4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3201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186E3-120A-434F-804A-5E569FE9AE56}" type="datetimeFigureOut">
              <a:rPr lang="pt-BR" smtClean="0"/>
              <a:t>01/02/2016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7E16-243A-4779-9686-51CE45D8C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2689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186E3-120A-434F-804A-5E569FE9AE56}" type="datetimeFigureOut">
              <a:rPr lang="pt-BR" smtClean="0"/>
              <a:t>01/02/2016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7E16-243A-4779-9686-51CE45D8C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392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186E3-120A-434F-804A-5E569FE9AE56}" type="datetimeFigureOut">
              <a:rPr lang="pt-BR" smtClean="0"/>
              <a:t>01/02/2016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7E16-243A-4779-9686-51CE45D8C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5557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186E3-120A-434F-804A-5E569FE9AE56}" type="datetimeFigureOut">
              <a:rPr lang="pt-BR" smtClean="0"/>
              <a:t>01/02/2016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7E16-243A-4779-9686-51CE45D8C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049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186E3-120A-434F-804A-5E569FE9AE56}" type="datetimeFigureOut">
              <a:rPr lang="pt-BR" smtClean="0"/>
              <a:t>01/02/2016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7E16-243A-4779-9686-51CE45D8C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9871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186E3-120A-434F-804A-5E569FE9AE56}" type="datetimeFigureOut">
              <a:rPr lang="pt-BR" smtClean="0"/>
              <a:t>01/02/2016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7E16-243A-4779-9686-51CE45D8C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8546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186E3-120A-434F-804A-5E569FE9AE56}" type="datetimeFigureOut">
              <a:rPr lang="pt-BR" smtClean="0"/>
              <a:t>01/02/2016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7E16-243A-4779-9686-51CE45D8C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26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186E3-120A-434F-804A-5E569FE9AE56}" type="datetimeFigureOut">
              <a:rPr lang="pt-BR" smtClean="0"/>
              <a:t>01/02/2016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7E16-243A-4779-9686-51CE45D8C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4058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186E3-120A-434F-804A-5E569FE9AE56}" type="datetimeFigureOut">
              <a:rPr lang="pt-BR" smtClean="0"/>
              <a:t>01/02/2016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7E16-243A-4779-9686-51CE45D8C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6159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186E3-120A-434F-804A-5E569FE9AE56}" type="datetimeFigureOut">
              <a:rPr lang="pt-BR" smtClean="0"/>
              <a:t>01/02/2016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7E16-243A-4779-9686-51CE45D8C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763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186E3-120A-434F-804A-5E569FE9AE56}" type="datetimeFigureOut">
              <a:rPr lang="pt-BR" smtClean="0"/>
              <a:t>01/02/2016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7E16-243A-4779-9686-51CE45D8C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777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186E3-120A-434F-804A-5E569FE9AE56}" type="datetimeFigureOut">
              <a:rPr lang="pt-BR" smtClean="0"/>
              <a:t>01/02/2016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F7E16-243A-4779-9686-51CE45D8C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63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007040"/>
            <a:ext cx="3222171" cy="4905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 descr="http://www.portalfamosos.com.br/wp-content/themes/PFBR2014/imagens.php?src=http://www.portalfamosos.com.br/wp-content/uploads/2015/03/cats99.jpg&amp;w=640&amp;h=350&amp;a=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171" y="1007040"/>
            <a:ext cx="8969829" cy="4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0971" y="758125"/>
            <a:ext cx="400594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ln w="22225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Quando</a:t>
            </a:r>
            <a:r>
              <a:rPr lang="pt-BR" sz="5400" b="1" dirty="0" smtClean="0">
                <a:ln w="22225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pt-BR" sz="5400" b="1" dirty="0" smtClean="0">
                <a:ln w="22225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 </a:t>
            </a:r>
            <a:r>
              <a:rPr lang="pt-BR" sz="72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beleza</a:t>
            </a:r>
          </a:p>
          <a:p>
            <a:pPr algn="ctr"/>
            <a:r>
              <a:rPr lang="pt-BR" sz="2800" b="1" dirty="0" smtClean="0">
                <a:ln w="22225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endParaRPr lang="pt-BR" sz="5400" b="1" dirty="0" smtClean="0">
              <a:ln w="22225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/>
            <a:r>
              <a:rPr lang="pt-BR" sz="7200" b="1" dirty="0" smtClean="0">
                <a:ln w="22225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não</a:t>
            </a:r>
          </a:p>
          <a:p>
            <a:pPr algn="ctr"/>
            <a:r>
              <a:rPr lang="pt-BR" sz="2800" b="1" dirty="0" smtClean="0">
                <a:ln w="22225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pt-BR" sz="5400" b="1" dirty="0" smtClean="0">
                <a:ln w="22225">
                  <a:solidFill>
                    <a:schemeClr val="tx1"/>
                  </a:solidFill>
                  <a:prstDash val="solid"/>
                </a:ln>
              </a:rPr>
              <a:t>é </a:t>
            </a:r>
            <a:r>
              <a:rPr lang="pt-BR" sz="7200" b="1" dirty="0" smtClean="0">
                <a:ln w="22225">
                  <a:solidFill>
                    <a:schemeClr val="tx1"/>
                  </a:solidFill>
                  <a:prstDash val="solid"/>
                </a:ln>
              </a:rPr>
              <a:t>tudo</a:t>
            </a:r>
            <a:r>
              <a:rPr lang="pt-BR" sz="5400" b="1" dirty="0" smtClean="0">
                <a:ln w="22225">
                  <a:solidFill>
                    <a:schemeClr val="tx1"/>
                  </a:solidFill>
                  <a:prstDash val="solid"/>
                </a:ln>
              </a:rPr>
              <a:t>!</a:t>
            </a:r>
            <a:endParaRPr lang="pt-BR" sz="5400" b="1" dirty="0">
              <a:ln w="22225">
                <a:solidFill>
                  <a:schemeClr val="tx1"/>
                </a:solidFill>
                <a:prstDash val="solid"/>
              </a:ln>
            </a:endParaRPr>
          </a:p>
        </p:txBody>
      </p:sp>
      <p:pic>
        <p:nvPicPr>
          <p:cNvPr id="3080" name="Picture 8" descr="http://images.vectorhq.com/images/previews/853/red-lipstick-kiss-2-psd-44223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5229" y="2535104"/>
            <a:ext cx="5569313" cy="375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01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torage.46graus.com/files/portfolio/2403/02c5dbde-41ff-4ef4-a69f-2bd0dbf96553/1900_0c3c3a9e-e232-4817-9e47-ad5cd462fd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47" y="-7051"/>
            <a:ext cx="10262468" cy="686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images.vectorhq.com/images/previews/853/red-lipstick-kiss-2-psd-44223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668" y="13455"/>
            <a:ext cx="5084084" cy="343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vectorise.net/logo/wp-content/uploads/2012/08/Facebook-Lik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894" y="749861"/>
            <a:ext cx="27051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clipartsfree.net/vector/large/Cross_003_Vector_Clipar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951" y="3117440"/>
            <a:ext cx="2463127" cy="355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ultiplicar 7"/>
          <p:cNvSpPr/>
          <p:nvPr/>
        </p:nvSpPr>
        <p:spPr>
          <a:xfrm>
            <a:off x="8853723" y="2922864"/>
            <a:ext cx="3294735" cy="3767382"/>
          </a:xfrm>
          <a:prstGeom prst="mathMultiply">
            <a:avLst>
              <a:gd name="adj1" fmla="val 12507"/>
            </a:avLst>
          </a:prstGeom>
          <a:solidFill>
            <a:srgbClr val="FF0000">
              <a:alpha val="7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842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natelinha.ne10.uol.com.br/natelinha/js/ckfinder/userfiles/images/gabrieladurlo-ahistoriadee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46" y="754743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://images.vectorhq.com/images/previews/853/red-lipstick-kiss-2-psd-44223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25" y="1896364"/>
            <a:ext cx="5084084" cy="343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72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laudia.gomes.zip.net/images/e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1" y="1013917"/>
            <a:ext cx="6825796" cy="511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://images.vectorhq.com/images/previews/853/red-lipstick-kiss-2-psd-44223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154" y="703659"/>
            <a:ext cx="5084084" cy="343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vectorise.net/logo/wp-content/uploads/2012/08/Facebook-Lik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646" y="3897307"/>
            <a:ext cx="27051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42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vtb.r7.com/ER7_RE_ESTER_INTEGRA_570kbps_2012-12-25_6422d8c8-4ef7-11e2-9ec9-d776361e35c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0" y="856344"/>
            <a:ext cx="9329056" cy="524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8047085" y="2687619"/>
            <a:ext cx="40059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Escolhida pelo </a:t>
            </a:r>
          </a:p>
          <a:p>
            <a:pPr algn="ctr"/>
            <a:r>
              <a:rPr lang="pt-BR" sz="72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</a:t>
            </a:r>
            <a:endParaRPr lang="pt-BR" sz="5400" b="1" dirty="0" smtClean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vectorise.net/logo/wp-content/uploads/2012/08/Facebook-Lik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503" y="458769"/>
            <a:ext cx="27051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50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entretenimento.r7.com/a-historia-de-ester/files/2012/12/Marcos-Pitombo-Rei-Assuero-Michel-Angelo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089" y="566057"/>
            <a:ext cx="7674429" cy="575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28146" y="2905559"/>
            <a:ext cx="40059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Escolhida por </a:t>
            </a:r>
          </a:p>
          <a:p>
            <a:pPr algn="ctr"/>
            <a:r>
              <a:rPr lang="pt-BR" sz="72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Deus</a:t>
            </a:r>
            <a:endParaRPr lang="pt-BR" sz="5400" b="1" dirty="0" smtClean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vectorise.net/logo/wp-content/uploads/2012/08/Facebook-Lik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64" y="676709"/>
            <a:ext cx="27051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23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entretenimento.r7.com/a-historia-de-ester/files/2012/12/pos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96" y="1262743"/>
            <a:ext cx="6164941" cy="462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7383689" y="2803958"/>
            <a:ext cx="41406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Escolher o momento de falar</a:t>
            </a:r>
            <a:endParaRPr lang="pt-BR" sz="5400" b="1" dirty="0" smtClean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vectorise.net/logo/wp-content/uploads/2012/08/Facebook-Lik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107" y="575108"/>
            <a:ext cx="27051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98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rederecord.r7.com/wp-content/blogs.dir/21/files/rei-assuero-convida-ester-para-passeio-romantico-no-bosque-veja-os-melhores-momentos/p_dec24_2214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357" y="1112157"/>
            <a:ext cx="66675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91003" y="2832989"/>
            <a:ext cx="40059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Escolher</a:t>
            </a:r>
          </a:p>
          <a:p>
            <a:pPr algn="ctr"/>
            <a:r>
              <a:rPr lang="pt-BR" sz="72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salvar</a:t>
            </a:r>
            <a:endParaRPr lang="pt-BR" sz="5400" b="1" dirty="0" smtClean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vectorise.net/logo/wp-content/uploads/2012/08/Facebook-Lik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421" y="604139"/>
            <a:ext cx="27051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88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entretenimento.r7.com/a-historia-de-ester/files/2012/12/assuero_ester_eunuc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19" y="957943"/>
            <a:ext cx="6745516" cy="505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630431" y="2629789"/>
            <a:ext cx="40059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Contar sua História</a:t>
            </a:r>
            <a:endParaRPr lang="pt-BR" sz="5400" b="1" dirty="0" smtClean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://vectorise.net/logo/wp-content/uploads/2012/08/Facebook-Lik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849" y="400939"/>
            <a:ext cx="27051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68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05517" y="1062197"/>
            <a:ext cx="107156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"Porque </a:t>
            </a:r>
            <a:r>
              <a:rPr lang="pt-BR" sz="72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Deus não nos deu o espírito de covardia, mas de poder, de amor e de moderação. </a:t>
            </a:r>
            <a:endParaRPr lang="pt-BR" sz="5400" b="1" dirty="0" smtClean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124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38628" y="952649"/>
            <a:ext cx="1060994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Portanto </a:t>
            </a:r>
            <a:r>
              <a:rPr lang="pt-BR" sz="72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te envergonhes do testemunho de nosso </a:t>
            </a:r>
            <a:r>
              <a:rPr lang="pt-BR" sz="72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Senhor...”</a:t>
            </a:r>
          </a:p>
          <a:p>
            <a:pPr algn="r"/>
            <a:r>
              <a:rPr lang="pt-BR" sz="40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2Tm </a:t>
            </a:r>
            <a:r>
              <a:rPr lang="pt-BR" sz="40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1:7-8</a:t>
            </a:r>
            <a:endParaRPr lang="pt-BR" sz="4000" b="1" dirty="0" smtClean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280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imworld.aufeminin.com/story/20140227/gisele-bundchen-enfant-185929_w6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5158">
            <a:off x="-678783" y="168348"/>
            <a:ext cx="4586561" cy="460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conselhodemulher.com/wp-content/uploads/2015/05/gisele-bundchen-nos-tempos-de-esco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8168">
            <a:off x="237904" y="366227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mguol.com/c/entretenimento/2013/11/01/a-modelo-gisele-bundchen-1383313582261_300x5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2375">
            <a:off x="3541283" y="-41324"/>
            <a:ext cx="2857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bp2.blogger.com/_rEW0rhW_ycI/Rl7ewrn0WnI/AAAAAAAAAJM/v9ot2QiRnNQ/s400/gisel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8314">
            <a:off x="5026604" y="2937121"/>
            <a:ext cx="3124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lilapink.com.br/wp-content/uploads/2013/02/gisele-bundchen-kit-fotos-importadas_MLB-F-2886656364_07201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686" y="334441"/>
            <a:ext cx="4592252" cy="614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images.vectorhq.com/images/previews/853/red-lipstick-kiss-2-psd-44223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720" y="174171"/>
            <a:ext cx="4529931" cy="305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91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vectorise.net/logo/wp-content/uploads/2012/08/Facebook-Lik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91" y="2191655"/>
            <a:ext cx="27051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images.vectorhq.com/images/previews/853/red-lipstick-kiss-2-psd-44223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050" y="1968935"/>
            <a:ext cx="5084084" cy="343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clipartsfree.net/vector/large/Cross_003_Vector_Clip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691" y="1526936"/>
            <a:ext cx="2463127" cy="355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14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back9network.com/wp-content/uploads/2013/12/TomBrady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432" y="1185031"/>
            <a:ext cx="7203168" cy="480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babadosdosfamosos.com.br/portal/wp-content/uploads/2015/08/gi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472" y="1185031"/>
            <a:ext cx="8537087" cy="480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media3.popsugar-assets.com/files/2015/08/03/670/n/1922398/e6f422ef_11825115_10155927779960083_5867840903381950064_n.xxxlar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362" y="0"/>
            <a:ext cx="69133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883472" y="1"/>
            <a:ext cx="81189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9608668" y="0"/>
            <a:ext cx="81189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8" descr="http://images.vectorhq.com/images/previews/853/red-lipstick-kiss-2-psd-44223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172" y="839507"/>
            <a:ext cx="5084084" cy="343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90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media3.popsugar-assets.com/files/2015/08/03/670/n/1922398/e6f422ef_11825115_10155927779960083_5867840903381950064_n.xxx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362" y="3"/>
            <a:ext cx="69133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33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revistaquem.globo.com/Revista/Quem/foto/0,,65023258,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660" y="914399"/>
            <a:ext cx="7118955" cy="492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3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.ytimg.com/vi/aXOssunBZKU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5952"/>
            <a:ext cx="11950305" cy="672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65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ensacionalista.uol.com.br/wp-content/uploads/2015/08/nann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261" y="1422401"/>
            <a:ext cx="74485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11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tatic.glamurama.uol.com.br/2015/05/defla0706-sc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747" y="115887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vectorise.net/logo/wp-content/uploads/2012/08/Facebook-Lik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436" y="2330449"/>
            <a:ext cx="27051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images.vectorhq.com/images/previews/853/red-lipstick-kiss-2-psd-44223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456" y="1728995"/>
            <a:ext cx="5084084" cy="343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ultiplicar 13"/>
          <p:cNvSpPr/>
          <p:nvPr/>
        </p:nvSpPr>
        <p:spPr>
          <a:xfrm>
            <a:off x="8623850" y="1728995"/>
            <a:ext cx="3294735" cy="3767382"/>
          </a:xfrm>
          <a:prstGeom prst="mathMultiply">
            <a:avLst>
              <a:gd name="adj1" fmla="val 12507"/>
            </a:avLst>
          </a:prstGeom>
          <a:solidFill>
            <a:srgbClr val="FF0000">
              <a:alpha val="7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394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entretenimento.r7.com/a-historia-de-ester/files/2012/12/A-Historia-de-Ester-A_1024x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859" y="-3064"/>
            <a:ext cx="9148084" cy="686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71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778</Words>
  <Application>Microsoft Office PowerPoint</Application>
  <PresentationFormat>Widescreen</PresentationFormat>
  <Paragraphs>92</Paragraphs>
  <Slides>20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PE-CAPELAS EFM 2016</dc:subject>
  <dc:creator>Pr. MARCELO AUGUSTO DE CARVALHO; APV - Roberto Conti Junior</dc:creator>
  <cp:keywords>www.4tons.com</cp:keywords>
  <dc:description>COMÉRCIO PROIBIDO. USO PESSOAL</dc:description>
  <cp:lastModifiedBy>APV - Marcelo Augusto de Carvalho</cp:lastModifiedBy>
  <cp:revision>42</cp:revision>
  <dcterms:created xsi:type="dcterms:W3CDTF">2015-11-06T00:15:31Z</dcterms:created>
  <dcterms:modified xsi:type="dcterms:W3CDTF">2016-02-01T11:10:47Z</dcterms:modified>
  <cp:category>PASTORAL ESTUDANTIL APV</cp:category>
</cp:coreProperties>
</file>