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40"/>
  </p:notesMasterIdLst>
  <p:sldIdLst>
    <p:sldId id="310" r:id="rId2"/>
    <p:sldId id="351" r:id="rId3"/>
    <p:sldId id="313" r:id="rId4"/>
    <p:sldId id="324" r:id="rId5"/>
    <p:sldId id="350" r:id="rId6"/>
    <p:sldId id="349" r:id="rId7"/>
    <p:sldId id="348" r:id="rId8"/>
    <p:sldId id="325" r:id="rId9"/>
    <p:sldId id="320" r:id="rId10"/>
    <p:sldId id="334" r:id="rId11"/>
    <p:sldId id="314" r:id="rId12"/>
    <p:sldId id="335" r:id="rId13"/>
    <p:sldId id="336" r:id="rId14"/>
    <p:sldId id="286" r:id="rId15"/>
    <p:sldId id="300" r:id="rId16"/>
    <p:sldId id="311" r:id="rId17"/>
    <p:sldId id="338" r:id="rId18"/>
    <p:sldId id="304" r:id="rId19"/>
    <p:sldId id="339" r:id="rId20"/>
    <p:sldId id="340" r:id="rId21"/>
    <p:sldId id="308" r:id="rId22"/>
    <p:sldId id="341" r:id="rId23"/>
    <p:sldId id="322" r:id="rId24"/>
    <p:sldId id="317" r:id="rId25"/>
    <p:sldId id="321" r:id="rId26"/>
    <p:sldId id="337" r:id="rId27"/>
    <p:sldId id="302" r:id="rId28"/>
    <p:sldId id="305" r:id="rId29"/>
    <p:sldId id="315" r:id="rId30"/>
    <p:sldId id="342" r:id="rId31"/>
    <p:sldId id="306" r:id="rId32"/>
    <p:sldId id="287" r:id="rId33"/>
    <p:sldId id="307" r:id="rId34"/>
    <p:sldId id="343" r:id="rId35"/>
    <p:sldId id="345" r:id="rId36"/>
    <p:sldId id="344" r:id="rId37"/>
    <p:sldId id="347" r:id="rId38"/>
    <p:sldId id="346" r:id="rId39"/>
  </p:sldIdLst>
  <p:sldSz cx="9144000" cy="6858000" type="screen4x3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96" autoAdjust="0"/>
    <p:restoredTop sz="82554" autoAdjust="0"/>
  </p:normalViewPr>
  <p:slideViewPr>
    <p:cSldViewPr>
      <p:cViewPr varScale="1">
        <p:scale>
          <a:sx n="61" d="100"/>
          <a:sy n="61" d="100"/>
        </p:scale>
        <p:origin x="97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Berlin Sans FB Demi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Berlin Sans FB Demi" pitchFamily="34" charset="0"/>
              </a:defRPr>
            </a:lvl1pPr>
          </a:lstStyle>
          <a:p>
            <a:pPr>
              <a:defRPr/>
            </a:pPr>
            <a:fld id="{2A6F0A07-32A5-4777-A386-DE4D103F6512}" type="datetimeFigureOut">
              <a:rPr lang="pt-BR"/>
              <a:pPr>
                <a:defRPr/>
              </a:pPr>
              <a:t>18/02/2015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 dirty="0" smtClean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 dirty="0" smtClean="0"/>
              <a:t>Clique para editar os estilos do texto mestre</a:t>
            </a:r>
          </a:p>
          <a:p>
            <a:pPr lvl="1"/>
            <a:r>
              <a:rPr lang="pt-BR" noProof="0" dirty="0" smtClean="0"/>
              <a:t>Segundo nível</a:t>
            </a:r>
          </a:p>
          <a:p>
            <a:pPr lvl="2"/>
            <a:r>
              <a:rPr lang="pt-BR" noProof="0" dirty="0" smtClean="0"/>
              <a:t>Terceiro nível</a:t>
            </a:r>
          </a:p>
          <a:p>
            <a:pPr lvl="3"/>
            <a:r>
              <a:rPr lang="pt-BR" noProof="0" dirty="0" smtClean="0"/>
              <a:t>Quarto nível</a:t>
            </a:r>
          </a:p>
          <a:p>
            <a:pPr lvl="4"/>
            <a:r>
              <a:rPr lang="pt-BR" noProof="0" dirty="0" smtClean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Berlin Sans FB Demi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Berlin Sans FB Demi" panose="020E0802020502020306" pitchFamily="34" charset="0"/>
              </a:defRPr>
            </a:lvl1pPr>
          </a:lstStyle>
          <a:p>
            <a:pPr>
              <a:defRPr/>
            </a:pPr>
            <a:fld id="{600AD3F4-35F2-43C5-B78B-E899DD9EBAF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25899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erlin Sans FB Dem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erlin Sans FB Dem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erlin Sans FB Dem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erlin Sans FB Dem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erlin Sans FB Dem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pt-BR" altLang="pt-BR" sz="14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www.4tons.com</a:t>
            </a:r>
          </a:p>
          <a:p>
            <a:pPr algn="ctr"/>
            <a:r>
              <a:rPr lang="pt-BR" altLang="pt-BR" sz="14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Pr. Marcelo Augusto de Carvalho</a:t>
            </a:r>
            <a:br>
              <a:rPr lang="pt-BR" altLang="pt-BR" sz="14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</a:br>
            <a:endParaRPr lang="pt-BR" altLang="pt-BR" sz="1400" b="1" dirty="0" smtClean="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sp>
        <p:nvSpPr>
          <p:cNvPr id="410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9pPr>
          </a:lstStyle>
          <a:p>
            <a:pPr>
              <a:spcBef>
                <a:spcPct val="0"/>
              </a:spcBef>
            </a:pPr>
            <a:fld id="{29A94FD2-4D9E-4C46-80CF-2C5551FFBEAB}" type="slidenum">
              <a:rPr lang="pt-BR" altLang="pt-BR" smtClean="0"/>
              <a:pPr>
                <a:spcBef>
                  <a:spcPct val="0"/>
                </a:spcBef>
              </a:pPr>
              <a:t>1</a:t>
            </a:fld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24774215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endParaRPr lang="pt-BR" altLang="pt-BR" b="1" smtClean="0"/>
          </a:p>
        </p:txBody>
      </p:sp>
      <p:sp>
        <p:nvSpPr>
          <p:cNvPr id="2253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9pPr>
          </a:lstStyle>
          <a:p>
            <a:pPr>
              <a:spcBef>
                <a:spcPct val="0"/>
              </a:spcBef>
            </a:pPr>
            <a:fld id="{B7B5A932-694E-468C-890E-8BC25666884A}" type="slidenum">
              <a:rPr lang="pt-BR" altLang="pt-BR" smtClean="0"/>
              <a:pPr>
                <a:spcBef>
                  <a:spcPct val="0"/>
                </a:spcBef>
              </a:pPr>
              <a:t>10</a:t>
            </a:fld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24887721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b="1" smtClean="0"/>
          </a:p>
        </p:txBody>
      </p:sp>
      <p:sp>
        <p:nvSpPr>
          <p:cNvPr id="2458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9pPr>
          </a:lstStyle>
          <a:p>
            <a:pPr>
              <a:spcBef>
                <a:spcPct val="0"/>
              </a:spcBef>
            </a:pPr>
            <a:fld id="{238785AA-7880-4F75-ACA9-460824B5832C}" type="slidenum">
              <a:rPr lang="pt-BR" altLang="pt-BR" smtClean="0"/>
              <a:pPr>
                <a:spcBef>
                  <a:spcPct val="0"/>
                </a:spcBef>
              </a:pPr>
              <a:t>11</a:t>
            </a:fld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42682019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t-BR" altLang="pt-BR" smtClean="0"/>
              <a:t>Feliz dia do estudante!!!!!!!!</a:t>
            </a:r>
            <a:endParaRPr lang="pt-BR" altLang="pt-BR" b="1" smtClean="0"/>
          </a:p>
        </p:txBody>
      </p:sp>
      <p:sp>
        <p:nvSpPr>
          <p:cNvPr id="2662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9pPr>
          </a:lstStyle>
          <a:p>
            <a:pPr>
              <a:spcBef>
                <a:spcPct val="0"/>
              </a:spcBef>
            </a:pPr>
            <a:fld id="{3349F321-7675-4F19-A3F5-6D6D3F325C9D}" type="slidenum">
              <a:rPr lang="pt-BR" altLang="pt-BR" smtClean="0"/>
              <a:pPr>
                <a:spcBef>
                  <a:spcPct val="0"/>
                </a:spcBef>
              </a:pPr>
              <a:t>12</a:t>
            </a:fld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14011396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t-BR" altLang="pt-BR" smtClean="0"/>
              <a:t>Impuro.</a:t>
            </a:r>
            <a:br>
              <a:rPr lang="pt-BR" altLang="pt-BR" smtClean="0"/>
            </a:br>
            <a:r>
              <a:rPr lang="pt-BR" altLang="pt-BR" smtClean="0"/>
              <a:t>Sem pudor.</a:t>
            </a:r>
            <a:br>
              <a:rPr lang="pt-BR" altLang="pt-BR" smtClean="0"/>
            </a:br>
            <a:r>
              <a:rPr lang="pt-BR" altLang="pt-BR" smtClean="0"/>
              <a:t>Falta de pudicícia (Qualidade de pudico)</a:t>
            </a:r>
          </a:p>
          <a:p>
            <a:r>
              <a:rPr lang="pt-BR" altLang="pt-BR" smtClean="0"/>
              <a:t>Falta de pudicicia, acto ou dito impudico (que nao tem pudor, lascivico) ; desonestidade; lascivia; falta de puresa de corpo e alma; falta de vergonha</a:t>
            </a:r>
          </a:p>
          <a:p>
            <a:r>
              <a:rPr lang="pt-BR" altLang="pt-BR" i="1" smtClean="0"/>
              <a:t>A vida de alguns imperadores Romanos, como Nero, Calígula, era dotada de </a:t>
            </a:r>
            <a:r>
              <a:rPr lang="pt-BR" altLang="pt-BR" b="1" i="1" smtClean="0"/>
              <a:t>impudicícia</a:t>
            </a:r>
            <a:r>
              <a:rPr lang="pt-BR" altLang="pt-BR" i="1" smtClean="0"/>
              <a:t>.</a:t>
            </a:r>
            <a:br>
              <a:rPr lang="pt-BR" altLang="pt-BR" i="1" smtClean="0"/>
            </a:br>
            <a:r>
              <a:rPr lang="pt-BR" altLang="pt-BR" i="1" smtClean="0"/>
              <a:t/>
            </a:r>
            <a:br>
              <a:rPr lang="pt-BR" altLang="pt-BR" i="1" smtClean="0"/>
            </a:br>
            <a:r>
              <a:rPr lang="pt-BR" altLang="pt-BR" i="1" smtClean="0"/>
              <a:t>uma pessoa, que vive na </a:t>
            </a:r>
            <a:r>
              <a:rPr lang="pt-BR" altLang="pt-BR" b="1" i="1" smtClean="0"/>
              <a:t>impudicícia</a:t>
            </a:r>
            <a:r>
              <a:rPr lang="pt-BR" altLang="pt-BR" i="1" smtClean="0"/>
              <a:t>, não deve ser a melhor compania, para aqueles, que presam a moral os bons costumes e a ética.</a:t>
            </a:r>
          </a:p>
        </p:txBody>
      </p:sp>
      <p:sp>
        <p:nvSpPr>
          <p:cNvPr id="2867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9pPr>
          </a:lstStyle>
          <a:p>
            <a:pPr>
              <a:spcBef>
                <a:spcPct val="0"/>
              </a:spcBef>
            </a:pPr>
            <a:fld id="{31EEF830-765F-4BDE-A90E-A839F6A01F8C}" type="slidenum">
              <a:rPr lang="pt-BR" altLang="pt-BR" smtClean="0"/>
              <a:pPr>
                <a:spcBef>
                  <a:spcPct val="0"/>
                </a:spcBef>
              </a:pPr>
              <a:t>13</a:t>
            </a:fld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41940006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</a:pPr>
            <a:r>
              <a:rPr lang="pt-BR" altLang="pt-BR" b="1" smtClean="0"/>
              <a:t>Pois mais que investimos em nossos relacionamento, nos apaixonamos, namoro acaba.</a:t>
            </a:r>
          </a:p>
          <a:p>
            <a:pPr algn="ctr" eaLnBrk="1" hangingPunct="1">
              <a:spcBef>
                <a:spcPct val="0"/>
              </a:spcBef>
            </a:pPr>
            <a:r>
              <a:rPr lang="pt-BR" altLang="pt-BR" b="1" smtClean="0"/>
              <a:t>Sério amigo, namoro foi feito pra terminar, casamento não.</a:t>
            </a:r>
          </a:p>
          <a:p>
            <a:pPr eaLnBrk="1" hangingPunct="1">
              <a:spcBef>
                <a:spcPct val="0"/>
              </a:spcBef>
            </a:pPr>
            <a:endParaRPr lang="pt-BR" altLang="pt-BR" b="1" smtClean="0"/>
          </a:p>
          <a:p>
            <a:pPr eaLnBrk="1" hangingPunct="1">
              <a:spcBef>
                <a:spcPct val="0"/>
              </a:spcBef>
            </a:pPr>
            <a:endParaRPr lang="pt-BR" altLang="pt-BR" b="1" smtClean="0"/>
          </a:p>
        </p:txBody>
      </p:sp>
      <p:sp>
        <p:nvSpPr>
          <p:cNvPr id="3072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9pPr>
          </a:lstStyle>
          <a:p>
            <a:pPr>
              <a:spcBef>
                <a:spcPct val="0"/>
              </a:spcBef>
            </a:pPr>
            <a:fld id="{494F4347-B851-4603-A93E-C58211F75C4F}" type="slidenum">
              <a:rPr lang="pt-BR" altLang="pt-BR" smtClean="0"/>
              <a:pPr>
                <a:spcBef>
                  <a:spcPct val="0"/>
                </a:spcBef>
              </a:pPr>
              <a:t>14</a:t>
            </a:fld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9867161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t-BR" altLang="pt-BR" smtClean="0"/>
              <a:t>Namoro também acaba, é serio!</a:t>
            </a:r>
          </a:p>
          <a:p>
            <a:r>
              <a:rPr lang="pt-BR" altLang="pt-BR" smtClean="0"/>
              <a:t>É melhor o termino do namoro do que o de uma casamento, namoro existe para conhecermos um ao outro, não deu certo bola pra frente.</a:t>
            </a:r>
            <a:endParaRPr lang="pt-BR" altLang="pt-BR" b="1" smtClean="0"/>
          </a:p>
        </p:txBody>
      </p:sp>
      <p:sp>
        <p:nvSpPr>
          <p:cNvPr id="3277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9pPr>
          </a:lstStyle>
          <a:p>
            <a:pPr>
              <a:spcBef>
                <a:spcPct val="0"/>
              </a:spcBef>
            </a:pPr>
            <a:fld id="{51496A68-59C3-4CB3-A7D7-5DF3F418E867}" type="slidenum">
              <a:rPr lang="pt-BR" altLang="pt-BR" smtClean="0"/>
              <a:pPr>
                <a:spcBef>
                  <a:spcPct val="0"/>
                </a:spcBef>
              </a:pPr>
              <a:t>15</a:t>
            </a:fld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39727182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endParaRPr lang="pt-BR" altLang="pt-BR" b="1" smtClean="0"/>
          </a:p>
        </p:txBody>
      </p:sp>
      <p:sp>
        <p:nvSpPr>
          <p:cNvPr id="3482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9pPr>
          </a:lstStyle>
          <a:p>
            <a:pPr>
              <a:spcBef>
                <a:spcPct val="0"/>
              </a:spcBef>
            </a:pPr>
            <a:fld id="{7567644E-8666-43C7-9BF2-AE20D260B093}" type="slidenum">
              <a:rPr lang="pt-BR" altLang="pt-BR" smtClean="0"/>
              <a:pPr>
                <a:spcBef>
                  <a:spcPct val="0"/>
                </a:spcBef>
              </a:pPr>
              <a:t>16</a:t>
            </a:fld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3891761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endParaRPr lang="pt-BR" altLang="pt-BR" b="1" smtClean="0"/>
          </a:p>
        </p:txBody>
      </p:sp>
      <p:sp>
        <p:nvSpPr>
          <p:cNvPr id="3686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9pPr>
          </a:lstStyle>
          <a:p>
            <a:pPr>
              <a:spcBef>
                <a:spcPct val="0"/>
              </a:spcBef>
            </a:pPr>
            <a:fld id="{1FEF8140-DFC9-4E6B-A807-F487ECFDFBF1}" type="slidenum">
              <a:rPr lang="pt-BR" altLang="pt-BR" smtClean="0"/>
              <a:pPr>
                <a:spcBef>
                  <a:spcPct val="0"/>
                </a:spcBef>
              </a:pPr>
              <a:t>17</a:t>
            </a:fld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33607257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endParaRPr lang="pt-BR" altLang="pt-BR" b="1" smtClean="0"/>
          </a:p>
        </p:txBody>
      </p:sp>
      <p:sp>
        <p:nvSpPr>
          <p:cNvPr id="3891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9pPr>
          </a:lstStyle>
          <a:p>
            <a:pPr>
              <a:spcBef>
                <a:spcPct val="0"/>
              </a:spcBef>
            </a:pPr>
            <a:fld id="{93CA5C39-4FFF-4AB6-9673-77EB9B22829E}" type="slidenum">
              <a:rPr lang="pt-BR" altLang="pt-BR" smtClean="0"/>
              <a:pPr>
                <a:spcBef>
                  <a:spcPct val="0"/>
                </a:spcBef>
              </a:pPr>
              <a:t>18</a:t>
            </a:fld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32481200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endParaRPr lang="pt-BR" altLang="pt-BR" b="1" smtClean="0"/>
          </a:p>
        </p:txBody>
      </p:sp>
      <p:sp>
        <p:nvSpPr>
          <p:cNvPr id="4096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9pPr>
          </a:lstStyle>
          <a:p>
            <a:pPr>
              <a:spcBef>
                <a:spcPct val="0"/>
              </a:spcBef>
            </a:pPr>
            <a:fld id="{6FE8767E-36A2-4B63-B9FA-70CD2A80BC36}" type="slidenum">
              <a:rPr lang="pt-BR" altLang="pt-BR" smtClean="0"/>
              <a:pPr>
                <a:spcBef>
                  <a:spcPct val="0"/>
                </a:spcBef>
              </a:pPr>
              <a:t>19</a:t>
            </a:fld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23006234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pt-BR" altLang="pt-BR" smtClean="0"/>
              <a:t/>
            </a:r>
            <a:br>
              <a:rPr lang="pt-BR" altLang="pt-BR" smtClean="0"/>
            </a:br>
            <a:endParaRPr lang="pt-BR" altLang="pt-BR" b="1" smtClean="0"/>
          </a:p>
        </p:txBody>
      </p:sp>
      <p:sp>
        <p:nvSpPr>
          <p:cNvPr id="614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9pPr>
          </a:lstStyle>
          <a:p>
            <a:pPr>
              <a:spcBef>
                <a:spcPct val="0"/>
              </a:spcBef>
            </a:pPr>
            <a:fld id="{B563CE4D-DEA7-4444-93B8-676A1EAA646E}" type="slidenum">
              <a:rPr lang="pt-BR" altLang="pt-BR" smtClean="0"/>
              <a:pPr>
                <a:spcBef>
                  <a:spcPct val="0"/>
                </a:spcBef>
              </a:pPr>
              <a:t>2</a:t>
            </a:fld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28913313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endParaRPr lang="pt-BR" altLang="pt-BR" b="1" smtClean="0"/>
          </a:p>
        </p:txBody>
      </p:sp>
      <p:sp>
        <p:nvSpPr>
          <p:cNvPr id="4301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9pPr>
          </a:lstStyle>
          <a:p>
            <a:pPr>
              <a:spcBef>
                <a:spcPct val="0"/>
              </a:spcBef>
            </a:pPr>
            <a:fld id="{AAB7CA57-FC44-457A-AD44-FEA603FEE543}" type="slidenum">
              <a:rPr lang="pt-BR" altLang="pt-BR" smtClean="0"/>
              <a:pPr>
                <a:spcBef>
                  <a:spcPct val="0"/>
                </a:spcBef>
              </a:pPr>
              <a:t>20</a:t>
            </a:fld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296689437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pt-BR" altLang="pt-BR" smtClean="0"/>
              <a:t>Malhamos, cuidamos ao máximo de nossa beleza, maquiagem, chapinha, ai daquele que tocar em meu cabelo.</a:t>
            </a:r>
            <a:endParaRPr lang="pt-BR" altLang="pt-BR" b="1" smtClean="0"/>
          </a:p>
        </p:txBody>
      </p:sp>
      <p:sp>
        <p:nvSpPr>
          <p:cNvPr id="4506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9pPr>
          </a:lstStyle>
          <a:p>
            <a:pPr>
              <a:spcBef>
                <a:spcPct val="0"/>
              </a:spcBef>
            </a:pPr>
            <a:fld id="{C0D23284-AF22-4434-B8FD-CF57281FF5D0}" type="slidenum">
              <a:rPr lang="pt-BR" altLang="pt-BR" smtClean="0"/>
              <a:pPr>
                <a:spcBef>
                  <a:spcPct val="0"/>
                </a:spcBef>
              </a:pPr>
              <a:t>21</a:t>
            </a:fld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7085437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endParaRPr lang="pt-BR" altLang="pt-BR" b="1" smtClean="0"/>
          </a:p>
        </p:txBody>
      </p:sp>
      <p:sp>
        <p:nvSpPr>
          <p:cNvPr id="4710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9pPr>
          </a:lstStyle>
          <a:p>
            <a:pPr>
              <a:spcBef>
                <a:spcPct val="0"/>
              </a:spcBef>
            </a:pPr>
            <a:fld id="{6CB0E58B-08F7-45CA-B358-6C82FB3A34F5}" type="slidenum">
              <a:rPr lang="pt-BR" altLang="pt-BR" smtClean="0"/>
              <a:pPr>
                <a:spcBef>
                  <a:spcPct val="0"/>
                </a:spcBef>
              </a:pPr>
              <a:t>22</a:t>
            </a:fld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413371707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endParaRPr lang="pt-BR" altLang="pt-BR" b="1" smtClean="0"/>
          </a:p>
        </p:txBody>
      </p:sp>
      <p:sp>
        <p:nvSpPr>
          <p:cNvPr id="4915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9pPr>
          </a:lstStyle>
          <a:p>
            <a:pPr>
              <a:spcBef>
                <a:spcPct val="0"/>
              </a:spcBef>
            </a:pPr>
            <a:fld id="{3C194FE6-9E6D-4E99-9F88-2A5ED38613E1}" type="slidenum">
              <a:rPr lang="pt-BR" altLang="pt-BR" smtClean="0"/>
              <a:pPr>
                <a:spcBef>
                  <a:spcPct val="0"/>
                </a:spcBef>
              </a:pPr>
              <a:t>23</a:t>
            </a:fld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350179544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t-BR" altLang="pt-BR" smtClean="0"/>
              <a:t>Suplementos, academia, alimentação a risca, uau, grana e tempo gastos.</a:t>
            </a:r>
            <a:endParaRPr lang="pt-BR" altLang="pt-BR" b="1" smtClean="0"/>
          </a:p>
        </p:txBody>
      </p:sp>
      <p:sp>
        <p:nvSpPr>
          <p:cNvPr id="5120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9pPr>
          </a:lstStyle>
          <a:p>
            <a:pPr>
              <a:spcBef>
                <a:spcPct val="0"/>
              </a:spcBef>
            </a:pPr>
            <a:fld id="{5C5C8E53-6C40-4081-97F2-FF8820BE2D21}" type="slidenum">
              <a:rPr lang="pt-BR" altLang="pt-BR" smtClean="0"/>
              <a:pPr>
                <a:spcBef>
                  <a:spcPct val="0"/>
                </a:spcBef>
              </a:pPr>
              <a:t>24</a:t>
            </a:fld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86840752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Espaço Reservado para Anotações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pt-BR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 </a:t>
            </a:r>
            <a:r>
              <a:rPr lang="pt-BR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cibersexo</a:t>
            </a:r>
            <a:r>
              <a:rPr lang="pt-BR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é um problema que está crescendo rapidamente na sociedade ocidental.</a:t>
            </a:r>
          </a:p>
          <a:p>
            <a:pPr eaLnBrk="1" hangingPunct="1">
              <a:defRPr/>
            </a:pPr>
            <a:r>
              <a:rPr lang="pt-BR" dirty="0" smtClean="0"/>
              <a:t>O acesso relativamente fácil e anônimo à internet faz com que a atividade sexual online pareça atraente e segura. Pessoas que nunca teriam considerado comprar uma revista ou alugar um filme com material pornográfico, e muito menos entrar em um relacionamento adúltero, podem agora praticar o sexo na privacidade de suas casas ou escritórios”. (Melissa </a:t>
            </a:r>
            <a:r>
              <a:rPr lang="pt-BR" dirty="0" err="1" smtClean="0"/>
              <a:t>Partain</a:t>
            </a:r>
            <a:r>
              <a:rPr lang="pt-BR" dirty="0" smtClean="0"/>
              <a:t> - p.105-6)</a:t>
            </a:r>
            <a:endParaRPr lang="pt-BR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325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9pPr>
          </a:lstStyle>
          <a:p>
            <a:pPr>
              <a:spcBef>
                <a:spcPct val="0"/>
              </a:spcBef>
            </a:pPr>
            <a:fld id="{5442B7E3-8B35-4597-9682-528E10484432}" type="slidenum">
              <a:rPr lang="pt-BR" altLang="pt-BR" smtClean="0"/>
              <a:pPr>
                <a:spcBef>
                  <a:spcPct val="0"/>
                </a:spcBef>
              </a:pPr>
              <a:t>25</a:t>
            </a:fld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263629418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smtClean="0"/>
          </a:p>
        </p:txBody>
      </p:sp>
      <p:sp>
        <p:nvSpPr>
          <p:cNvPr id="5530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9pPr>
          </a:lstStyle>
          <a:p>
            <a:pPr>
              <a:spcBef>
                <a:spcPct val="0"/>
              </a:spcBef>
            </a:pPr>
            <a:fld id="{EAE0852D-562E-4312-AF39-43CD084BF04B}" type="slidenum">
              <a:rPr lang="pt-BR" altLang="pt-BR" smtClean="0"/>
              <a:pPr>
                <a:spcBef>
                  <a:spcPct val="0"/>
                </a:spcBef>
              </a:pPr>
              <a:t>26</a:t>
            </a:fld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294969149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pt-BR" altLang="pt-BR" b="1" smtClean="0"/>
              <a:t>Amor pelo que faz, supera até mesmo a circunstância.</a:t>
            </a:r>
          </a:p>
        </p:txBody>
      </p:sp>
      <p:sp>
        <p:nvSpPr>
          <p:cNvPr id="5734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9pPr>
          </a:lstStyle>
          <a:p>
            <a:pPr>
              <a:spcBef>
                <a:spcPct val="0"/>
              </a:spcBef>
            </a:pPr>
            <a:fld id="{6A97BA9D-A166-4A41-9125-05C99AC03220}" type="slidenum">
              <a:rPr lang="pt-BR" altLang="pt-BR" smtClean="0"/>
              <a:pPr>
                <a:spcBef>
                  <a:spcPct val="0"/>
                </a:spcBef>
              </a:pPr>
              <a:t>27</a:t>
            </a:fld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242844656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pt-BR" altLang="pt-BR" smtClean="0"/>
              <a:t>Todos os pais são unânimes em dizer que querem o melhor para seus filhos. Ter uma boa educação deveria ser uma das metas a perseguir. E uma boa educação necessita de muitas coisas, mas o essencial ainda é o professor. Pense nisso.</a:t>
            </a:r>
            <a:endParaRPr lang="pt-BR" altLang="pt-BR" b="1" smtClean="0"/>
          </a:p>
        </p:txBody>
      </p:sp>
      <p:sp>
        <p:nvSpPr>
          <p:cNvPr id="5939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9pPr>
          </a:lstStyle>
          <a:p>
            <a:pPr>
              <a:spcBef>
                <a:spcPct val="0"/>
              </a:spcBef>
            </a:pPr>
            <a:fld id="{69BEF246-1B60-49C0-92BF-84248CE480E2}" type="slidenum">
              <a:rPr lang="pt-BR" altLang="pt-BR" smtClean="0"/>
              <a:pPr>
                <a:spcBef>
                  <a:spcPct val="0"/>
                </a:spcBef>
              </a:pPr>
              <a:t>28</a:t>
            </a:fld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92965321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t-BR" altLang="pt-BR" smtClean="0"/>
              <a:t>com literatura evangélica, com música evangélica, com programas sadios, com boas companhias, etc.</a:t>
            </a:r>
            <a:endParaRPr lang="pt-BR" altLang="pt-BR" b="1" smtClean="0"/>
          </a:p>
        </p:txBody>
      </p:sp>
      <p:sp>
        <p:nvSpPr>
          <p:cNvPr id="6144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9pPr>
          </a:lstStyle>
          <a:p>
            <a:pPr>
              <a:spcBef>
                <a:spcPct val="0"/>
              </a:spcBef>
            </a:pPr>
            <a:fld id="{88ED525F-489D-40CA-BBA7-622316DB1CD4}" type="slidenum">
              <a:rPr lang="pt-BR" altLang="pt-BR" smtClean="0"/>
              <a:pPr>
                <a:spcBef>
                  <a:spcPct val="0"/>
                </a:spcBef>
              </a:pPr>
              <a:t>29</a:t>
            </a:fld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19963647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endParaRPr lang="pt-BR" altLang="pt-BR" b="1" smtClean="0"/>
          </a:p>
        </p:txBody>
      </p:sp>
      <p:sp>
        <p:nvSpPr>
          <p:cNvPr id="819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9pPr>
          </a:lstStyle>
          <a:p>
            <a:pPr>
              <a:spcBef>
                <a:spcPct val="0"/>
              </a:spcBef>
            </a:pPr>
            <a:fld id="{323FC335-8FFD-4127-B1F5-BF696ABE3D37}" type="slidenum">
              <a:rPr lang="pt-BR" altLang="pt-BR" smtClean="0"/>
              <a:pPr>
                <a:spcBef>
                  <a:spcPct val="0"/>
                </a:spcBef>
              </a:pPr>
              <a:t>3</a:t>
            </a:fld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182955070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pt-BR" altLang="pt-BR" i="1" smtClean="0"/>
              <a:t>Finalmente, irmãos, tudo o que é verdadeiro, tudo o que é respeitável, tudo o que é justo, tudo o que é puro, tudo o que é amável, tudo o que é de boa fama, se alguma virtude há e se algum louvor existe, seja isso o que ocupe o vosso pensamento.” Filipenses 4.8</a:t>
            </a:r>
            <a:endParaRPr lang="pt-BR" altLang="pt-BR" smtClean="0"/>
          </a:p>
        </p:txBody>
      </p:sp>
      <p:sp>
        <p:nvSpPr>
          <p:cNvPr id="6349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9pPr>
          </a:lstStyle>
          <a:p>
            <a:pPr>
              <a:spcBef>
                <a:spcPct val="0"/>
              </a:spcBef>
            </a:pPr>
            <a:fld id="{31D41AFE-ED7D-432C-A710-843BE81F6817}" type="slidenum">
              <a:rPr lang="pt-BR" altLang="pt-BR" smtClean="0"/>
              <a:pPr>
                <a:spcBef>
                  <a:spcPct val="0"/>
                </a:spcBef>
              </a:pPr>
              <a:t>30</a:t>
            </a:fld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396817932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t-BR" altLang="pt-BR" smtClean="0"/>
              <a:t> .Quando você dá nome ao que está escondido, esse perde a sua força.</a:t>
            </a:r>
            <a:br>
              <a:rPr lang="pt-BR" altLang="pt-BR" smtClean="0"/>
            </a:br>
            <a:r>
              <a:rPr lang="pt-BR" altLang="pt-BR" smtClean="0"/>
              <a:t>* Não é fácil falar de si mesmo. É fácil falar do pecado dos outros. Mas dos nossos pecados...</a:t>
            </a:r>
            <a:endParaRPr lang="pt-BR" altLang="pt-BR" b="1" smtClean="0"/>
          </a:p>
        </p:txBody>
      </p:sp>
      <p:sp>
        <p:nvSpPr>
          <p:cNvPr id="6554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9pPr>
          </a:lstStyle>
          <a:p>
            <a:pPr>
              <a:spcBef>
                <a:spcPct val="0"/>
              </a:spcBef>
            </a:pPr>
            <a:fld id="{482FFE2D-4E15-4C6F-B72F-145B1ABC1E04}" type="slidenum">
              <a:rPr lang="pt-BR" altLang="pt-BR" smtClean="0"/>
              <a:pPr>
                <a:spcBef>
                  <a:spcPct val="0"/>
                </a:spcBef>
              </a:pPr>
              <a:t>31</a:t>
            </a:fld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150643952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t-BR" altLang="pt-BR" smtClean="0"/>
              <a:t>* A crucificação da carne descrita aqui não é uma coisa feita a nós, mas por nós. </a:t>
            </a:r>
            <a:br>
              <a:rPr lang="pt-BR" altLang="pt-BR" smtClean="0"/>
            </a:br>
            <a:r>
              <a:rPr lang="pt-BR" altLang="pt-BR" smtClean="0"/>
              <a:t>Primeiro, a crucificação é impiedosa. E a rejeição que o cristão deve fazer de sua velha natureza deve ser igual. </a:t>
            </a:r>
            <a:br>
              <a:rPr lang="pt-BR" altLang="pt-BR" smtClean="0"/>
            </a:br>
            <a:r>
              <a:rPr lang="pt-BR" altLang="pt-BR" smtClean="0"/>
              <a:t>Segundo, a crucificação é dolorosa. E a rejeição que o cristão deve fazer de sua velha natureza é marcada por um profundo sofrimento. </a:t>
            </a:r>
            <a:br>
              <a:rPr lang="pt-BR" altLang="pt-BR" smtClean="0"/>
            </a:br>
            <a:r>
              <a:rPr lang="pt-BR" altLang="pt-BR" smtClean="0"/>
              <a:t>Terceiro, a crucificação é decisiva. A morte de cruz, embora fosse lenta, era uma morte certa.</a:t>
            </a:r>
          </a:p>
          <a:p>
            <a:r>
              <a:rPr lang="pt-BR" altLang="pt-BR" smtClean="0"/>
              <a:t/>
            </a:r>
            <a:br>
              <a:rPr lang="pt-BR" altLang="pt-BR" smtClean="0"/>
            </a:br>
            <a:r>
              <a:rPr lang="pt-BR" altLang="pt-BR" i="1" smtClean="0"/>
              <a:t>“Fazei, pois, morrer a vossa natureza terrena: prostituição, impureza, paixão lasciva, desejo maligno e a avareza, que é idolatria; por estas coisas é que vem a ira de Deus sobre os filhos da desobediência.” Colossenses 3.5-6</a:t>
            </a:r>
            <a:endParaRPr lang="pt-BR" altLang="pt-BR" smtClean="0"/>
          </a:p>
          <a:p>
            <a:r>
              <a:rPr lang="pt-BR" altLang="pt-BR" smtClean="0"/>
              <a:t/>
            </a:r>
            <a:br>
              <a:rPr lang="pt-BR" altLang="pt-BR" smtClean="0"/>
            </a:br>
            <a:r>
              <a:rPr lang="pt-BR" altLang="pt-BR" smtClean="0"/>
              <a:t>“O pecado o leva mais longe do que você jamais teve a intenção de ir; o pecado o retém mais tempo do que você jamais teve a intenção de ficar; o pecado lhe custa bem mais caro </a:t>
            </a:r>
            <a:br>
              <a:rPr lang="pt-BR" altLang="pt-BR" smtClean="0"/>
            </a:br>
            <a:r>
              <a:rPr lang="pt-BR" altLang="pt-BR" smtClean="0"/>
              <a:t>do que você jamais teve a intenção de pagar.”</a:t>
            </a:r>
          </a:p>
          <a:p>
            <a:r>
              <a:rPr lang="pt-BR" altLang="pt-BR" smtClean="0"/>
              <a:t/>
            </a:r>
            <a:br>
              <a:rPr lang="pt-BR" altLang="pt-BR" smtClean="0"/>
            </a:br>
            <a:r>
              <a:rPr lang="pt-BR" altLang="pt-BR" smtClean="0"/>
              <a:t>“Sempre que, orgulhosamente, fizermos de conta que o pecado não nos afeta, descobriremos que caímos mais fundo nele.”</a:t>
            </a:r>
          </a:p>
        </p:txBody>
      </p:sp>
      <p:sp>
        <p:nvSpPr>
          <p:cNvPr id="6758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9pPr>
          </a:lstStyle>
          <a:p>
            <a:pPr>
              <a:spcBef>
                <a:spcPct val="0"/>
              </a:spcBef>
            </a:pPr>
            <a:fld id="{0B1A036D-4E6C-42E9-9DD5-711C49F6E20D}" type="slidenum">
              <a:rPr lang="pt-BR" altLang="pt-BR" smtClean="0"/>
              <a:pPr>
                <a:spcBef>
                  <a:spcPct val="0"/>
                </a:spcBef>
              </a:pPr>
              <a:t>32</a:t>
            </a:fld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421506959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endParaRPr lang="pt-BR" altLang="pt-BR" b="1" smtClean="0"/>
          </a:p>
        </p:txBody>
      </p:sp>
      <p:sp>
        <p:nvSpPr>
          <p:cNvPr id="6963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9pPr>
          </a:lstStyle>
          <a:p>
            <a:pPr>
              <a:spcBef>
                <a:spcPct val="0"/>
              </a:spcBef>
            </a:pPr>
            <a:fld id="{81BDCB74-3C53-4370-A8DB-273E1A4F685D}" type="slidenum">
              <a:rPr lang="pt-BR" altLang="pt-BR" smtClean="0"/>
              <a:pPr>
                <a:spcBef>
                  <a:spcPct val="0"/>
                </a:spcBef>
              </a:pPr>
              <a:t>33</a:t>
            </a:fld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400842100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endParaRPr lang="pt-BR" altLang="pt-BR" b="1" smtClean="0"/>
          </a:p>
        </p:txBody>
      </p:sp>
      <p:sp>
        <p:nvSpPr>
          <p:cNvPr id="7168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9pPr>
          </a:lstStyle>
          <a:p>
            <a:pPr>
              <a:spcBef>
                <a:spcPct val="0"/>
              </a:spcBef>
            </a:pPr>
            <a:fld id="{2F9C7F9A-D507-4A9C-8A54-63A5C2BBE60C}" type="slidenum">
              <a:rPr lang="pt-BR" altLang="pt-BR" smtClean="0"/>
              <a:pPr>
                <a:spcBef>
                  <a:spcPct val="0"/>
                </a:spcBef>
              </a:pPr>
              <a:t>34</a:t>
            </a:fld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153432859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endParaRPr lang="pt-BR" altLang="pt-BR" b="1" smtClean="0"/>
          </a:p>
        </p:txBody>
      </p:sp>
      <p:sp>
        <p:nvSpPr>
          <p:cNvPr id="7373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9pPr>
          </a:lstStyle>
          <a:p>
            <a:pPr>
              <a:spcBef>
                <a:spcPct val="0"/>
              </a:spcBef>
            </a:pPr>
            <a:fld id="{0A365B3E-AAED-48DE-8630-1D1DAE0CCB1A}" type="slidenum">
              <a:rPr lang="pt-BR" altLang="pt-BR" smtClean="0"/>
              <a:pPr>
                <a:spcBef>
                  <a:spcPct val="0"/>
                </a:spcBef>
              </a:pPr>
              <a:t>35</a:t>
            </a:fld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412085178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endParaRPr lang="pt-BR" altLang="pt-BR" b="1" smtClean="0"/>
          </a:p>
        </p:txBody>
      </p:sp>
      <p:sp>
        <p:nvSpPr>
          <p:cNvPr id="7578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9pPr>
          </a:lstStyle>
          <a:p>
            <a:pPr>
              <a:spcBef>
                <a:spcPct val="0"/>
              </a:spcBef>
            </a:pPr>
            <a:fld id="{5EAA9625-AB3D-4BA4-8427-262C207E4A1B}" type="slidenum">
              <a:rPr lang="pt-BR" altLang="pt-BR" smtClean="0"/>
              <a:pPr>
                <a:spcBef>
                  <a:spcPct val="0"/>
                </a:spcBef>
              </a:pPr>
              <a:t>36</a:t>
            </a:fld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51757512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endParaRPr lang="pt-BR" altLang="pt-BR" b="1" smtClean="0"/>
          </a:p>
        </p:txBody>
      </p:sp>
      <p:sp>
        <p:nvSpPr>
          <p:cNvPr id="7782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9pPr>
          </a:lstStyle>
          <a:p>
            <a:pPr>
              <a:spcBef>
                <a:spcPct val="0"/>
              </a:spcBef>
            </a:pPr>
            <a:fld id="{7B3CC503-604A-422C-B5E0-2DD3B3FBBF33}" type="slidenum">
              <a:rPr lang="pt-BR" altLang="pt-BR" smtClean="0"/>
              <a:pPr>
                <a:spcBef>
                  <a:spcPct val="0"/>
                </a:spcBef>
              </a:pPr>
              <a:t>37</a:t>
            </a:fld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110718104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endParaRPr lang="pt-BR" altLang="pt-BR" b="1" smtClean="0"/>
          </a:p>
        </p:txBody>
      </p:sp>
      <p:sp>
        <p:nvSpPr>
          <p:cNvPr id="7987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9pPr>
          </a:lstStyle>
          <a:p>
            <a:pPr>
              <a:spcBef>
                <a:spcPct val="0"/>
              </a:spcBef>
            </a:pPr>
            <a:fld id="{B8E30AD7-EABE-4DE5-9F53-B0D09ECCC5DE}" type="slidenum">
              <a:rPr lang="pt-BR" altLang="pt-BR" smtClean="0"/>
              <a:pPr>
                <a:spcBef>
                  <a:spcPct val="0"/>
                </a:spcBef>
              </a:pPr>
              <a:t>38</a:t>
            </a:fld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22008776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endParaRPr lang="pt-BR" altLang="pt-BR" b="1" smtClean="0"/>
          </a:p>
        </p:txBody>
      </p:sp>
      <p:sp>
        <p:nvSpPr>
          <p:cNvPr id="1024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9pPr>
          </a:lstStyle>
          <a:p>
            <a:pPr>
              <a:spcBef>
                <a:spcPct val="0"/>
              </a:spcBef>
            </a:pPr>
            <a:fld id="{A305CA67-FBAD-474E-84B9-59C58280E873}" type="slidenum">
              <a:rPr lang="pt-BR" altLang="pt-BR" smtClean="0"/>
              <a:pPr>
                <a:spcBef>
                  <a:spcPct val="0"/>
                </a:spcBef>
              </a:pPr>
              <a:t>4</a:t>
            </a:fld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24017930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endParaRPr lang="pt-BR" altLang="pt-BR" b="1" smtClean="0"/>
          </a:p>
        </p:txBody>
      </p:sp>
      <p:sp>
        <p:nvSpPr>
          <p:cNvPr id="1229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9pPr>
          </a:lstStyle>
          <a:p>
            <a:pPr>
              <a:spcBef>
                <a:spcPct val="0"/>
              </a:spcBef>
            </a:pPr>
            <a:fld id="{FD630AC7-53EB-4987-9709-88DDD42A29A3}" type="slidenum">
              <a:rPr lang="pt-BR" altLang="pt-BR" smtClean="0"/>
              <a:pPr>
                <a:spcBef>
                  <a:spcPct val="0"/>
                </a:spcBef>
              </a:pPr>
              <a:t>5</a:t>
            </a:fld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13763767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Espaço Reservado para Anotações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>
              <a:defRPr/>
            </a:pPr>
            <a:r>
              <a:rPr lang="pt-BR" dirty="0" smtClean="0"/>
              <a:t>Um estudo conduzido por pesquisadores americanos sugere que adolescentes que escutam músicas de conteúdo sexual depreciativo têm uma vida sexual mais ativa. A equipe da Universidade de Pittsburgh entrevistou 711 jovens dos 13 aos 18 anos de idade sobre suas vidas sexuais e hábitos musicais.</a:t>
            </a:r>
          </a:p>
          <a:p>
            <a:pPr>
              <a:defRPr/>
            </a:pPr>
            <a:r>
              <a:rPr lang="pt-BR" dirty="0" smtClean="0"/>
              <a:t>Eles perceberam que os que ouviam músicas com versos sobre sexo explícito e agressivo regularmente, cerca de 17 horas por semana, tinham o dobro das chances de fazer mais sexo do que os que ouviam músicas apenas 2,7 horas no mesmo período.</a:t>
            </a:r>
          </a:p>
          <a:p>
            <a:pPr>
              <a:defRPr/>
            </a:pPr>
            <a:r>
              <a:rPr lang="pt-BR" dirty="0" smtClean="0"/>
              <a:t>Os especialistas classificaram como letras vulgares as que descrevem o sexo como um ato puramente físico e relacionado a relações de poder, diz o estudo divulgado na publicação especializada </a:t>
            </a:r>
            <a:r>
              <a:rPr lang="pt-BR" i="1" dirty="0" smtClean="0"/>
              <a:t>American </a:t>
            </a:r>
            <a:r>
              <a:rPr lang="pt-BR" i="1" dirty="0" err="1" smtClean="0"/>
              <a:t>Journal</a:t>
            </a:r>
            <a:r>
              <a:rPr lang="pt-BR" i="1" dirty="0" smtClean="0"/>
              <a:t> </a:t>
            </a:r>
            <a:r>
              <a:rPr lang="pt-BR" i="1" dirty="0" err="1" smtClean="0"/>
              <a:t>of</a:t>
            </a:r>
            <a:r>
              <a:rPr lang="pt-BR" i="1" dirty="0" smtClean="0"/>
              <a:t> </a:t>
            </a:r>
            <a:r>
              <a:rPr lang="pt-BR" i="1" dirty="0" err="1" smtClean="0"/>
              <a:t>Preventative</a:t>
            </a:r>
            <a:r>
              <a:rPr lang="pt-BR" i="1" dirty="0" smtClean="0"/>
              <a:t> Medicine</a:t>
            </a:r>
            <a:r>
              <a:rPr lang="pt-BR" dirty="0" smtClean="0"/>
              <a:t>. Os pesquisadores se recusaram, no entanto, a nomear as canções que consideraram depreciativas, dizendo apenas que versos como "</a:t>
            </a:r>
            <a:r>
              <a:rPr lang="pt-BR" dirty="0" err="1" smtClean="0"/>
              <a:t>I'm</a:t>
            </a:r>
            <a:r>
              <a:rPr lang="pt-BR" dirty="0" smtClean="0"/>
              <a:t> </a:t>
            </a:r>
            <a:r>
              <a:rPr lang="pt-BR" dirty="0" err="1" smtClean="0"/>
              <a:t>gonna</a:t>
            </a:r>
            <a:r>
              <a:rPr lang="pt-BR" dirty="0" smtClean="0"/>
              <a:t> beat </a:t>
            </a:r>
            <a:r>
              <a:rPr lang="pt-BR" dirty="0" err="1" smtClean="0"/>
              <a:t>that</a:t>
            </a:r>
            <a:r>
              <a:rPr lang="pt-BR" dirty="0" smtClean="0"/>
              <a:t> </a:t>
            </a:r>
            <a:r>
              <a:rPr lang="pt-BR" dirty="0" err="1" smtClean="0"/>
              <a:t>pussy</a:t>
            </a:r>
            <a:r>
              <a:rPr lang="pt-BR" dirty="0" smtClean="0"/>
              <a:t> </a:t>
            </a:r>
            <a:r>
              <a:rPr lang="pt-BR" dirty="0" err="1" smtClean="0"/>
              <a:t>up</a:t>
            </a:r>
            <a:r>
              <a:rPr lang="pt-BR" dirty="0" smtClean="0"/>
              <a:t>" ("Eu vou bater naquela vulva", em tradução livre), são comuns nas letras.</a:t>
            </a:r>
          </a:p>
          <a:p>
            <a:pPr>
              <a:defRPr/>
            </a:pPr>
            <a:r>
              <a:rPr lang="pt-BR" dirty="0" smtClean="0"/>
              <a:t>O coordenador da pesquisa, Brian </a:t>
            </a:r>
            <a:r>
              <a:rPr lang="pt-BR" dirty="0" err="1" smtClean="0"/>
              <a:t>Primack</a:t>
            </a:r>
            <a:r>
              <a:rPr lang="pt-BR" dirty="0" smtClean="0"/>
              <a:t>, disse que apesar de a pesquisa ter encontrado um elo entre música e sexo, "é difícil afirmar que canções de sexo contribuam diretamente para que os jovens façam sexo mais cedo". "Eu acredito, no entanto, que os pais devam considerar os resultados. É tentador dizer que música é só 'coisa de jovem'".</a:t>
            </a:r>
          </a:p>
          <a:p>
            <a:pPr>
              <a:defRPr/>
            </a:pPr>
            <a:r>
              <a:rPr lang="pt-BR" dirty="0" smtClean="0"/>
              <a:t>"Eu não estou dizendo que os pais devam tentar banir este tipo de música. Isso não vai ajudar. Mas eles devem falar com seus filhos sobre sexo e colocar este tipo de música no contexto correto", completou.</a:t>
            </a:r>
          </a:p>
          <a:p>
            <a:pPr>
              <a:defRPr/>
            </a:pPr>
            <a:r>
              <a:rPr lang="pt-BR" dirty="0" smtClean="0"/>
              <a:t/>
            </a:r>
            <a:br>
              <a:rPr lang="pt-BR" dirty="0" smtClean="0"/>
            </a:br>
            <a:endParaRPr lang="pt-BR" altLang="pt-BR" b="1" dirty="0" smtClean="0"/>
          </a:p>
        </p:txBody>
      </p:sp>
      <p:sp>
        <p:nvSpPr>
          <p:cNvPr id="1434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9pPr>
          </a:lstStyle>
          <a:p>
            <a:pPr>
              <a:spcBef>
                <a:spcPct val="0"/>
              </a:spcBef>
            </a:pPr>
            <a:fld id="{56E40923-10BC-49F3-A223-C88645631C18}" type="slidenum">
              <a:rPr lang="pt-BR" altLang="pt-BR" smtClean="0"/>
              <a:pPr>
                <a:spcBef>
                  <a:spcPct val="0"/>
                </a:spcBef>
              </a:pPr>
              <a:t>6</a:t>
            </a:fld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19622450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Espaço Reservado para Anotações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>
              <a:defRPr/>
            </a:pPr>
            <a:r>
              <a:rPr lang="pt-BR" dirty="0" smtClean="0"/>
              <a:t>Um estudo conduzido por pesquisadores americanos sugere que adolescentes que escutam músicas de conteúdo sexual depreciativo têm uma vida sexual mais ativa. A equipe da Universidade de Pittsburgh entrevistou 711 jovens dos 13 aos 18 anos de idade sobre suas vidas sexuais e hábitos musicais.</a:t>
            </a:r>
          </a:p>
          <a:p>
            <a:pPr>
              <a:defRPr/>
            </a:pPr>
            <a:r>
              <a:rPr lang="pt-BR" dirty="0" smtClean="0"/>
              <a:t>Eles perceberam que os que ouviam músicas com versos sobre sexo explícito e agressivo regularmente, cerca de 17 horas por semana, tinham o dobro das chances de fazer mais sexo do que os que ouviam músicas apenas 2,7 horas no mesmo período.</a:t>
            </a:r>
          </a:p>
          <a:p>
            <a:pPr>
              <a:defRPr/>
            </a:pPr>
            <a:r>
              <a:rPr lang="pt-BR" dirty="0" smtClean="0"/>
              <a:t>Os especialistas classificaram como letras vulgares as que descrevem o sexo como um ato puramente físico e relacionado a relações de poder, diz o estudo divulgado na publicação especializada </a:t>
            </a:r>
            <a:r>
              <a:rPr lang="pt-BR" i="1" dirty="0" smtClean="0"/>
              <a:t>American </a:t>
            </a:r>
            <a:r>
              <a:rPr lang="pt-BR" i="1" dirty="0" err="1" smtClean="0"/>
              <a:t>Journal</a:t>
            </a:r>
            <a:r>
              <a:rPr lang="pt-BR" i="1" dirty="0" smtClean="0"/>
              <a:t> </a:t>
            </a:r>
            <a:r>
              <a:rPr lang="pt-BR" i="1" dirty="0" err="1" smtClean="0"/>
              <a:t>of</a:t>
            </a:r>
            <a:r>
              <a:rPr lang="pt-BR" i="1" dirty="0" smtClean="0"/>
              <a:t> </a:t>
            </a:r>
            <a:r>
              <a:rPr lang="pt-BR" i="1" dirty="0" err="1" smtClean="0"/>
              <a:t>Preventative</a:t>
            </a:r>
            <a:r>
              <a:rPr lang="pt-BR" i="1" dirty="0" smtClean="0"/>
              <a:t> Medicine</a:t>
            </a:r>
            <a:r>
              <a:rPr lang="pt-BR" dirty="0" smtClean="0"/>
              <a:t>. Os pesquisadores se recusaram, no entanto, a nomear as canções que consideraram depreciativas, dizendo apenas que versos como "</a:t>
            </a:r>
            <a:r>
              <a:rPr lang="pt-BR" dirty="0" err="1" smtClean="0"/>
              <a:t>I'm</a:t>
            </a:r>
            <a:r>
              <a:rPr lang="pt-BR" dirty="0" smtClean="0"/>
              <a:t> </a:t>
            </a:r>
            <a:r>
              <a:rPr lang="pt-BR" dirty="0" err="1" smtClean="0"/>
              <a:t>gonna</a:t>
            </a:r>
            <a:r>
              <a:rPr lang="pt-BR" dirty="0" smtClean="0"/>
              <a:t> beat </a:t>
            </a:r>
            <a:r>
              <a:rPr lang="pt-BR" dirty="0" err="1" smtClean="0"/>
              <a:t>that</a:t>
            </a:r>
            <a:r>
              <a:rPr lang="pt-BR" dirty="0" smtClean="0"/>
              <a:t> </a:t>
            </a:r>
            <a:r>
              <a:rPr lang="pt-BR" dirty="0" err="1" smtClean="0"/>
              <a:t>pussy</a:t>
            </a:r>
            <a:r>
              <a:rPr lang="pt-BR" dirty="0" smtClean="0"/>
              <a:t> </a:t>
            </a:r>
            <a:r>
              <a:rPr lang="pt-BR" dirty="0" err="1" smtClean="0"/>
              <a:t>up</a:t>
            </a:r>
            <a:r>
              <a:rPr lang="pt-BR" dirty="0" smtClean="0"/>
              <a:t>" ("Eu vou bater naquela vulva", em tradução livre), são comuns nas letras.</a:t>
            </a:r>
          </a:p>
          <a:p>
            <a:pPr>
              <a:defRPr/>
            </a:pPr>
            <a:r>
              <a:rPr lang="pt-BR" dirty="0" smtClean="0"/>
              <a:t>O coordenador da pesquisa, Brian </a:t>
            </a:r>
            <a:r>
              <a:rPr lang="pt-BR" dirty="0" err="1" smtClean="0"/>
              <a:t>Primack</a:t>
            </a:r>
            <a:r>
              <a:rPr lang="pt-BR" dirty="0" smtClean="0"/>
              <a:t>, disse que apesar de a pesquisa ter encontrado um elo entre música e sexo, "é difícil afirmar que canções de sexo contribuam diretamente para que os jovens façam sexo mais cedo". "Eu acredito, no entanto, que os pais devam considerar os resultados. É tentador dizer que música é só 'coisa de jovem'".</a:t>
            </a:r>
          </a:p>
          <a:p>
            <a:pPr>
              <a:defRPr/>
            </a:pPr>
            <a:r>
              <a:rPr lang="pt-BR" dirty="0" smtClean="0"/>
              <a:t>"Eu não estou dizendo que os pais devam tentar banir este tipo de música. Isso não vai ajudar. Mas eles devem falar com seus filhos sobre sexo e colocar este tipo de música no contexto correto", completou.</a:t>
            </a:r>
          </a:p>
          <a:p>
            <a:pPr>
              <a:defRPr/>
            </a:pPr>
            <a:r>
              <a:rPr lang="pt-BR" dirty="0" smtClean="0"/>
              <a:t/>
            </a:r>
            <a:br>
              <a:rPr lang="pt-BR" dirty="0" smtClean="0"/>
            </a:br>
            <a:endParaRPr lang="pt-BR" altLang="pt-BR" b="1" dirty="0" smtClean="0"/>
          </a:p>
        </p:txBody>
      </p:sp>
      <p:sp>
        <p:nvSpPr>
          <p:cNvPr id="1638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9pPr>
          </a:lstStyle>
          <a:p>
            <a:pPr>
              <a:spcBef>
                <a:spcPct val="0"/>
              </a:spcBef>
            </a:pPr>
            <a:fld id="{2F876935-4449-4589-AFBC-7B023544185D}" type="slidenum">
              <a:rPr lang="pt-BR" altLang="pt-BR" smtClean="0"/>
              <a:pPr>
                <a:spcBef>
                  <a:spcPct val="0"/>
                </a:spcBef>
              </a:pPr>
              <a:t>7</a:t>
            </a:fld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1880699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endParaRPr lang="pt-BR" altLang="pt-BR" b="1" smtClean="0"/>
          </a:p>
        </p:txBody>
      </p:sp>
      <p:sp>
        <p:nvSpPr>
          <p:cNvPr id="1843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9pPr>
          </a:lstStyle>
          <a:p>
            <a:pPr>
              <a:spcBef>
                <a:spcPct val="0"/>
              </a:spcBef>
            </a:pPr>
            <a:fld id="{E29E199D-0A26-49AB-B4EF-FAC08D65A465}" type="slidenum">
              <a:rPr lang="pt-BR" altLang="pt-BR" smtClean="0"/>
              <a:pPr>
                <a:spcBef>
                  <a:spcPct val="0"/>
                </a:spcBef>
              </a:pPr>
              <a:t>8</a:t>
            </a:fld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10887123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endParaRPr lang="pt-BR" altLang="pt-BR" b="1" smtClean="0"/>
          </a:p>
        </p:txBody>
      </p:sp>
      <p:sp>
        <p:nvSpPr>
          <p:cNvPr id="2048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9pPr>
          </a:lstStyle>
          <a:p>
            <a:pPr>
              <a:spcBef>
                <a:spcPct val="0"/>
              </a:spcBef>
            </a:pPr>
            <a:fld id="{795FE70D-6FE8-4699-8E90-35A4A8B86D68}" type="slidenum">
              <a:rPr lang="pt-BR" altLang="pt-BR" smtClean="0"/>
              <a:pPr>
                <a:spcBef>
                  <a:spcPct val="0"/>
                </a:spcBef>
              </a:pPr>
              <a:t>9</a:t>
            </a:fld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20796711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FFABA4-4186-4414-A9D9-A577F0FC248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3330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C6C2CD-A13C-4AF5-84FC-8059C388289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2869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BE73B3-E3FD-4903-A842-FE9A6DA8039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6810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801B7F-7DC0-4CBE-AA0A-09806488352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989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7724A3-31F3-40FD-B53A-91C2A240132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56660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6E03FF-B855-4CF9-AA49-85421AD9B07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3329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C22B35-395D-47EA-8249-B546DDF2B63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7874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50CD5A-6AAB-49EA-9C98-41F75859C72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3738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5C718E-241F-49D8-A204-EACC431E9F6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4113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4B5501-7B97-462F-B4C7-2B55DBE0223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7049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77E59D-6A70-4B5F-A70D-8514611A752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7997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os estilos do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Berlin Sans FB Demi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Berlin Sans FB Demi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Berlin Sans FB Demi" panose="020E0802020502020306" pitchFamily="34" charset="0"/>
              </a:defRPr>
            </a:lvl1pPr>
          </a:lstStyle>
          <a:p>
            <a:pPr>
              <a:defRPr/>
            </a:pPr>
            <a:fld id="{8EAE2CD8-4D5C-4246-A483-7DEF1DD4333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erlin Sans FB Demi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erlin Sans FB Dem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erlin Sans FB Dem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erlin Sans FB Dem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erlin Sans FB Dem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Berlin Sans FB Demi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Berlin Sans FB Dem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Berlin Sans FB Dem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Berlin Sans FB Dem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Berlin Sans FB Demi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file:///C:\Users\gilson.cardoso\Downloads\Ashley%20Mother's%20Day%20-%20Copy.JPG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file:///C:\Users\gilson.cardoso\Downloads\Avoid-Getting-a-Divorce-Step-7.jpg" TargetMode="External"/><Relationship Id="rId4" Type="http://schemas.openxmlformats.org/officeDocument/2006/relationships/image" Target="../media/image13.jpeg"/><Relationship Id="rId9" Type="http://schemas.openxmlformats.org/officeDocument/2006/relationships/image" Target="file:///C:\Users\gilson.cardoso\Downloads\themagazine.jp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C:\Users\gilson.cardoso\Downloads\2.jpg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C:\Users\gilson.cardoso\Downloads\Stock-image-courtesy-of-morguefile.com_.jpg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C:\Users\gilson.cardoso\Downloads\prayer-for-the-media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C:\Users\gilson.cardoso\Downloads\Nina-Dobrev-Wallpaper-4.jpg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C:\Users\gilson.cardoso\Downloads\prayer-for-the-media.jpg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0488" y="46038"/>
            <a:ext cx="8963025" cy="6765925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51520" y="4509120"/>
            <a:ext cx="6984776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pt-BR" sz="4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Sabe </a:t>
            </a:r>
            <a:r>
              <a:rPr lang="pt-BR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Nada </a:t>
            </a:r>
            <a:r>
              <a:rPr lang="pt-BR" sz="4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I</a:t>
            </a:r>
            <a:r>
              <a:rPr lang="pt-BR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nocente...</a:t>
            </a:r>
          </a:p>
          <a:p>
            <a:pPr eaLnBrk="1" hangingPunct="1">
              <a:defRPr/>
            </a:pPr>
            <a:r>
              <a:rPr lang="pt-BR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Pastoral Estudantil APV</a:t>
            </a:r>
            <a:endParaRPr lang="pt-BR" sz="2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  <a:p>
            <a:pPr eaLnBrk="1" hangingPunct="1">
              <a:defRPr/>
            </a:pPr>
            <a:r>
              <a:rPr lang="pt-BR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Pr. Gilson </a:t>
            </a:r>
            <a:r>
              <a:rPr lang="pt-BR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Cardoso</a:t>
            </a:r>
            <a:endParaRPr lang="pt-BR" sz="2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0488" y="46038"/>
            <a:ext cx="8963025" cy="6765925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90488" y="1628800"/>
            <a:ext cx="8729984" cy="243143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t-B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     </a:t>
            </a:r>
            <a:r>
              <a:rPr lang="pt-BR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10</a:t>
            </a:r>
            <a:r>
              <a:rPr lang="pt-BR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 vezes no NT</a:t>
            </a:r>
          </a:p>
          <a:p>
            <a:pPr eaLnBrk="1" hangingPunct="1">
              <a:defRPr/>
            </a:pPr>
            <a:r>
              <a:rPr lang="pt-BR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      1 </a:t>
            </a:r>
            <a:r>
              <a:rPr lang="pt-BR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em Mateus e </a:t>
            </a:r>
          </a:p>
          <a:p>
            <a:pPr eaLnBrk="1" hangingPunct="1">
              <a:defRPr/>
            </a:pPr>
            <a:r>
              <a:rPr lang="pt-BR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     </a:t>
            </a:r>
            <a:r>
              <a:rPr lang="pt-BR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9</a:t>
            </a:r>
            <a:r>
              <a:rPr lang="pt-BR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 nas Cartas Paulinas</a:t>
            </a:r>
          </a:p>
          <a:p>
            <a:pPr algn="ctr" eaLnBrk="1" hangingPunct="1">
              <a:defRPr/>
            </a:pPr>
            <a:endParaRPr lang="pt-BR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73470" y="0"/>
            <a:ext cx="8963026" cy="6765925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-180528" y="4221088"/>
            <a:ext cx="8756402" cy="249299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 </a:t>
            </a:r>
            <a:r>
              <a:rPr lang="pt-BR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Das 9 ocorrências nas Cartas Paulinas</a:t>
            </a:r>
          </a:p>
          <a:p>
            <a:pPr algn="ctr" eaLnBrk="1" hangingPunct="1">
              <a:defRPr/>
            </a:pPr>
            <a:r>
              <a:rPr lang="pt-BR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7</a:t>
            </a:r>
            <a:r>
              <a:rPr lang="pt-BR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 </a:t>
            </a:r>
            <a:r>
              <a:rPr lang="pt-BR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vezes estão no contexto em que o assunto principal é a </a:t>
            </a:r>
            <a:r>
              <a:rPr lang="pt-BR" sz="4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sexualidade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30163" y="92075"/>
            <a:ext cx="9113837" cy="6765925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38380" y="3717032"/>
            <a:ext cx="8585177" cy="286232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pt-BR" sz="3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  <a:p>
            <a:pPr algn="ctr" eaLnBrk="1" hangingPunct="1">
              <a:defRPr/>
            </a:pPr>
            <a:r>
              <a:rPr lang="pt-BR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É obra da carne de </a:t>
            </a:r>
          </a:p>
          <a:p>
            <a:pPr algn="ctr" eaLnBrk="1" hangingPunct="1">
              <a:defRPr/>
            </a:pPr>
            <a:r>
              <a:rPr lang="pt-BR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Gálatas 5.19: “prostituição, impureza, lascívia...”</a:t>
            </a:r>
          </a:p>
          <a:p>
            <a:pPr algn="ctr" eaLnBrk="1" hangingPunct="1">
              <a:defRPr/>
            </a:pPr>
            <a:r>
              <a:rPr lang="pt-BR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Impureza - (</a:t>
            </a:r>
            <a:r>
              <a:rPr lang="pt-BR" sz="36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porneia</a:t>
            </a:r>
            <a:r>
              <a:rPr lang="pt-BR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2225" y="-11113"/>
            <a:ext cx="9121775" cy="6807201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59006" y="548680"/>
            <a:ext cx="8726244" cy="62478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pt-BR" sz="4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  <a:p>
            <a:pPr algn="ctr" eaLnBrk="1" hangingPunct="1">
              <a:defRPr/>
            </a:pPr>
            <a:endParaRPr lang="pt-BR" sz="4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  <a:p>
            <a:pPr algn="ctr" eaLnBrk="1" hangingPunct="1">
              <a:defRPr/>
            </a:pPr>
            <a:endParaRPr lang="pt-BR" sz="4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  <a:p>
            <a:pPr algn="ctr" eaLnBrk="1" hangingPunct="1">
              <a:defRPr/>
            </a:pPr>
            <a:endParaRPr lang="pt-BR" sz="4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  <a:p>
            <a:pPr algn="ctr" eaLnBrk="1" hangingPunct="1">
              <a:defRPr/>
            </a:pPr>
            <a:endParaRPr lang="pt-BR" sz="4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  <a:p>
            <a:pPr algn="ctr" eaLnBrk="1" hangingPunct="1">
              <a:defRPr/>
            </a:pPr>
            <a:endParaRPr lang="pt-BR" sz="3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  <a:p>
            <a:pPr algn="ctr" eaLnBrk="1" hangingPunct="1">
              <a:defRPr/>
            </a:pPr>
            <a:r>
              <a:rPr lang="pt-BR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25 vezes no NT</a:t>
            </a:r>
          </a:p>
          <a:p>
            <a:pPr algn="ctr" eaLnBrk="1" hangingPunct="1">
              <a:defRPr/>
            </a:pPr>
            <a:r>
              <a:rPr lang="pt-BR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4x impureza</a:t>
            </a:r>
          </a:p>
          <a:p>
            <a:pPr algn="ctr" eaLnBrk="1" hangingPunct="1">
              <a:defRPr/>
            </a:pPr>
            <a:r>
              <a:rPr lang="pt-BR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12x prostituição</a:t>
            </a:r>
          </a:p>
          <a:p>
            <a:pPr algn="ctr" eaLnBrk="1" hangingPunct="1">
              <a:defRPr/>
            </a:pPr>
            <a:r>
              <a:rPr lang="pt-BR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5x relações sexuais ilícitas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90488" y="46038"/>
            <a:ext cx="8963025" cy="6765925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" y="4437112"/>
            <a:ext cx="8604448" cy="184665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 eaLnBrk="1" hangingPunct="1">
              <a:defRPr/>
            </a:pPr>
            <a:endParaRPr lang="pt-BR" sz="4600" b="1" spc="50" dirty="0">
              <a:ln w="11430"/>
              <a:solidFill>
                <a:srgbClr val="FF33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erlin Sans FB" pitchFamily="34" charset="0"/>
              <a:cs typeface="Calibri" pitchFamily="34" charset="0"/>
            </a:endParaRPr>
          </a:p>
          <a:p>
            <a:pPr algn="r" eaLnBrk="1" hangingPunct="1">
              <a:defRPr/>
            </a:pPr>
            <a:r>
              <a:rPr lang="pt-BR" sz="4000" b="1" spc="50" dirty="0">
                <a:ln w="11430"/>
                <a:solidFill>
                  <a:srgbClr val="FF33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lin Sans FB" pitchFamily="34" charset="0"/>
                <a:cs typeface="Calibri" pitchFamily="34" charset="0"/>
              </a:rPr>
              <a:t>Ser professor......</a:t>
            </a:r>
          </a:p>
          <a:p>
            <a:pPr algn="r" eaLnBrk="1" hangingPunct="1">
              <a:defRPr/>
            </a:pPr>
            <a:r>
              <a:rPr lang="pt-BR" sz="2800" b="1" spc="50" dirty="0">
                <a:ln w="11430"/>
                <a:solidFill>
                  <a:srgbClr val="FF33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lin Sans FB" pitchFamily="34" charset="0"/>
                <a:cs typeface="Calibri" pitchFamily="34" charset="0"/>
              </a:rPr>
              <a:t>Pr. Gilson Cardoso</a:t>
            </a:r>
          </a:p>
        </p:txBody>
      </p:sp>
      <p:pic>
        <p:nvPicPr>
          <p:cNvPr id="29700" name="Imagem 1" descr="C:\Users\gilson.cardoso\Downloads\Avoid-Getting-a-Divorce-Step-7.jpg"/>
          <p:cNvPicPr>
            <a:picLocks noChangeAspect="1"/>
          </p:cNvPicPr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514600"/>
            <a:ext cx="24384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Imagem 2" descr="C:\Users\gilson.cardoso\Downloads\Ashley Mother's Day - Copy.JPG"/>
          <p:cNvPicPr preferRelativeResize="0">
            <a:picLocks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8802688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Imagem 3" descr="C:\Users\gilson.cardoso\Downloads\themagazine.jpg"/>
          <p:cNvPicPr preferRelativeResize="0">
            <a:picLocks/>
          </p:cNvPicPr>
          <p:nvPr/>
        </p:nvPicPr>
        <p:blipFill>
          <a:blip r:embed="rId8" r:link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95263"/>
            <a:ext cx="8893175" cy="647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199423" y="404664"/>
            <a:ext cx="9053511" cy="627077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pt-BR" sz="4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  <a:p>
            <a:pPr>
              <a:defRPr/>
            </a:pPr>
            <a:endParaRPr lang="pt-BR" sz="4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  <a:p>
            <a:pPr>
              <a:defRPr/>
            </a:pPr>
            <a:endParaRPr lang="pt-BR" sz="4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  <a:p>
            <a:pPr>
              <a:defRPr/>
            </a:pPr>
            <a:endParaRPr lang="pt-BR" sz="4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  <a:p>
            <a:pPr>
              <a:defRPr/>
            </a:pPr>
            <a:endParaRPr lang="pt-BR" sz="3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  <a:p>
            <a:pPr>
              <a:defRPr/>
            </a:pPr>
            <a:r>
              <a:rPr lang="pt-BR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1x devassidão</a:t>
            </a:r>
          </a:p>
          <a:p>
            <a:pPr>
              <a:defRPr/>
            </a:pPr>
            <a:r>
              <a:rPr lang="pt-BR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1x malícia</a:t>
            </a:r>
          </a:p>
          <a:p>
            <a:pPr>
              <a:defRPr/>
            </a:pPr>
            <a:r>
              <a:rPr lang="pt-BR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1x não ser nascido da prostituição</a:t>
            </a:r>
          </a:p>
          <a:p>
            <a:pPr>
              <a:defRPr/>
            </a:pPr>
            <a:r>
              <a:rPr lang="pt-BR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1x impudicícia-</a:t>
            </a:r>
            <a:r>
              <a:rPr lang="pt-BR" sz="4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(</a:t>
            </a:r>
            <a:r>
              <a:rPr lang="pt-BR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Ato de prostituir-se e de adulterar-se são impudicos; </a:t>
            </a:r>
            <a:r>
              <a:rPr lang="pt-BR" sz="28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escandalos</a:t>
            </a:r>
            <a:r>
              <a:rPr lang="pt-BR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 sensuais)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0488" y="46038"/>
            <a:ext cx="8963025" cy="6765925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269522" y="335845"/>
            <a:ext cx="8604956" cy="618630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pt-BR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  <a:p>
            <a:pPr>
              <a:defRPr/>
            </a:pPr>
            <a:endParaRPr lang="pt-BR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  <a:p>
            <a:pPr>
              <a:defRPr/>
            </a:pPr>
            <a:endParaRPr lang="pt-BR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  <a:p>
            <a:pPr>
              <a:defRPr/>
            </a:pPr>
            <a:endParaRPr lang="pt-BR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  <a:p>
            <a:pPr>
              <a:defRPr/>
            </a:pPr>
            <a:endParaRPr lang="pt-BR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  <a:p>
            <a:pPr>
              <a:defRPr/>
            </a:pPr>
            <a:endParaRPr lang="pt-BR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  <a:p>
            <a:pPr>
              <a:defRPr/>
            </a:pPr>
            <a:r>
              <a:rPr lang="pt-BR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A doutrina bíblica da impureza está ligada à pureza sexual.</a:t>
            </a:r>
            <a:endParaRPr lang="pt-BR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0488" y="46038"/>
            <a:ext cx="8963025" cy="6765925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90488" y="4941168"/>
            <a:ext cx="8801992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“A vontade de Deus é que vocês sejam santificados: abstenham-se da imoralidade sexual.” </a:t>
            </a:r>
            <a:r>
              <a:rPr lang="pt-BR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1 </a:t>
            </a:r>
            <a:r>
              <a:rPr lang="pt-BR" sz="32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ts</a:t>
            </a:r>
            <a:r>
              <a:rPr lang="pt-BR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. 4:3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0488" y="46038"/>
            <a:ext cx="8963025" cy="6765925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90488" y="4941168"/>
            <a:ext cx="8801992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pt-BR" sz="3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  <a:p>
            <a:pPr algn="ctr" eaLnBrk="1" hangingPunct="1">
              <a:defRPr/>
            </a:pPr>
            <a:r>
              <a:rPr lang="pt-BR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“Porque Deus não nos chamou para a impureza, mas para a santidade” </a:t>
            </a:r>
            <a:r>
              <a:rPr lang="pt-BR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1 </a:t>
            </a:r>
            <a:r>
              <a:rPr lang="pt-BR" sz="32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ts</a:t>
            </a:r>
            <a:r>
              <a:rPr lang="pt-BR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. 4:7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0488" y="46038"/>
            <a:ext cx="8963025" cy="6765925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90488" y="-531440"/>
            <a:ext cx="8640960" cy="704808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pt-BR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  <a:p>
            <a:pPr algn="ctr" eaLnBrk="1" hangingPunct="1">
              <a:defRPr/>
            </a:pPr>
            <a:endParaRPr lang="pt-BR" sz="3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  <a:p>
            <a:pPr algn="ctr" eaLnBrk="1" hangingPunct="1">
              <a:defRPr/>
            </a:pPr>
            <a:endParaRPr lang="pt-BR" sz="3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  <a:p>
            <a:pPr algn="ctr" eaLnBrk="1" hangingPunct="1">
              <a:defRPr/>
            </a:pPr>
            <a:endParaRPr lang="pt-BR" sz="3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  <a:p>
            <a:pPr algn="ctr" eaLnBrk="1" hangingPunct="1">
              <a:defRPr/>
            </a:pPr>
            <a:endParaRPr lang="pt-BR" sz="3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  <a:p>
            <a:pPr algn="ctr" eaLnBrk="1" hangingPunct="1">
              <a:defRPr/>
            </a:pPr>
            <a:endParaRPr lang="pt-BR" sz="3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  <a:p>
            <a:pPr algn="ctr" eaLnBrk="1" hangingPunct="1">
              <a:defRPr/>
            </a:pPr>
            <a:endParaRPr lang="pt-BR" sz="3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  <a:p>
            <a:pPr algn="ctr" eaLnBrk="1" hangingPunct="1">
              <a:defRPr/>
            </a:pPr>
            <a:endParaRPr lang="pt-BR" sz="3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  <a:p>
            <a:pPr algn="ctr" eaLnBrk="1" hangingPunct="1">
              <a:defRPr/>
            </a:pPr>
            <a:endParaRPr lang="pt-BR" sz="3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  <a:p>
            <a:pPr algn="ctr" eaLnBrk="1" hangingPunct="1">
              <a:defRPr/>
            </a:pPr>
            <a:endParaRPr lang="pt-BR" sz="3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  <a:p>
            <a:pPr algn="ctr" eaLnBrk="1" hangingPunct="1">
              <a:defRPr/>
            </a:pPr>
            <a:r>
              <a:rPr lang="pt-BR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“</a:t>
            </a:r>
            <a:r>
              <a:rPr lang="pt-BR" sz="4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Sua mente: </a:t>
            </a:r>
          </a:p>
          <a:p>
            <a:pPr algn="ctr" eaLnBrk="1" hangingPunct="1">
              <a:defRPr/>
            </a:pPr>
            <a:r>
              <a:rPr lang="pt-BR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Seu mais importante órgão sexual</a:t>
            </a:r>
            <a:r>
              <a:rPr lang="pt-B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0488" y="46038"/>
            <a:ext cx="8963025" cy="6765925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51520" y="0"/>
            <a:ext cx="8640960" cy="67403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pt-BR" sz="3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  <a:p>
            <a:pPr algn="ctr" eaLnBrk="1" hangingPunct="1">
              <a:defRPr/>
            </a:pPr>
            <a:r>
              <a:rPr lang="pt-BR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Quais são os canais de acesso à mente?</a:t>
            </a:r>
          </a:p>
          <a:p>
            <a:pPr marL="571500" indent="-571500" algn="ctr" eaLnBrk="1" hangingPunct="1">
              <a:buFont typeface="Arial" panose="020B0604020202020204" pitchFamily="34" charset="0"/>
              <a:buChar char="•"/>
              <a:defRPr/>
            </a:pPr>
            <a:endParaRPr lang="pt-BR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  <a:p>
            <a:pPr marL="571500" indent="-571500" algn="ctr" eaLnBrk="1" hangingPunct="1">
              <a:buFont typeface="Arial" panose="020B0604020202020204" pitchFamily="34" charset="0"/>
              <a:buChar char="•"/>
              <a:defRPr/>
            </a:pPr>
            <a:endParaRPr lang="pt-BR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  <a:p>
            <a:pPr marL="571500" indent="-571500" algn="ctr" eaLnBrk="1" hangingPunct="1">
              <a:buFont typeface="Arial" panose="020B0604020202020204" pitchFamily="34" charset="0"/>
              <a:buChar char="•"/>
              <a:defRPr/>
            </a:pPr>
            <a:endParaRPr lang="pt-BR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  <a:p>
            <a:pPr marL="571500" indent="-571500" algn="ctr" eaLnBrk="1" hangingPunct="1">
              <a:buFont typeface="Arial" panose="020B0604020202020204" pitchFamily="34" charset="0"/>
              <a:buChar char="•"/>
              <a:defRPr/>
            </a:pPr>
            <a:endParaRPr lang="pt-BR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  <a:p>
            <a:pPr algn="ctr" eaLnBrk="1" hangingPunct="1">
              <a:defRPr/>
            </a:pPr>
            <a:endParaRPr lang="pt-BR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  <a:p>
            <a:pPr algn="ctr" eaLnBrk="1" hangingPunct="1">
              <a:defRPr/>
            </a:pPr>
            <a:endParaRPr lang="pt-BR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  <a:p>
            <a:pPr algn="ctr" eaLnBrk="1" hangingPunct="1">
              <a:defRPr/>
            </a:pPr>
            <a:endParaRPr lang="pt-BR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  <a:p>
            <a:pPr algn="ctr" eaLnBrk="1" hangingPunct="1">
              <a:defRPr/>
            </a:pPr>
            <a:r>
              <a:rPr lang="pt-B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* Como a mente humana capta  imagens e informações?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0488" y="46038"/>
            <a:ext cx="8963025" cy="6765925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95536" y="4869160"/>
            <a:ext cx="842493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pt-BR" sz="4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O que vem em sua mente quando lê estas palavras..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0488" y="44624"/>
            <a:ext cx="8963025" cy="6765925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51520" y="0"/>
            <a:ext cx="8640960" cy="66171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pt-BR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  <a:p>
            <a:pPr algn="ctr" eaLnBrk="1" hangingPunct="1">
              <a:defRPr/>
            </a:pPr>
            <a:endParaRPr lang="pt-BR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  <a:p>
            <a:pPr algn="ctr" eaLnBrk="1" hangingPunct="1">
              <a:defRPr/>
            </a:pPr>
            <a:endParaRPr lang="pt-BR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  <a:p>
            <a:pPr algn="ctr" eaLnBrk="1" hangingPunct="1">
              <a:defRPr/>
            </a:pPr>
            <a:endParaRPr lang="pt-BR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  <a:p>
            <a:pPr algn="ctr" eaLnBrk="1" hangingPunct="1">
              <a:defRPr/>
            </a:pPr>
            <a:endParaRPr lang="pt-BR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  <a:p>
            <a:pPr algn="ctr" eaLnBrk="1" hangingPunct="1">
              <a:defRPr/>
            </a:pPr>
            <a:endParaRPr lang="pt-BR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  <a:p>
            <a:pPr algn="ctr" eaLnBrk="1" hangingPunct="1">
              <a:defRPr/>
            </a:pPr>
            <a:endParaRPr lang="pt-BR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  <a:p>
            <a:pPr algn="ctr" eaLnBrk="1" hangingPunct="1">
              <a:defRPr/>
            </a:pPr>
            <a:endParaRPr lang="pt-BR" sz="3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  <a:p>
            <a:pPr algn="ctr" eaLnBrk="1" hangingPunct="1">
              <a:defRPr/>
            </a:pPr>
            <a:r>
              <a:rPr lang="pt-BR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“Qualquer que olhar para uma mulher com intenção impura, no coração, já adulterou com ela.” Mateus 5.28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73471" y="44624"/>
            <a:ext cx="8963025" cy="6765925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97746" y="4725144"/>
            <a:ext cx="8710407" cy="181588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“São os olhos a lâmpada do corpo. Se os teus olhos forem bons,     todo o teu corpo será luminoso” Jesus Cristo (Mateus 6.22)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0488" y="46038"/>
            <a:ext cx="8963025" cy="6765925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51520" y="428179"/>
            <a:ext cx="8778680" cy="79714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Cuidado com o que vê</a:t>
            </a:r>
          </a:p>
          <a:p>
            <a:pPr algn="ctr" eaLnBrk="1" hangingPunct="1">
              <a:defRPr/>
            </a:pPr>
            <a:r>
              <a:rPr lang="pt-B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E  com o que imagina....</a:t>
            </a:r>
          </a:p>
          <a:p>
            <a:pPr algn="ctr" eaLnBrk="1" hangingPunct="1">
              <a:defRPr/>
            </a:pPr>
            <a:endParaRPr lang="pt-BR" sz="4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  <a:p>
            <a:pPr algn="ctr" eaLnBrk="1" hangingPunct="1">
              <a:defRPr/>
            </a:pPr>
            <a:endParaRPr lang="pt-BR" sz="4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  <a:p>
            <a:pPr algn="ctr" eaLnBrk="1" hangingPunct="1">
              <a:defRPr/>
            </a:pPr>
            <a:endParaRPr lang="pt-BR" sz="4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  <a:p>
            <a:pPr algn="ctr" eaLnBrk="1" hangingPunct="1">
              <a:defRPr/>
            </a:pPr>
            <a:endParaRPr lang="pt-BR" sz="4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  <a:p>
            <a:pPr algn="ctr" eaLnBrk="1" hangingPunct="1">
              <a:defRPr/>
            </a:pPr>
            <a:endParaRPr lang="pt-BR" sz="4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  <a:p>
            <a:pPr algn="ctr" eaLnBrk="1" hangingPunct="1">
              <a:defRPr/>
            </a:pPr>
            <a:r>
              <a:rPr lang="pt-B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Da ação para a intenção</a:t>
            </a:r>
          </a:p>
          <a:p>
            <a:pPr algn="ctr" eaLnBrk="1" hangingPunct="1">
              <a:defRPr/>
            </a:pPr>
            <a:endParaRPr lang="pt-BR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  <a:p>
            <a:pPr algn="ctr" eaLnBrk="1" hangingPunct="1">
              <a:defRPr/>
            </a:pPr>
            <a:endParaRPr lang="pt-BR" sz="4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  <a:p>
            <a:pPr algn="ctr" eaLnBrk="1" hangingPunct="1">
              <a:defRPr/>
            </a:pPr>
            <a:endParaRPr lang="pt-BR" sz="4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r:link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0488" y="46038"/>
            <a:ext cx="8963025" cy="6765925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90488" y="188640"/>
            <a:ext cx="8657976" cy="67403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1.Cuidado com o segundo olhar.</a:t>
            </a:r>
          </a:p>
          <a:p>
            <a:pPr algn="ctr" eaLnBrk="1" hangingPunct="1">
              <a:defRPr/>
            </a:pPr>
            <a:endParaRPr lang="pt-BR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  <a:p>
            <a:pPr algn="ctr" eaLnBrk="1" hangingPunct="1">
              <a:defRPr/>
            </a:pPr>
            <a:endParaRPr lang="pt-BR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  <a:p>
            <a:pPr algn="ctr" eaLnBrk="1" hangingPunct="1">
              <a:defRPr/>
            </a:pPr>
            <a:endParaRPr lang="pt-BR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  <a:p>
            <a:pPr algn="ctr" eaLnBrk="1" hangingPunct="1">
              <a:defRPr/>
            </a:pPr>
            <a:endParaRPr lang="pt-BR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  <a:p>
            <a:pPr algn="ctr" eaLnBrk="1" hangingPunct="1">
              <a:defRPr/>
            </a:pPr>
            <a:endParaRPr lang="pt-BR" sz="3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  <a:p>
            <a:pPr algn="ctr" eaLnBrk="1" hangingPunct="1">
              <a:defRPr/>
            </a:pPr>
            <a:endParaRPr lang="pt-BR" sz="3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  <a:p>
            <a:pPr algn="ctr" eaLnBrk="1" hangingPunct="1">
              <a:defRPr/>
            </a:pPr>
            <a:endParaRPr lang="pt-BR" sz="3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  <a:p>
            <a:pPr algn="ctr" eaLnBrk="1" hangingPunct="1">
              <a:defRPr/>
            </a:pPr>
            <a:r>
              <a:rPr lang="pt-BR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2. Cuidado com o primeiro olhar demorado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0488" y="46038"/>
            <a:ext cx="8963025" cy="6765925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548060" y="4293096"/>
            <a:ext cx="8047880" cy="218521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“Você não tem mais do que cinco segundos para opor-se o todo pensamento lascivo.”</a:t>
            </a:r>
          </a:p>
          <a:p>
            <a:pPr algn="ctr" eaLnBrk="1" hangingPunct="1">
              <a:defRPr/>
            </a:pPr>
            <a:r>
              <a:rPr lang="pt-BR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John Piper. Revista FÉ PARA HOJE. Editora Fiel.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73470" y="79375"/>
            <a:ext cx="8963026" cy="6765925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-30133" y="5683005"/>
            <a:ext cx="8496944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sz="36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Cibersexo</a:t>
            </a:r>
            <a:r>
              <a:rPr lang="pt-BR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 é “a busca de satisfação sexual na internet”.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r:link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73470" y="79375"/>
            <a:ext cx="8963026" cy="6765925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-36513" y="3573016"/>
            <a:ext cx="8428166" cy="298543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pt-BR" sz="4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  <a:p>
            <a:pPr algn="ctr" eaLnBrk="1" hangingPunct="1">
              <a:defRPr/>
            </a:pPr>
            <a:r>
              <a:rPr lang="pt-BR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 Por que a luta contra a tentação sexual algumas vezes é mais forte do que outras?</a:t>
            </a:r>
          </a:p>
          <a:p>
            <a:pPr algn="ctr" eaLnBrk="1" hangingPunct="1">
              <a:defRPr/>
            </a:pPr>
            <a:r>
              <a:rPr lang="pt-BR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(Alan P. </a:t>
            </a:r>
            <a:r>
              <a:rPr lang="pt-BR" sz="36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Medinger</a:t>
            </a:r>
            <a:r>
              <a:rPr lang="pt-BR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 - p.152)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0488" y="46038"/>
            <a:ext cx="8963025" cy="6765925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51520" y="4365104"/>
            <a:ext cx="8640960" cy="23083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Uma vez que abrimos a porta à sensualidade, ela se torna um hóspede muito difícil de ser mandado embora.” (Alan </a:t>
            </a:r>
            <a:r>
              <a:rPr lang="pt-BR" sz="36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Medinger</a:t>
            </a:r>
            <a:endParaRPr lang="pt-BR" sz="3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0488" y="46038"/>
            <a:ext cx="8963025" cy="6765925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51520" y="4210485"/>
            <a:ext cx="8712968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 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467544" y="470282"/>
            <a:ext cx="8280920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4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Alguns Princípios Para Manter A Pureza Mental</a:t>
            </a:r>
            <a:endParaRPr lang="pt-BR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r:link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73470" y="0"/>
            <a:ext cx="8963026" cy="6765925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53095" y="620688"/>
            <a:ext cx="8640960" cy="58785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742950" indent="-742950" algn="ctr" eaLnBrk="1" hangingPunct="1">
              <a:buFontTx/>
              <a:buAutoNum type="arabicPeriod"/>
              <a:defRPr/>
            </a:pPr>
            <a:r>
              <a:rPr lang="pt-BR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Encha a sua mente com a Palavra de Deus,</a:t>
            </a:r>
          </a:p>
          <a:p>
            <a:pPr marL="742950" indent="-742950" algn="ctr" eaLnBrk="1" hangingPunct="1">
              <a:buFontTx/>
              <a:buAutoNum type="arabicPeriod"/>
              <a:defRPr/>
            </a:pPr>
            <a:endParaRPr lang="pt-BR" sz="3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  <a:p>
            <a:pPr marL="742950" indent="-742950" algn="ctr" eaLnBrk="1" hangingPunct="1">
              <a:buFontTx/>
              <a:buAutoNum type="arabicPeriod"/>
              <a:defRPr/>
            </a:pPr>
            <a:endParaRPr lang="pt-BR" sz="3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  <a:p>
            <a:pPr marL="742950" indent="-742950" algn="ctr" eaLnBrk="1" hangingPunct="1">
              <a:buFontTx/>
              <a:buAutoNum type="arabicPeriod"/>
              <a:defRPr/>
            </a:pPr>
            <a:endParaRPr lang="pt-BR" sz="3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  <a:p>
            <a:pPr marL="742950" indent="-742950" algn="ctr" eaLnBrk="1" hangingPunct="1">
              <a:buFontTx/>
              <a:buAutoNum type="arabicPeriod"/>
              <a:defRPr/>
            </a:pPr>
            <a:endParaRPr lang="pt-BR" sz="3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  <a:p>
            <a:pPr marL="742950" indent="-742950" algn="ctr" eaLnBrk="1" hangingPunct="1">
              <a:buFontTx/>
              <a:buAutoNum type="arabicPeriod"/>
              <a:defRPr/>
            </a:pPr>
            <a:endParaRPr lang="pt-BR" sz="3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  <a:p>
            <a:pPr marL="742950" indent="-742950" algn="ctr" eaLnBrk="1" hangingPunct="1">
              <a:buFontTx/>
              <a:buAutoNum type="arabicPeriod"/>
              <a:defRPr/>
            </a:pPr>
            <a:endParaRPr lang="pt-BR" sz="3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  <a:p>
            <a:pPr algn="ctr" eaLnBrk="1" hangingPunct="1">
              <a:defRPr/>
            </a:pPr>
            <a:r>
              <a:rPr lang="pt-BR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“</a:t>
            </a:r>
            <a:r>
              <a:rPr lang="pt-BR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Foge, outrossim, das paixões da mocidade.  Segue a justiça, a fé, o amor e a paz com os que, de coração puro, invocam o Senhor.” 2 Timóteo 2.22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r:link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0488" y="46038"/>
            <a:ext cx="8963025" cy="6765925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63341" y="-4131840"/>
            <a:ext cx="8417317" cy="1249572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pt-BR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  <a:p>
            <a:pPr algn="ctr" eaLnBrk="1" hangingPunct="1">
              <a:defRPr/>
            </a:pPr>
            <a:endParaRPr lang="pt-BR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  <a:p>
            <a:pPr algn="ctr" eaLnBrk="1" hangingPunct="1">
              <a:defRPr/>
            </a:pPr>
            <a:endParaRPr lang="pt-BR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  <a:p>
            <a:pPr algn="ctr" eaLnBrk="1" hangingPunct="1">
              <a:defRPr/>
            </a:pPr>
            <a:endParaRPr lang="pt-BR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  <a:p>
            <a:pPr algn="ctr" eaLnBrk="1" hangingPunct="1">
              <a:defRPr/>
            </a:pPr>
            <a:endParaRPr lang="pt-BR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  <a:p>
            <a:pPr algn="ctr" eaLnBrk="1" hangingPunct="1">
              <a:defRPr/>
            </a:pPr>
            <a:endParaRPr lang="pt-BR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  <a:p>
            <a:pPr algn="ctr" eaLnBrk="1" hangingPunct="1">
              <a:defRPr/>
            </a:pPr>
            <a:endParaRPr lang="pt-BR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  <a:p>
            <a:pPr algn="ctr" eaLnBrk="1" hangingPunct="1">
              <a:defRPr/>
            </a:pPr>
            <a:endParaRPr lang="pt-BR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  <a:p>
            <a:pPr eaLnBrk="1" hangingPunct="1">
              <a:defRPr/>
            </a:pPr>
            <a:r>
              <a:rPr lang="pt-BR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 </a:t>
            </a:r>
          </a:p>
          <a:p>
            <a:pPr eaLnBrk="1" hangingPunct="1">
              <a:defRPr/>
            </a:pPr>
            <a:r>
              <a:rPr lang="pt-B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Gozar</a:t>
            </a:r>
          </a:p>
          <a:p>
            <a:pPr eaLnBrk="1" hangingPunct="1">
              <a:defRPr/>
            </a:pPr>
            <a:r>
              <a:rPr lang="pt-B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Delicia..</a:t>
            </a:r>
          </a:p>
          <a:p>
            <a:pPr eaLnBrk="1" hangingPunct="1">
              <a:defRPr/>
            </a:pPr>
            <a:r>
              <a:rPr lang="pt-B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Gostoso</a:t>
            </a:r>
          </a:p>
          <a:p>
            <a:pPr eaLnBrk="1" hangingPunct="1">
              <a:defRPr/>
            </a:pPr>
            <a:r>
              <a:rPr lang="pt-B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Comida</a:t>
            </a:r>
          </a:p>
          <a:p>
            <a:pPr eaLnBrk="1" hangingPunct="1">
              <a:defRPr/>
            </a:pPr>
            <a:r>
              <a:rPr lang="pt-B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Novinha</a:t>
            </a:r>
          </a:p>
          <a:p>
            <a:pPr eaLnBrk="1" hangingPunct="1">
              <a:defRPr/>
            </a:pPr>
            <a:endParaRPr lang="pt-BR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  <a:p>
            <a:pPr algn="ctr" eaLnBrk="1" hangingPunct="1">
              <a:defRPr/>
            </a:pPr>
            <a:endParaRPr lang="pt-BR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  <a:p>
            <a:pPr algn="ctr" eaLnBrk="1" hangingPunct="1">
              <a:defRPr/>
            </a:pPr>
            <a:endParaRPr lang="pt-BR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r:link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0488" y="46038"/>
            <a:ext cx="8963025" cy="6765925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40545" y="404664"/>
            <a:ext cx="8712968" cy="61247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2. Ore a Deus e peça ao Espírito Santo para controlar seus pensamentos,</a:t>
            </a:r>
          </a:p>
          <a:p>
            <a:pPr algn="ctr" eaLnBrk="1" hangingPunct="1">
              <a:defRPr/>
            </a:pPr>
            <a:endParaRPr lang="pt-BR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  <a:p>
            <a:pPr algn="ctr" eaLnBrk="1" hangingPunct="1">
              <a:defRPr/>
            </a:pPr>
            <a:endParaRPr lang="pt-BR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  <a:p>
            <a:pPr algn="ctr" eaLnBrk="1" hangingPunct="1">
              <a:defRPr/>
            </a:pPr>
            <a:endParaRPr lang="pt-BR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  <a:p>
            <a:pPr algn="ctr" eaLnBrk="1" hangingPunct="1">
              <a:defRPr/>
            </a:pPr>
            <a:endParaRPr lang="pt-BR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  <a:p>
            <a:pPr algn="ctr" eaLnBrk="1" hangingPunct="1">
              <a:defRPr/>
            </a:pPr>
            <a:endParaRPr lang="pt-BR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  <a:p>
            <a:pPr algn="ctr" eaLnBrk="1" hangingPunct="1">
              <a:defRPr/>
            </a:pPr>
            <a:r>
              <a:rPr lang="pt-BR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“ tudo o que é justo, tudo o que é puro, tudo o que é amável, tudo o que é de boa fama, se se alguma virtude há .... seja isso o que ocupe o vosso pensamento.” Filipenses 4.8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46038"/>
            <a:ext cx="9053513" cy="6765925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91886" y="46038"/>
            <a:ext cx="8800594" cy="6370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3. Compartilhe suas lutas, vitórias e derrotas com alguém que seja do mesmo sexo que você e de sua confiança. </a:t>
            </a:r>
          </a:p>
          <a:p>
            <a:pPr>
              <a:defRPr/>
            </a:pPr>
            <a:endParaRPr lang="pt-BR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  <a:p>
            <a:pPr>
              <a:defRPr/>
            </a:pPr>
            <a:endParaRPr lang="pt-BR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  <a:p>
            <a:pPr>
              <a:defRPr/>
            </a:pPr>
            <a:endParaRPr lang="pt-BR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  <a:p>
            <a:pPr>
              <a:defRPr/>
            </a:pPr>
            <a:endParaRPr lang="pt-BR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  <a:p>
            <a:pPr>
              <a:defRPr/>
            </a:pPr>
            <a:endParaRPr lang="pt-BR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  <a:p>
            <a:pPr>
              <a:defRPr/>
            </a:pPr>
            <a:endParaRPr lang="pt-BR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  <a:p>
            <a:pPr>
              <a:defRPr/>
            </a:pPr>
            <a:r>
              <a:rPr lang="pt-BR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“</a:t>
            </a:r>
            <a:r>
              <a:rPr lang="pt-BR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Confessai, pois, os vossos pecados uns aos outros e orai uns pelos outros, para serdes curados.” Tiago 5.16</a:t>
            </a:r>
            <a:endParaRPr lang="pt-B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0488" y="46038"/>
            <a:ext cx="8963025" cy="6765925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17914" y="0"/>
            <a:ext cx="8496944" cy="677108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4. Crucifique a carne </a:t>
            </a:r>
          </a:p>
          <a:p>
            <a:pPr algn="ctr" eaLnBrk="1" hangingPunct="1">
              <a:defRPr/>
            </a:pPr>
            <a:endParaRPr lang="pt-BR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  <a:p>
            <a:pPr algn="ctr" eaLnBrk="1" hangingPunct="1">
              <a:defRPr/>
            </a:pPr>
            <a:endParaRPr lang="pt-BR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  <a:p>
            <a:pPr algn="ctr" eaLnBrk="1" hangingPunct="1">
              <a:defRPr/>
            </a:pPr>
            <a:endParaRPr lang="pt-BR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  <a:p>
            <a:pPr algn="ctr" eaLnBrk="1" hangingPunct="1">
              <a:defRPr/>
            </a:pPr>
            <a:endParaRPr lang="pt-BR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  <a:p>
            <a:pPr algn="ctr" eaLnBrk="1" hangingPunct="1">
              <a:defRPr/>
            </a:pPr>
            <a:endParaRPr lang="pt-BR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  <a:p>
            <a:pPr algn="ctr" eaLnBrk="1" hangingPunct="1">
              <a:defRPr/>
            </a:pPr>
            <a:endParaRPr lang="pt-BR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  <a:p>
            <a:pPr algn="ctr" eaLnBrk="1" hangingPunct="1">
              <a:defRPr/>
            </a:pPr>
            <a:r>
              <a:rPr lang="pt-BR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“E os que são de Cristo Jesus crucificaram a carne, com as suas paixões e concupiscências.” Gálatas 5.24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0488" y="-19050"/>
            <a:ext cx="8963025" cy="6765925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90488" y="46038"/>
            <a:ext cx="8874000" cy="68018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pt-BR" sz="3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  <a:p>
            <a:pPr algn="ctr" eaLnBrk="1" hangingPunct="1">
              <a:defRPr/>
            </a:pPr>
            <a:endParaRPr lang="pt-BR" sz="3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  <a:p>
            <a:pPr algn="ctr" eaLnBrk="1" hangingPunct="1">
              <a:defRPr/>
            </a:pPr>
            <a:endParaRPr lang="pt-BR" sz="3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  <a:p>
            <a:pPr algn="ctr" eaLnBrk="1" hangingPunct="1">
              <a:defRPr/>
            </a:pPr>
            <a:endParaRPr lang="pt-BR" sz="3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  <a:p>
            <a:pPr algn="ctr" eaLnBrk="1" hangingPunct="1">
              <a:defRPr/>
            </a:pPr>
            <a:endParaRPr lang="pt-BR" sz="3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  <a:p>
            <a:pPr algn="ctr" eaLnBrk="1" hangingPunct="1">
              <a:defRPr/>
            </a:pPr>
            <a:endParaRPr lang="pt-BR" sz="3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  <a:p>
            <a:pPr algn="ctr" eaLnBrk="1" hangingPunct="1">
              <a:defRPr/>
            </a:pPr>
            <a:endParaRPr lang="pt-BR" sz="3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  <a:p>
            <a:pPr algn="ctr" eaLnBrk="1" hangingPunct="1">
              <a:defRPr/>
            </a:pPr>
            <a:endParaRPr lang="pt-BR" sz="3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  <a:p>
            <a:pPr algn="ctr" eaLnBrk="1" hangingPunct="1">
              <a:defRPr/>
            </a:pPr>
            <a:r>
              <a:rPr lang="pt-BR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“Se confessarmos os nossos pecados, ele é fiel e justo para nos perdoar os pecados e nos purificar de toda injustiça.”</a:t>
            </a:r>
          </a:p>
          <a:p>
            <a:pPr algn="ctr" eaLnBrk="1" hangingPunct="1">
              <a:defRPr/>
            </a:pPr>
            <a:r>
              <a:rPr lang="pt-B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                                                    1João 1.9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0488" y="-19050"/>
            <a:ext cx="8963025" cy="6765925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90488" y="46038"/>
            <a:ext cx="8874000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sz="4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Porque tenho que ter uma mente pura?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0488" y="-19050"/>
            <a:ext cx="8963025" cy="6765925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90488" y="46038"/>
            <a:ext cx="8874000" cy="618630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pt-BR" sz="3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  <a:p>
            <a:pPr algn="ctr" eaLnBrk="1" hangingPunct="1">
              <a:defRPr/>
            </a:pPr>
            <a:endParaRPr lang="pt-BR" sz="3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  <a:p>
            <a:pPr algn="ctr" eaLnBrk="1" hangingPunct="1">
              <a:defRPr/>
            </a:pPr>
            <a:endParaRPr lang="pt-BR" sz="3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  <a:p>
            <a:pPr algn="ctr" eaLnBrk="1" hangingPunct="1">
              <a:defRPr/>
            </a:pPr>
            <a:endParaRPr lang="pt-BR" sz="3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  <a:p>
            <a:pPr algn="ctr" eaLnBrk="1" hangingPunct="1">
              <a:defRPr/>
            </a:pPr>
            <a:endParaRPr lang="pt-BR" sz="3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  <a:p>
            <a:pPr algn="ctr" eaLnBrk="1" hangingPunct="1">
              <a:defRPr/>
            </a:pPr>
            <a:endParaRPr lang="pt-BR" sz="3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  <a:p>
            <a:pPr algn="ctr" eaLnBrk="1" hangingPunct="1">
              <a:defRPr/>
            </a:pPr>
            <a:endParaRPr lang="pt-BR" sz="3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  <a:p>
            <a:pPr algn="ctr" eaLnBrk="1" hangingPunct="1">
              <a:defRPr/>
            </a:pPr>
            <a:endParaRPr lang="pt-BR" sz="3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  <a:p>
            <a:pPr algn="ctr" eaLnBrk="1" hangingPunct="1">
              <a:defRPr/>
            </a:pPr>
            <a:endParaRPr lang="pt-BR" sz="3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  <a:p>
            <a:pPr algn="ctr" eaLnBrk="1" hangingPunct="1">
              <a:defRPr/>
            </a:pPr>
            <a:r>
              <a:rPr lang="pt-BR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“Bem-aventurados os puros de coração, pois verão a Deus.” </a:t>
            </a:r>
            <a:r>
              <a:rPr lang="pt-BR" sz="36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Mt</a:t>
            </a:r>
            <a:r>
              <a:rPr lang="pt-BR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. 5:8</a:t>
            </a:r>
            <a:endParaRPr lang="pt-BR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0488" y="-19050"/>
            <a:ext cx="8963025" cy="6765925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90488" y="509771"/>
            <a:ext cx="887400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O Que Fazer Então?</a:t>
            </a:r>
            <a:endParaRPr lang="pt-BR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0488" y="-19050"/>
            <a:ext cx="8963025" cy="6765925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90488" y="46038"/>
            <a:ext cx="8874000" cy="67403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pt-BR" sz="3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  <a:p>
            <a:pPr algn="ctr" eaLnBrk="1" hangingPunct="1">
              <a:defRPr/>
            </a:pPr>
            <a:endParaRPr lang="pt-BR" sz="3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  <a:p>
            <a:pPr algn="ctr" eaLnBrk="1" hangingPunct="1">
              <a:defRPr/>
            </a:pPr>
            <a:endParaRPr lang="pt-BR" sz="3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  <a:p>
            <a:pPr algn="ctr" eaLnBrk="1" hangingPunct="1">
              <a:defRPr/>
            </a:pPr>
            <a:endParaRPr lang="pt-BR" sz="3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  <a:p>
            <a:pPr algn="ctr" eaLnBrk="1" hangingPunct="1">
              <a:defRPr/>
            </a:pPr>
            <a:endParaRPr lang="pt-BR" sz="3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  <a:p>
            <a:pPr algn="ctr" eaLnBrk="1" hangingPunct="1">
              <a:defRPr/>
            </a:pPr>
            <a:endParaRPr lang="pt-BR" sz="3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  <a:p>
            <a:pPr algn="ctr" eaLnBrk="1" hangingPunct="1">
              <a:defRPr/>
            </a:pPr>
            <a:endParaRPr lang="pt-BR" sz="3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  <a:p>
            <a:pPr algn="ctr" eaLnBrk="1" hangingPunct="1">
              <a:defRPr/>
            </a:pPr>
            <a:endParaRPr lang="pt-BR" sz="3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  <a:p>
            <a:pPr algn="ctr" eaLnBrk="1" hangingPunct="1">
              <a:defRPr/>
            </a:pPr>
            <a:endParaRPr lang="pt-BR" sz="3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  <a:p>
            <a:pPr algn="ctr" eaLnBrk="1" hangingPunct="1">
              <a:defRPr/>
            </a:pPr>
            <a:r>
              <a:rPr lang="pt-BR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“Ó Deus meu! Cria em mim um coração puro, e renova dentro de mim um espírito inabalável.” </a:t>
            </a:r>
            <a:r>
              <a:rPr lang="pt-BR" sz="36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Sl</a:t>
            </a:r>
            <a:r>
              <a:rPr lang="pt-BR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 51:10</a:t>
            </a:r>
            <a:endParaRPr lang="pt-BR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0488" y="-19050"/>
            <a:ext cx="8963025" cy="6765925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90488" y="46038"/>
            <a:ext cx="8874000" cy="618630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pt-BR" sz="3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  <a:p>
            <a:pPr algn="ctr" eaLnBrk="1" hangingPunct="1">
              <a:defRPr/>
            </a:pPr>
            <a:endParaRPr lang="pt-BR" sz="3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  <a:p>
            <a:pPr algn="ctr" eaLnBrk="1" hangingPunct="1">
              <a:defRPr/>
            </a:pPr>
            <a:endParaRPr lang="pt-BR" sz="3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  <a:p>
            <a:pPr algn="ctr" eaLnBrk="1" hangingPunct="1">
              <a:defRPr/>
            </a:pPr>
            <a:endParaRPr lang="pt-BR" sz="3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  <a:p>
            <a:pPr algn="ctr" eaLnBrk="1" hangingPunct="1">
              <a:defRPr/>
            </a:pPr>
            <a:endParaRPr lang="pt-BR" sz="3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  <a:p>
            <a:pPr algn="ctr" eaLnBrk="1" hangingPunct="1">
              <a:defRPr/>
            </a:pPr>
            <a:endParaRPr lang="pt-BR" sz="3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  <a:p>
            <a:pPr algn="ctr" eaLnBrk="1" hangingPunct="1">
              <a:defRPr/>
            </a:pPr>
            <a:endParaRPr lang="pt-BR" sz="3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  <a:p>
            <a:pPr algn="ctr" eaLnBrk="1" hangingPunct="1">
              <a:defRPr/>
            </a:pPr>
            <a:endParaRPr lang="pt-BR" sz="3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  <a:p>
            <a:pPr algn="ctr" eaLnBrk="1" hangingPunct="1">
              <a:defRPr/>
            </a:pPr>
            <a:endParaRPr lang="pt-BR" sz="3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  <a:p>
            <a:pPr algn="ctr" eaLnBrk="1" hangingPunct="1">
              <a:defRPr/>
            </a:pPr>
            <a:r>
              <a:rPr lang="pt-BR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“Quando mudamos a nossa forma de pensar, mudamos nossa forma de agir”</a:t>
            </a:r>
            <a:endParaRPr lang="pt-BR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070975" cy="7170738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90488" y="-4275856"/>
            <a:ext cx="8417317" cy="1092606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pt-BR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  <a:p>
            <a:pPr algn="ctr" eaLnBrk="1" hangingPunct="1">
              <a:defRPr/>
            </a:pPr>
            <a:endParaRPr lang="pt-BR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  <a:p>
            <a:pPr algn="ctr" eaLnBrk="1" hangingPunct="1">
              <a:defRPr/>
            </a:pPr>
            <a:endParaRPr lang="pt-BR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  <a:p>
            <a:pPr algn="ctr" eaLnBrk="1" hangingPunct="1">
              <a:defRPr/>
            </a:pPr>
            <a:endParaRPr lang="pt-BR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  <a:p>
            <a:pPr algn="ctr" eaLnBrk="1" hangingPunct="1">
              <a:defRPr/>
            </a:pPr>
            <a:endParaRPr lang="pt-BR" sz="4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  <a:p>
            <a:pPr algn="ctr" eaLnBrk="1" hangingPunct="1">
              <a:defRPr/>
            </a:pPr>
            <a:endParaRPr lang="pt-BR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  <a:p>
            <a:pPr algn="ctr" eaLnBrk="1" hangingPunct="1">
              <a:defRPr/>
            </a:pPr>
            <a:endParaRPr lang="pt-BR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  <a:p>
            <a:pPr algn="ctr" eaLnBrk="1" hangingPunct="1">
              <a:defRPr/>
            </a:pPr>
            <a:endParaRPr lang="pt-BR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  <a:p>
            <a:pPr algn="ctr" eaLnBrk="1" hangingPunct="1">
              <a:defRPr/>
            </a:pPr>
            <a:endParaRPr lang="pt-BR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  <a:p>
            <a:pPr algn="ctr" eaLnBrk="1" hangingPunct="1">
              <a:defRPr/>
            </a:pPr>
            <a:endParaRPr lang="pt-BR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  <a:p>
            <a:pPr algn="ctr" eaLnBrk="1" hangingPunct="1">
              <a:defRPr/>
            </a:pPr>
            <a:endParaRPr lang="pt-BR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  <a:p>
            <a:pPr algn="ctr" eaLnBrk="1" hangingPunct="1">
              <a:defRPr/>
            </a:pPr>
            <a:endParaRPr lang="pt-BR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  <a:p>
            <a:pPr algn="ctr" eaLnBrk="1" hangingPunct="1">
              <a:defRPr/>
            </a:pPr>
            <a:endParaRPr lang="pt-BR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  <a:p>
            <a:pPr algn="ctr" eaLnBrk="1" hangingPunct="1">
              <a:defRPr/>
            </a:pPr>
            <a:endParaRPr lang="pt-BR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  <a:p>
            <a:pPr algn="ctr" eaLnBrk="1" hangingPunct="1">
              <a:defRPr/>
            </a:pPr>
            <a:r>
              <a:rPr lang="pt-B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O problema está na palavra ou em nossa mente?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0488" y="46038"/>
            <a:ext cx="8963025" cy="6765925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23528" y="332656"/>
            <a:ext cx="8417317" cy="6370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pt-BR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  <a:p>
            <a:pPr algn="ctr" eaLnBrk="1" hangingPunct="1">
              <a:defRPr/>
            </a:pPr>
            <a:endParaRPr lang="pt-BR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  <a:p>
            <a:pPr algn="ctr" eaLnBrk="1" hangingPunct="1">
              <a:defRPr/>
            </a:pPr>
            <a:endParaRPr lang="pt-BR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  <a:p>
            <a:pPr algn="ctr" eaLnBrk="1" hangingPunct="1">
              <a:defRPr/>
            </a:pPr>
            <a:endParaRPr lang="pt-BR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  <a:p>
            <a:pPr algn="ctr" eaLnBrk="1" hangingPunct="1">
              <a:defRPr/>
            </a:pPr>
            <a:endParaRPr lang="pt-BR" sz="4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  <a:p>
            <a:pPr algn="ctr" eaLnBrk="1" hangingPunct="1">
              <a:defRPr/>
            </a:pPr>
            <a:endParaRPr lang="pt-BR" sz="4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  <a:p>
            <a:pPr algn="ctr" eaLnBrk="1" hangingPunct="1">
              <a:defRPr/>
            </a:pPr>
            <a:r>
              <a:rPr lang="pt-BR" sz="4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Você conhece alguma música contendo estas palavras?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9050" y="44624"/>
            <a:ext cx="9124950" cy="6750050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23528" y="332656"/>
            <a:ext cx="8417317" cy="618630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pt-BR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  <a:p>
            <a:pPr algn="ctr" eaLnBrk="1" hangingPunct="1">
              <a:defRPr/>
            </a:pPr>
            <a:endParaRPr lang="pt-BR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  <a:p>
            <a:pPr algn="ctr" eaLnBrk="1" hangingPunct="1">
              <a:defRPr/>
            </a:pPr>
            <a:endParaRPr lang="pt-BR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  <a:p>
            <a:pPr algn="ctr" eaLnBrk="1" hangingPunct="1">
              <a:defRPr/>
            </a:pPr>
            <a:endParaRPr lang="pt-BR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  <a:p>
            <a:pPr algn="ctr" eaLnBrk="1" hangingPunct="1">
              <a:defRPr/>
            </a:pPr>
            <a:endParaRPr lang="pt-BR" sz="3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  <a:p>
            <a:pPr algn="ctr" eaLnBrk="1" hangingPunct="1">
              <a:defRPr/>
            </a:pPr>
            <a:endParaRPr lang="pt-BR" sz="3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  <a:p>
            <a:pPr algn="ctr" eaLnBrk="1" hangingPunct="1">
              <a:defRPr/>
            </a:pPr>
            <a:r>
              <a:rPr lang="pt-BR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“Música estimula vida sexual dos jovens, diz estudo</a:t>
            </a:r>
          </a:p>
          <a:p>
            <a:pPr algn="ctr" eaLnBrk="1" hangingPunct="1">
              <a:defRPr/>
            </a:pPr>
            <a:r>
              <a:rPr lang="pt-BR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BBC BRASIL.com”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0488" y="46038"/>
            <a:ext cx="8963025" cy="6765925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23528" y="332656"/>
            <a:ext cx="8417317" cy="6370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pt-BR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  <a:p>
            <a:pPr algn="ctr" eaLnBrk="1" hangingPunct="1">
              <a:defRPr/>
            </a:pPr>
            <a:endParaRPr lang="pt-BR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  <a:p>
            <a:pPr algn="ctr" eaLnBrk="1" hangingPunct="1">
              <a:defRPr/>
            </a:pPr>
            <a:endParaRPr lang="pt-BR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  <a:p>
            <a:pPr algn="ctr" eaLnBrk="1" hangingPunct="1">
              <a:defRPr/>
            </a:pPr>
            <a:endParaRPr lang="pt-BR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  <a:p>
            <a:pPr algn="ctr" eaLnBrk="1" hangingPunct="1">
              <a:defRPr/>
            </a:pPr>
            <a:endParaRPr lang="pt-BR" sz="4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  <a:p>
            <a:pPr algn="ctr" eaLnBrk="1" hangingPunct="1">
              <a:defRPr/>
            </a:pPr>
            <a:endParaRPr lang="pt-BR" sz="4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  <a:p>
            <a:pPr algn="ctr" eaLnBrk="1" hangingPunct="1">
              <a:defRPr/>
            </a:pPr>
            <a:r>
              <a:rPr lang="pt-BR" sz="48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È</a:t>
            </a:r>
            <a:r>
              <a:rPr lang="pt-BR" sz="4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 possível ainda hoje manter uma mente pura?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0488" y="46038"/>
            <a:ext cx="8963025" cy="6765925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23528" y="332656"/>
            <a:ext cx="8417317" cy="609397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pureza</a:t>
            </a:r>
            <a:r>
              <a:rPr lang="pt-BR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 </a:t>
            </a:r>
          </a:p>
          <a:p>
            <a:pPr eaLnBrk="1" hangingPunct="1">
              <a:defRPr/>
            </a:pPr>
            <a:endParaRPr lang="pt-BR" sz="2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  <a:p>
            <a:pPr eaLnBrk="1" hangingPunct="1">
              <a:defRPr/>
            </a:pPr>
            <a:endParaRPr lang="pt-BR" sz="2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  <a:p>
            <a:pPr eaLnBrk="1" hangingPunct="1">
              <a:defRPr/>
            </a:pPr>
            <a:endParaRPr lang="pt-BR" sz="2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  <a:p>
            <a:pPr eaLnBrk="1" hangingPunct="1">
              <a:defRPr/>
            </a:pPr>
            <a:endParaRPr lang="pt-BR" sz="2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  <a:p>
            <a:pPr eaLnBrk="1" hangingPunct="1">
              <a:defRPr/>
            </a:pPr>
            <a:r>
              <a:rPr lang="pt-BR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1 </a:t>
            </a:r>
            <a:r>
              <a:rPr lang="pt-BR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Qualidade de puro. </a:t>
            </a:r>
          </a:p>
          <a:p>
            <a:pPr eaLnBrk="1" hangingPunct="1">
              <a:defRPr/>
            </a:pPr>
            <a:r>
              <a:rPr lang="pt-BR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2 Estado do que não está turvo ou sujo; limpidez.</a:t>
            </a:r>
          </a:p>
          <a:p>
            <a:pPr eaLnBrk="1" hangingPunct="1">
              <a:defRPr/>
            </a:pPr>
            <a:r>
              <a:rPr lang="pt-BR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 3 Qualidade do que é isento de corrupção. </a:t>
            </a:r>
          </a:p>
          <a:p>
            <a:pPr eaLnBrk="1" hangingPunct="1">
              <a:defRPr/>
            </a:pPr>
            <a:r>
              <a:rPr lang="pt-BR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4 Estado ou qualidade do que não tem mácula moral. </a:t>
            </a:r>
          </a:p>
          <a:p>
            <a:pPr eaLnBrk="1" hangingPunct="1">
              <a:defRPr/>
            </a:pPr>
            <a:r>
              <a:rPr lang="pt-BR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5 Inocência, singeleza.</a:t>
            </a:r>
          </a:p>
          <a:p>
            <a:pPr eaLnBrk="1" hangingPunct="1">
              <a:defRPr/>
            </a:pPr>
            <a:r>
              <a:rPr lang="pt-BR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6 Castidade, virgindade.</a:t>
            </a:r>
          </a:p>
          <a:p>
            <a:pPr eaLnBrk="1" hangingPunct="1">
              <a:defRPr/>
            </a:pPr>
            <a:r>
              <a:rPr lang="pt-BR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7 Genuinidade.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0488" y="46038"/>
            <a:ext cx="8963025" cy="6765925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0" y="476672"/>
            <a:ext cx="8963025" cy="686341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Na Bíblia</a:t>
            </a:r>
          </a:p>
          <a:p>
            <a:pPr algn="ctr" eaLnBrk="1" hangingPunct="1">
              <a:defRPr/>
            </a:pPr>
            <a:endParaRPr lang="pt-BR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  <a:p>
            <a:pPr algn="ctr" eaLnBrk="1" hangingPunct="1">
              <a:defRPr/>
            </a:pPr>
            <a:endParaRPr lang="pt-BR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  <a:p>
            <a:pPr algn="ctr" eaLnBrk="1" hangingPunct="1">
              <a:defRPr/>
            </a:pPr>
            <a:endParaRPr lang="pt-BR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  <a:p>
            <a:pPr algn="ctr" eaLnBrk="1" hangingPunct="1">
              <a:defRPr/>
            </a:pPr>
            <a:endParaRPr lang="pt-BR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  <a:p>
            <a:pPr algn="ctr" eaLnBrk="1" hangingPunct="1">
              <a:defRPr/>
            </a:pPr>
            <a:endParaRPr lang="pt-BR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  <a:p>
            <a:pPr algn="ctr" eaLnBrk="1" hangingPunct="1">
              <a:defRPr/>
            </a:pPr>
            <a:endParaRPr lang="pt-BR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  <a:p>
            <a:pPr algn="ctr" eaLnBrk="1" hangingPunct="1">
              <a:defRPr/>
            </a:pPr>
            <a:r>
              <a:rPr lang="pt-B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Impureza - (</a:t>
            </a:r>
            <a:r>
              <a:rPr lang="pt-BR" sz="40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akatharsia</a:t>
            </a:r>
            <a:r>
              <a:rPr lang="pt-B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)</a:t>
            </a:r>
          </a:p>
          <a:p>
            <a:pPr algn="ctr" eaLnBrk="1" hangingPunct="1">
              <a:defRPr/>
            </a:pPr>
            <a:r>
              <a:rPr lang="pt-B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a  + </a:t>
            </a:r>
            <a:r>
              <a:rPr lang="pt-BR" sz="40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katharos</a:t>
            </a:r>
            <a:endParaRPr lang="pt-BR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  <a:p>
            <a:pPr algn="ctr" eaLnBrk="1" hangingPunct="1">
              <a:defRPr/>
            </a:pPr>
            <a:r>
              <a:rPr lang="pt-B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não</a:t>
            </a:r>
            <a:r>
              <a:rPr lang="pt-B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 + puro, limpo</a:t>
            </a:r>
          </a:p>
          <a:p>
            <a:pPr algn="ctr" eaLnBrk="1" hangingPunct="1">
              <a:defRPr/>
            </a:pPr>
            <a:endParaRPr lang="pt-BR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tons-preto">
  <a:themeElements>
    <a:clrScheme name="4tons-preto 13">
      <a:dk1>
        <a:srgbClr val="808080"/>
      </a:dk1>
      <a:lt1>
        <a:srgbClr val="FFFFFF"/>
      </a:lt1>
      <a:dk2>
        <a:srgbClr val="000000"/>
      </a:dk2>
      <a:lt2>
        <a:srgbClr val="FFFFFF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tons-preto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tons-pre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tons-pret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tons-pret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tons-pret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tons-pret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tons-pret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tons-pret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tons-pret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tons-pret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tons-pret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tons-pret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tons-pret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tons-preto 13">
        <a:dk1>
          <a:srgbClr val="808080"/>
        </a:dk1>
        <a:lt1>
          <a:srgbClr val="FFFFFF"/>
        </a:lt1>
        <a:dk2>
          <a:srgbClr val="000000"/>
        </a:dk2>
        <a:lt2>
          <a:srgbClr val="FFFFFF"/>
        </a:lt2>
        <a:accent1>
          <a:srgbClr val="BBE0E3"/>
        </a:accent1>
        <a:accent2>
          <a:srgbClr val="333399"/>
        </a:accent2>
        <a:accent3>
          <a:srgbClr val="AAAAAA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4tons-preto</Template>
  <TotalTime>20145</TotalTime>
  <Words>1389</Words>
  <Application>Microsoft Office PowerPoint</Application>
  <PresentationFormat>Apresentação na tela (4:3)</PresentationFormat>
  <Paragraphs>325</Paragraphs>
  <Slides>38</Slides>
  <Notes>38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38</vt:i4>
      </vt:variant>
    </vt:vector>
  </HeadingPairs>
  <TitlesOfParts>
    <vt:vector size="44" baseType="lpstr">
      <vt:lpstr>Arial</vt:lpstr>
      <vt:lpstr>Berlin Sans FB</vt:lpstr>
      <vt:lpstr>Berlin Sans FB Demi</vt:lpstr>
      <vt:lpstr>Calibri</vt:lpstr>
      <vt:lpstr>Trebuchet MS</vt:lpstr>
      <vt:lpstr>4tons-preto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Casa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PE2015-C28-PUREZA</dc:title>
  <dc:subject>PASTOR DE ESCOLA</dc:subject>
  <dc:creator>Pr. MARCELO AUGUSTO DE CARVALHO</dc:creator>
  <cp:keywords>www.4tons.com</cp:keywords>
  <dc:description>COMÉRCIO PROIBIDO. USO PESSOAL</dc:description>
  <cp:lastModifiedBy>pr. marcelo carvalho</cp:lastModifiedBy>
  <cp:revision>214</cp:revision>
  <dcterms:created xsi:type="dcterms:W3CDTF">2009-09-21T13:03:02Z</dcterms:created>
  <dcterms:modified xsi:type="dcterms:W3CDTF">2015-02-18T17:18:57Z</dcterms:modified>
  <cp:category>CAPELAS 2015; CAPELAS</cp:category>
</cp:coreProperties>
</file>