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</p:sldMasterIdLst>
  <p:notesMasterIdLst>
    <p:notesMasterId r:id="rId32"/>
  </p:notesMasterIdLst>
  <p:sldIdLst>
    <p:sldId id="286" r:id="rId4"/>
    <p:sldId id="288" r:id="rId5"/>
    <p:sldId id="257" r:id="rId6"/>
    <p:sldId id="287" r:id="rId7"/>
    <p:sldId id="307" r:id="rId8"/>
    <p:sldId id="308" r:id="rId9"/>
    <p:sldId id="290" r:id="rId10"/>
    <p:sldId id="291" r:id="rId11"/>
    <p:sldId id="294" r:id="rId12"/>
    <p:sldId id="295" r:id="rId13"/>
    <p:sldId id="296" r:id="rId14"/>
    <p:sldId id="309" r:id="rId15"/>
    <p:sldId id="297" r:id="rId16"/>
    <p:sldId id="310" r:id="rId17"/>
    <p:sldId id="303" r:id="rId18"/>
    <p:sldId id="311" r:id="rId19"/>
    <p:sldId id="304" r:id="rId20"/>
    <p:sldId id="312" r:id="rId21"/>
    <p:sldId id="302" r:id="rId22"/>
    <p:sldId id="300" r:id="rId23"/>
    <p:sldId id="305" r:id="rId24"/>
    <p:sldId id="306" r:id="rId25"/>
    <p:sldId id="293" r:id="rId26"/>
    <p:sldId id="301" r:id="rId27"/>
    <p:sldId id="299" r:id="rId28"/>
    <p:sldId id="298" r:id="rId29"/>
    <p:sldId id="289" r:id="rId30"/>
    <p:sldId id="292" r:id="rId3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66FF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4245" autoAdjust="0"/>
  </p:normalViewPr>
  <p:slideViewPr>
    <p:cSldViewPr>
      <p:cViewPr varScale="1">
        <p:scale>
          <a:sx n="55" d="100"/>
          <a:sy n="55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75FD6B9C-ED97-4B69-8614-E6574205E09E}" type="datetimeFigureOut">
              <a:rPr lang="pt-BR"/>
              <a:pPr>
                <a:defRPr/>
              </a:pPr>
              <a:t>18/02/2015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C1029EAF-91E6-4A45-A058-4FFB42E880A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202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1400" b="1" dirty="0" smtClean="0">
                <a:solidFill>
                  <a:srgbClr val="FF0000"/>
                </a:solidFill>
              </a:rPr>
              <a:t>www.4tons.com</a:t>
            </a:r>
            <a:endParaRPr lang="pt-BR" altLang="pt-BR" sz="14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</a:pPr>
            <a:r>
              <a:rPr lang="pt-BR" altLang="pt-BR" sz="1400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dirty="0" smtClean="0"/>
              <a:t>Fontes: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dirty="0" smtClean="0"/>
              <a:t>http://www.perguntas.criacionismo.com.br/2012/01/o-poder-da-musica.html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dirty="0" smtClean="0"/>
              <a:t>A ideia é mostrar que a música não é algo inerte</a:t>
            </a:r>
            <a:r>
              <a:rPr lang="pt-BR" altLang="pt-BR" b="1" baseline="0" dirty="0" smtClean="0"/>
              <a:t> ou de pouca importância, mas que influencia muitos aspectos da vida, e prover parâmetros para uma boa escolha.</a:t>
            </a: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953155-8A38-4DCB-BFCD-7B50B49E2595}" type="slidenum">
              <a:rPr lang="pt-BR" altLang="pt-BR" smtClean="0"/>
              <a:pPr/>
              <a:t>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9488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que compõe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uma música ? Que partes ela possui ?</a:t>
            </a:r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4439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Uma forma de entender a música e separá-la em 3 elementos: melodia, harmonia e música.</a:t>
            </a:r>
          </a:p>
          <a:p>
            <a:endParaRPr lang="pt-BR" sz="1200" b="1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Melodia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uma sequência de sons em intervalos irregulares.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Melodia caminha por entre o Ritmo. A Melodia normalmente é a parte mais destacada da Música, é a parte que fica a cargo do Cantor, ou de um instrumento como Sax ou de um solo de Guitarra e etc. Sempre que ouvir um Solo - notas tocadas individualmente - você estará ouvindo uma Melodia.</a:t>
            </a:r>
            <a:endParaRPr lang="pt-BR" sz="1200" b="1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endParaRPr lang="pt-BR" sz="1200" b="1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Harmonia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a combinação dos sons ouvidos simultaneamente, é o agrupamento agradável de sons. No nosso exemplo, você poderia muito bem tocar a música apenas com uma nota de cada vez, porém ficaria sem graça. Por isso, quanto mais notas musicais você tocar simultaneamente (acordes) de forma agradável, harmoniosa, melhor será a música. </a:t>
            </a:r>
          </a:p>
          <a:p>
            <a:pPr algn="just"/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Ritmo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é o que age em função da duração do som. É a definição de quanto tempo cada parte da melodia continuará à tona. Você já percebeu que na parte “(...) margens plácidas”, o “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plá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” demora mais que o “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cidas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”? Isso é o ritmo da música. </a:t>
            </a:r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Mostrar vídeo &lt;música-03&gt; (“aula sobre esses 3 itens”).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Fonte: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www.arte.seed.pr.gov.br/modules/conteudo/conteudo.php?conteudo=136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24023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aseline="0" dirty="0" err="1" smtClean="0"/>
              <a:t>Vídeo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Musica</a:t>
            </a:r>
            <a:r>
              <a:rPr lang="en-US" sz="1200" baseline="0" dirty="0" smtClean="0"/>
              <a:t> 3</a:t>
            </a:r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2838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(Este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slide possui animações. O primeiro click irá iniciar a música. O segundo mostrar a frase “Melodia=&gt;Emoções/Sentimentos”)</a:t>
            </a:r>
          </a:p>
          <a:p>
            <a:pPr algn="just"/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 diferentes partes da música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nos afetam de maneiras diferentes, cada uma fazendo um “apelo” a alguma parte de nosso ser.</a:t>
            </a:r>
          </a:p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Obviamente que não é “simples assim”, mas os efeitos das partes da música estimulam majoritariamente algumas partes de nosso ser.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Assim, músicas com ênfase em algumas dessas partes terão efeitos mais fortes naquilo que aquela parte (melodia, harmonia ou ritmo) estimula.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música que vai tocar agora dá ênfase à melodia, perceba qual é o seu estímulo principal.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Tocar &lt;música-04&gt;.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9361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Musica</a:t>
            </a:r>
            <a:r>
              <a:rPr lang="en-US" sz="1200" dirty="0" smtClean="0"/>
              <a:t> 4</a:t>
            </a:r>
            <a:endParaRPr lang="en-US" sz="1200" baseline="0" dirty="0" smtClean="0"/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0572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Pesquisadores usaram aparelhos de ressonância magnética para mapear as áreas do cérebro que são ativadas pela música – ressonância magnética funcional. Percebeu-se então que, além do córtex auditivo, onde o cérebro processa os sons, a música também ativa partes associadas com a emoção e, com Mozart, o cérebro todo se “acende”. Apenas ele ativa áreas do cérebro envolvidas com a coordenação motora, visão e outros processos mais sofisticados do pensamento. 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 todo modo, esse trabalho científico provou indubitavelmente que o ensino da música aumenta muito a capacidade mental das crianças. Se elas forem apresentadas a Mozart bem cedo, quando ainda estão desenvolvendo sua rede neural, o resultado positivo pode durar para toda a vida, alegam os especialistas. A composição usada como carro-chefe das pesquisas é a 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Sonata para dois pianos, em Ré Maior, K.448.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Ouça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 pouco desta música. Tocar &lt;música-05&gt;. Enquanto a música toca peça aos alunos que embora a maioria deles talvez não perceba, o cérebro faz um esforço tremendo para “entender” a música e acompanhá-la. Perceba a quantidade de notas e a harmonia gerada. O cérebro fica “</a:t>
            </a:r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ligadão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” usando diferentes partes para ouvir e “decifrar” este tipo de música.</a:t>
            </a:r>
          </a:p>
          <a:p>
            <a:pPr fontAlgn="base"/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fontAlgn="base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Fonte: http://www.concertino.com.br/index.php?option=com_content&amp;view=article&amp;id=1133%3Aefeito-mozart-mozart-e-nossas-ondas-cerebrais</a:t>
            </a:r>
            <a:endParaRPr lang="pt-BR" sz="1200" b="0" i="0" kern="1200" dirty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8795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Musica</a:t>
            </a:r>
            <a:r>
              <a:rPr lang="en-US" sz="1200" dirty="0" smtClean="0"/>
              <a:t> 5</a:t>
            </a:r>
            <a:endParaRPr lang="en-US" sz="1200" baseline="0" dirty="0" smtClean="0"/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9175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Uma música com ênfase no ritmo (que estimula fortemente o corpo) vai nos levar a usar mais o corpo do que a mente, levando até mesmo à liberação de hormônios e fazendo-nos agir em função de nossos instintos corporais e não mentais.</a:t>
            </a:r>
          </a:p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 um teste: perceber a ênfase na batida e no movimento do corpo. Tocar a &lt;música-06&gt;</a:t>
            </a:r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42992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Musica</a:t>
            </a:r>
            <a:r>
              <a:rPr lang="en-US" sz="1200" dirty="0" smtClean="0"/>
              <a:t> 6</a:t>
            </a:r>
            <a:endParaRPr lang="en-US" sz="1200" baseline="0" dirty="0" smtClean="0"/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0176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 maravilhoso processo da audição, algumas partes do cérebro têm participação especial. Veja a explicação do doutor em fisiologia e professor da Universidade Federal de Santa Maria, Hélio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Pothin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: “O tálamo é uma estrutura de retransmissão de impulsos nervosos no sistema nervoso central. Sua função é escolher qual parte do córtex cerebral receberá os padrões de estímulos nervosos que chegam a ele. Assim, dependendo dos padrões de estímulos que chegam do ouvido, sejam da melodia, harmonia ou ritmo da música,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tálamo os envia para vários centros do sistema nervoso central, antes de enviá-los ao córtex pré-frontal (responsável pelo raciocínio, razão, discernimento entre o que é certo e errado, ou seja, a consciência).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Estímulos nervosos provocados pela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melodia da música são enviados pelo tálamo para o sistema límbico, responsável pela deflagração das emoções e sentimentos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Os estímulos nervosos provocados pela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harmonia da música são enviados ao córtex pré-frontal (centro da razão e consciência)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Os estímulos do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ritmo da música, antes de serem enviados para o córtex pré-frontal, são enviados para diversas partes do corpo e podem afetar a liberação de hormônios, provocar movimentos e outras sensações, inclusive as mesmas sensações das drogas psicoativas.” 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33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aseline="0" dirty="0" smtClean="0"/>
              <a:t>Andrew Fletcher, </a:t>
            </a:r>
            <a:r>
              <a:rPr lang="en-US" sz="1200" baseline="0" dirty="0" err="1" smtClean="0"/>
              <a:t>estadista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escocês</a:t>
            </a:r>
            <a:r>
              <a:rPr lang="en-US" sz="1200" baseline="0" dirty="0" smtClean="0"/>
              <a:t> (1655-1716).</a:t>
            </a:r>
          </a:p>
          <a:p>
            <a:pPr algn="just"/>
            <a:r>
              <a:rPr lang="en-US" sz="1200" baseline="0" dirty="0" smtClean="0"/>
              <a:t>A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tem </a:t>
            </a:r>
            <a:r>
              <a:rPr lang="en-US" sz="1200" baseline="0" dirty="0" err="1" smtClean="0"/>
              <a:t>tanto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poder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influência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Fletcher </a:t>
            </a:r>
            <a:r>
              <a:rPr lang="en-US" sz="1200" baseline="0" dirty="0" err="1" smtClean="0"/>
              <a:t>pensava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pudéssemos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compor</a:t>
            </a:r>
            <a:r>
              <a:rPr lang="en-US" sz="1200" baseline="0" dirty="0" smtClean="0"/>
              <a:t> as </a:t>
            </a:r>
            <a:r>
              <a:rPr lang="en-US" sz="1200" baseline="0" dirty="0" err="1" smtClean="0"/>
              <a:t>músicas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nação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influenciaríamos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modo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ser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tanto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quanto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escrevêssemos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suas</a:t>
            </a:r>
            <a:r>
              <a:rPr lang="en-US" sz="1200" baseline="0" dirty="0" smtClean="0"/>
              <a:t> leis!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52478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Estilos musicais 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seus efeitos:</a:t>
            </a:r>
          </a:p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/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Canto Gregoriano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usa os ritmos da respiração natural para criar uma sensação de amplidão descontraída. É excelente para o estudo e a meditação silenciosas e pode reduzir o estresse.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barroca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mais lenta (Bach, Handel, Vivaldi,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Corelli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 comunica uma sensação de estabilidade, ordem, previsibilidade e segurança e cria um ambiente mentalmente estimulante para o estudo e o trabalho.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clássica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(Haydn e Mozart) tem clareza, elegância e transparência. Pode melhorar a concentração, a memória e a percepção espacial.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romântica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(Schubert, Schumann,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Tchaikovski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Chopin e Liszt) enfatiza expressão e sentimento, com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freqüência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evocando temas de individualismo, nacionalismo ou misticismo. É mais útil para ampliar simpatia, compaixão e amor.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impressionista 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(Debussy,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Fauré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Ravel) é baseada em humores e impressões musicais de fluxo livre e evoca imagens de sonho. Um quarto de hora de devaneio musical, seguido por alguns minutos de alongamento, pode liberar seus impulsos criativos e colocá-lo em contato com seu inconsciente.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Jazz, blues,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Dixieland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soul,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calipso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reggae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 música e dança provenientes da expressiva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herança africana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animar e inspirar, liberar profunda alegria e tristeza, transmitir agudeza e ironia e afirmar nossa humanidade comum.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Salsa, rumba, merengue,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macarena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música latina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têm um ritmo vivo e uma batida que pode fazer o coração disparar, aumentar a respiração e coloca em movimento o corpo inteiro. O 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samba,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entretanto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tem a rara capacidade de acalmar e despertar ao mesmo tempo.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As músicas de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big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bands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pop, top 40 e country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inspirar movimentação leve a moderada, engajar as emoções e criar uma sensação de bem-estar.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rock e o pop de artistas como Elvis Presley, Rolling Stones ou Michael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Jackson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sacudir as paixões, estimular uma movimentação ativa, liberar tensões, mascarar dores e reduzir o efeito de outros sons, altos e desagradáveis, no ambiente. Também podem criar tensão, dissonância, estresse e dor no corpo quando não estamos dispostos a ser entretidos de forma enérgica.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ambiente ou New Age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sem ritmo dominante (por exemplo, a música de Steven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Halpern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ou Brian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prolonga nossa sensação de espaço e tempo e podem induzir um estado de alerta descontraído.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Heavy metal, punk, rap, hip hop e grunge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estimular o sistema nervoso, levando a um comportamento dinâmico e à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auto-expressão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Também podem sinalizar a outras pessoas (em especial adultos que vivem na mesma casa que seus adolescentes musicalmente invasivos), a profundidade e a intensidade do tumulto interior da geração mais jovem e sua necessidade de liberação.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¯   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Músicas religiosas e sacras, inclusive tambores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xamânicos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hinos de igreja,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gospel e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spirituals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nos levar a sentimentos de profunda paz e consciência espiritual. Elas também podem ser notavelmente úteis para nos ajudar a transcender – e aliviar – nossa dor.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90391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Estilos musicais 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seus efeitos:</a:t>
            </a:r>
          </a:p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/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Canto Gregoriano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usa os ritmos da respiração natural para criar uma sensação de amplidão descontraída. É excelente para o estudo e a meditação silenciosas e pode reduzir o estresse.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barroca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mais lenta (Bach, Handel, Vivaldi,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Corelli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 comunica uma sensação de estabilidade, ordem, previsibilidade e segurança e cria um ambiente mentalmente estimulante para o estudo e o trabalho.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clássica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(Haydn e Mozart) tem clareza, elegância e transparência. Pode melhorar a concentração, a memória e a percepção espacial.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romântica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(Schubert, Schumann,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Tchaikovski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Chopin e Liszt) enfatiza expressão e sentimento, com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freqüência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evocando temas de individualismo, nacionalismo ou misticismo. É mais útil para ampliar simpatia, compaixão e amor.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impressionista 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(Debussy,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Fauré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Ravel) é baseada em humores e impressões musicais de fluxo livre e evoca imagens de sonho. Um quarto de hora de devaneio musical, seguido por alguns minutos de alongamento, pode liberar seus impulsos criativos e colocá-lo em contato com seu inconsciente.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Jazz, blues,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Dixieland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soul,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calipso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reggae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 música e dança provenientes da expressiva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herança africana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animar e inspirar, liberar profunda alegria e tristeza, transmitir agudeza e ironia e afirmar nossa humanidade comum.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Salsa, rumba, merengue,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macarena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música latina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têm um ritmo vivo e uma batida que pode fazer o coração disparar, aumentar a respiração e coloca em movimento o corpo inteiro. O 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samba,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entretanto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tem a rara capacidade de acalmar e despertar ao mesmo tempo.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As músicas de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big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bands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pop, top 40 e country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inspirar movimentação leve a moderada, engajar as emoções e criar uma sensação de bem-estar.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rock e o pop de artistas como Elvis Presley, Rolling Stones ou Michael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Jackson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sacudir as paixões, estimular uma movimentação ativa, liberar tensões, mascarar dores e reduzir o efeito de outros sons, altos e desagradáveis, no ambiente. Também podem criar tensão, dissonância, estresse e dor no corpo quando não estamos dispostos a ser entretidos de forma enérgica.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ambiente ou New Age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sem ritmo dominante (por exemplo, a música de Steven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Halpern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ou Brian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prolonga nossa sensação de espaço e tempo e podem induzir um estado de alerta descontraído.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Heavy metal, punk, rap, hip hop e grunge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estimular o sistema nervoso, levando a um comportamento dinâmico e à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auto-expressão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Também podem sinalizar a outras pessoas (em especial adultos que vivem na mesma casa que seus adolescentes musicalmente invasivos), a profundidade e a intensidade do tumulto interior da geração mais jovem e sua necessidade de liberação.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¯   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Músicas religiosas e sacras, inclusive tambores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xamânicos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hinos de igreja,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gospel e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spirituals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nos levar a sentimentos de profunda paz e consciência espiritual. Elas também podem ser notavelmente úteis para nos ajudar a transcender – e aliviar – nossa dor.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98752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Estilos musicais 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seus efeitos:</a:t>
            </a:r>
          </a:p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/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Canto Gregoriano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usa os ritmos da respiração natural para criar uma sensação de amplidão descontraída. É excelente para o estudo e a meditação silenciosas e pode reduzir o estresse.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barroca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mais lenta (Bach, Handel, Vivaldi,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Corelli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 comunica uma sensação de estabilidade, ordem, previsibilidade e segurança e cria um ambiente mentalmente estimulante para o estudo e o trabalho.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clássica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(Haydn e Mozart) tem clareza, elegância e transparência. Pode melhorar a concentração, a memória e a percepção espacial.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romântica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(Schubert, Schumann,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Tchaikovski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Chopin e Liszt) enfatiza expressão e sentimento, com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freqüência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evocando temas de individualismo, nacionalismo ou misticismo. É mais útil para ampliar simpatia, compaixão e amor.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impressionista 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(Debussy,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Fauré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Ravel) é baseada em humores e impressões musicais de fluxo livre e evoca imagens de sonho. Um quarto de hora de devaneio musical, seguido por alguns minutos de alongamento, pode liberar seus impulsos criativos e colocá-lo em contato com seu inconsciente.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Jazz, blues,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Dixieland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soul,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calipso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reggae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 música e dança provenientes da expressiva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herança africana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animar e inspirar, liberar profunda alegria e tristeza, transmitir agudeza e ironia e afirmar nossa humanidade comum.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Salsa, rumba, merengue,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macarena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e outras formas de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música latina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têm um ritmo vivo e uma batida que pode fazer o coração disparar, aumentar a respiração e coloca em movimento o corpo inteiro. O 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samba,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entretanto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tem a rara capacidade de acalmar e despertar ao mesmo tempo.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As músicas de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big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bands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pop, top 40 e country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inspirar movimentação leve a moderada, engajar as emoções e criar uma sensação de bem-estar.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rock e o pop de artistas como Elvis Presley, Rolling Stones ou Michael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Jackson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sacudir as paixões, estimular uma movimentação ativa, liberar tensões, mascarar dores e reduzir o efeito de outros sons, altos e desagradáveis, no ambiente. Também podem criar tensão, dissonância, estresse e dor no corpo quando não estamos dispostos a ser entretidos de forma enérgica.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A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ambiente ou New Age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sem ritmo dominante (por exemplo, a música de Steven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Halpern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ou Brian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prolonga nossa sensação de espaço e tempo e podem induzir um estado de alerta descontraído.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- 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Heavy metal, punk, rap, hip hop e grunge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podem estimular o sistema nervoso, levando a um comportamento dinâmico e à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auto-expressão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Também podem sinalizar a outras pessoas (em especial adultos que vivem na mesma casa que seus adolescentes musicalmente invasivos), a profundidade e a intensidade do tumulto interior da geração mais jovem e sua necessidade de liberação.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 </a:t>
            </a:r>
          </a:p>
          <a:p>
            <a:pPr fontAlgn="base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¯   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Músicas religiosas e sacras, inclusive tambores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xamânicos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hinos de igreja,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gospel e 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spirituals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podem nos levar a sentimentos de profunda paz e consciência espiritual. Elas também podem ser notavelmente úteis para nos ajudar a transcender – e aliviar – nossa dor.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931882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Dorothy </a:t>
            </a:r>
            <a:r>
              <a:rPr lang="pt-BR" sz="1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Retallack</a:t>
            </a: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</a:t>
            </a:r>
          </a:p>
          <a:p>
            <a:pPr algn="l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 - Música Clássica (Bach):</a:t>
            </a:r>
            <a:r>
              <a:rPr lang="pt-BR" sz="1200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Permaneceram normais; Cresceram mais rápido</a:t>
            </a:r>
          </a:p>
          <a:p>
            <a:pPr algn="l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b - Heavy Metal: Inibiu o crescimento; Algumas morreram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029EAF-91E6-4A45-A058-4FFB42E880A7}" type="slidenum">
              <a:rPr lang="pt-BR" smtClean="0"/>
              <a:pPr>
                <a:defRPr/>
              </a:pPr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193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    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Pesquisadores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italianos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britânicos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recrutaram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homens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mulheres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jovens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metade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deles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treinados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participantes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colocaram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fones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da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figura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ouviram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esis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estilos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incluindo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rap 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clássica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com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intervalos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aleatórios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2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minutos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pausa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entre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elas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Durante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processo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pesquisadores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monitorando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respiração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batimentos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cardíacos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pressão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sanguínea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participantes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tiveram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taxas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altas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batimentos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cardíacos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respiração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quando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ouviam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agitadas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animadas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Quando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desacelerava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assim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também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faziam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respiração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   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Alguns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resultados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foram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surpreendentes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Durante as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pausas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(de 2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minutos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respiração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normalizavam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atingiam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níveis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melhores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Outro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resultado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pessoa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gostar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estilo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não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importavam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mas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andamento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compasso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/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ritmo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musical era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fator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maior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efeito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para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relaxamento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</a:t>
            </a:r>
          </a:p>
          <a:p>
            <a:r>
              <a:rPr lang="pt-BR" dirty="0" smtClean="0"/>
              <a:t>Fonte: http://www.emedexpert.com/tips/music.shtml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029EAF-91E6-4A45-A058-4FFB42E880A7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193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“Investigações científicas têm mostrado que a música afeta o coração, respiração, pressão do sangue, digestão, balanço hormonal, funcionamento da rede neural do cérebro, ritmos do corpo humano, atitudes, emoções e sentimentos.”</a:t>
            </a:r>
          </a:p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Fonte: http://www.4tons.com/67teologiamusical.htm</a:t>
            </a:r>
          </a:p>
          <a:p>
            <a:pPr algn="just"/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“O som chega ao nosso cérebro e ao nosso corpo através da pele, ossos e ouvidos, mesmo que a pessoa esteja em estado de coma”, portanto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não é simplesmente um estímulo comum. Ela realmente atravessa nosso corpo.</a:t>
            </a:r>
          </a:p>
          <a:p>
            <a:pPr algn="just"/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Fonte: http://www.concertino.com.br/index.php?option=com_content&amp;view=article&amp;id=1134:efeito-mozart-o-som-e-o-nosso-organismo</a:t>
            </a:r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73335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Música e álcool –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 Músicas agitadas e com batidas fortes fazem com que as pessoas consumam mais álcool em bares e boates. Além disso, ambientes ruidosos colaboram para que as pessoas percam o bom senso e bebam mais do que o “normal”.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Lembre-se: o ritmo muito forte “aumenta o volume” para o corpo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os hormônios, e praticamente “coloca no mudo” o centro da razão e da decisão.</a:t>
            </a:r>
            <a:endParaRPr lang="pt-BR" sz="1200" b="0" i="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029EAF-91E6-4A45-A058-4FFB42E880A7}" type="slidenum">
              <a:rPr lang="pt-BR" smtClean="0"/>
              <a:pPr>
                <a:defRPr/>
              </a:pPr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193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baseline="0" dirty="0" err="1" smtClean="0"/>
              <a:t>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anjos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cantavam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cantam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até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hoje</a:t>
            </a:r>
            <a:r>
              <a:rPr lang="en-US" sz="1200" baseline="0" dirty="0" smtClean="0"/>
              <a:t>! A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tem </a:t>
            </a:r>
            <a:r>
              <a:rPr lang="en-US" sz="1200" baseline="0" dirty="0" err="1" smtClean="0"/>
              <a:t>origem</a:t>
            </a:r>
            <a:r>
              <a:rPr lang="en-US" sz="1200" baseline="0" dirty="0" smtClean="0"/>
              <a:t> no </a:t>
            </a:r>
            <a:r>
              <a:rPr lang="en-US" sz="1200" baseline="0" dirty="0" err="1" smtClean="0"/>
              <a:t>céu</a:t>
            </a:r>
            <a:r>
              <a:rPr lang="en-US" sz="1200" baseline="0" dirty="0" smtClean="0"/>
              <a:t>! </a:t>
            </a:r>
            <a:r>
              <a:rPr lang="en-US" sz="1200" baseline="0" dirty="0" err="1" smtClean="0"/>
              <a:t>Foi</a:t>
            </a:r>
            <a:r>
              <a:rPr lang="en-US" sz="1200" baseline="0" dirty="0" smtClean="0"/>
              <a:t> Deus </a:t>
            </a:r>
            <a:r>
              <a:rPr lang="en-US" sz="1200" baseline="0" dirty="0" err="1" smtClean="0"/>
              <a:t>quem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inventou</a:t>
            </a:r>
            <a:r>
              <a:rPr lang="en-US" sz="1200" baseline="0" dirty="0" smtClean="0"/>
              <a:t>, e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tudo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faz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deve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fazer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bem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No </a:t>
            </a:r>
            <a:r>
              <a:rPr lang="en-US" sz="1200" baseline="0" dirty="0" err="1" smtClean="0"/>
              <a:t>entanto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assim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tudo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aquilo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Deus </a:t>
            </a:r>
            <a:r>
              <a:rPr lang="en-US" sz="1200" baseline="0" dirty="0" err="1" smtClean="0"/>
              <a:t>criou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puro</a:t>
            </a:r>
            <a:r>
              <a:rPr lang="en-US" sz="1200" baseline="0" dirty="0" smtClean="0"/>
              <a:t>, o </a:t>
            </a:r>
            <a:r>
              <a:rPr lang="en-US" sz="1200" baseline="0" dirty="0" err="1" smtClean="0"/>
              <a:t>pecado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perverteu</a:t>
            </a:r>
            <a:r>
              <a:rPr lang="en-US" sz="1200" baseline="0" dirty="0" smtClean="0"/>
              <a:t>, a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também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sofreu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processo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Mas se for </a:t>
            </a:r>
            <a:r>
              <a:rPr lang="en-US" sz="1200" baseline="0" dirty="0" err="1" smtClean="0"/>
              <a:t>bem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utilizada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uma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benção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vida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muitas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pessoas</a:t>
            </a:r>
            <a:r>
              <a:rPr lang="en-US" sz="1200" baseline="0" dirty="0" smtClean="0"/>
              <a:t>, inclusive </a:t>
            </a:r>
            <a:r>
              <a:rPr lang="en-US" sz="1200" baseline="0" dirty="0" err="1" smtClean="0"/>
              <a:t>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sua</a:t>
            </a:r>
            <a:r>
              <a:rPr lang="en-US" sz="1200" baseline="0" dirty="0" smtClean="0"/>
              <a:t>!</a:t>
            </a:r>
          </a:p>
          <a:p>
            <a:pPr algn="just"/>
            <a:r>
              <a:rPr lang="en-US" sz="1200" baseline="0" dirty="0" err="1" smtClean="0"/>
              <a:t>Depois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desta</a:t>
            </a:r>
            <a:r>
              <a:rPr lang="en-US" sz="1200" baseline="0" dirty="0" smtClean="0"/>
              <a:t> “</a:t>
            </a:r>
            <a:r>
              <a:rPr lang="en-US" sz="1200" baseline="0" dirty="0" err="1" smtClean="0"/>
              <a:t>viagem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sonora</a:t>
            </a:r>
            <a:r>
              <a:rPr lang="en-US" sz="1200" baseline="0" dirty="0" smtClean="0"/>
              <a:t>”, </a:t>
            </a:r>
            <a:r>
              <a:rPr lang="en-US" sz="1200" baseline="0" dirty="0" err="1" smtClean="0"/>
              <a:t>eu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convido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você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pensar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avaliar</a:t>
            </a:r>
            <a:r>
              <a:rPr lang="en-US" sz="1200" baseline="0" dirty="0" smtClean="0"/>
              <a:t> e </a:t>
            </a:r>
            <a:r>
              <a:rPr lang="en-US" sz="1200" baseline="0" dirty="0" err="1" smtClean="0"/>
              <a:t>escolher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estímulos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você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deseja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receber</a:t>
            </a:r>
            <a:r>
              <a:rPr lang="en-US" sz="1200" baseline="0" dirty="0" smtClean="0"/>
              <a:t> das </a:t>
            </a:r>
            <a:r>
              <a:rPr lang="en-US" sz="1200" baseline="0" dirty="0" err="1" smtClean="0"/>
              <a:t>músicas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São </a:t>
            </a:r>
            <a:r>
              <a:rPr lang="en-US" sz="1200" baseline="0" dirty="0" err="1" smtClean="0"/>
              <a:t>bons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estímulos</a:t>
            </a:r>
            <a:r>
              <a:rPr lang="en-US" sz="1200" baseline="0" dirty="0" smtClean="0"/>
              <a:t> ? O </a:t>
            </a:r>
            <a:r>
              <a:rPr lang="en-US" sz="1200" baseline="0" dirty="0" err="1" smtClean="0"/>
              <a:t>ajudam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ter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autocontrole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respeito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inteligência</a:t>
            </a:r>
            <a:r>
              <a:rPr lang="en-US" sz="1200" baseline="0" dirty="0" smtClean="0"/>
              <a:t> ?</a:t>
            </a:r>
          </a:p>
          <a:p>
            <a:pPr algn="just"/>
            <a:r>
              <a:rPr lang="en-US" sz="1200" baseline="0" dirty="0" err="1" smtClean="0"/>
              <a:t>Ou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deixam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mais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nervoso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agitado</a:t>
            </a:r>
            <a:r>
              <a:rPr lang="en-US" sz="1200" baseline="0" dirty="0" smtClean="0"/>
              <a:t> e triste ?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04170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Ellen G. White, </a:t>
            </a: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Educação, p. 166 e 167.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Use</a:t>
            </a:r>
            <a:r>
              <a:rPr lang="pt-BR" sz="1200" b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 música para ajudar as pessoas e influenciá-las para o bem. Use-a para louvar a Deus!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tipo de música você vai ouvir, cantar e tocar a partir de agora ?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Deus o abençoe!!!</a:t>
            </a:r>
            <a:endParaRPr lang="pt-BR" sz="1200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28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6545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20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2504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Alguns</a:t>
            </a:r>
            <a:r>
              <a:rPr lang="en-US" sz="1200" baseline="0" dirty="0" smtClean="0"/>
              <a:t> testes:</a:t>
            </a:r>
          </a:p>
          <a:p>
            <a:pPr algn="just"/>
            <a:r>
              <a:rPr lang="en-US" sz="1200" baseline="0" dirty="0" smtClean="0"/>
              <a:t>1 – </a:t>
            </a:r>
            <a:r>
              <a:rPr lang="en-US" sz="1200" dirty="0" err="1" smtClean="0"/>
              <a:t>Tocar</a:t>
            </a:r>
            <a:r>
              <a:rPr lang="en-US" sz="1200" dirty="0" smtClean="0"/>
              <a:t> a &lt;música</a:t>
            </a:r>
            <a:r>
              <a:rPr lang="en-US" sz="1200" baseline="0" dirty="0" smtClean="0"/>
              <a:t>-001&gt;.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alunos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tiveram</a:t>
            </a:r>
            <a:r>
              <a:rPr lang="en-US" sz="1200" baseline="0" dirty="0" smtClean="0"/>
              <a:t>?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um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2 – Agora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conseguem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novamente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mesmo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Então</a:t>
            </a:r>
            <a:r>
              <a:rPr lang="en-US" sz="1200" baseline="0" dirty="0" smtClean="0"/>
              <a:t> toque a &lt;música-02&gt;. É </a:t>
            </a:r>
            <a:r>
              <a:rPr lang="en-US" sz="1200" baseline="0" dirty="0" err="1" smtClean="0"/>
              <a:t>possível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Dá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sentir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paz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ouvindo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“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” </a:t>
            </a:r>
            <a:r>
              <a:rPr lang="en-US" sz="1200" baseline="0" dirty="0" err="1" smtClean="0"/>
              <a:t>proporciona</a:t>
            </a:r>
            <a:r>
              <a:rPr lang="en-US" sz="1200" baseline="0" dirty="0" smtClean="0"/>
              <a:t>?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8055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Alguns</a:t>
            </a:r>
            <a:r>
              <a:rPr lang="en-US" sz="1200" baseline="0" dirty="0" smtClean="0"/>
              <a:t> testes:</a:t>
            </a:r>
          </a:p>
          <a:p>
            <a:pPr algn="just"/>
            <a:r>
              <a:rPr lang="en-US" sz="1200" baseline="0" dirty="0" smtClean="0"/>
              <a:t>1 – </a:t>
            </a:r>
            <a:r>
              <a:rPr lang="en-US" sz="1200" dirty="0" err="1" smtClean="0"/>
              <a:t>Tocar</a:t>
            </a:r>
            <a:r>
              <a:rPr lang="en-US" sz="1200" dirty="0" smtClean="0"/>
              <a:t> a &lt;música</a:t>
            </a:r>
            <a:r>
              <a:rPr lang="en-US" sz="1200" baseline="0" dirty="0" smtClean="0"/>
              <a:t>-001&gt;.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alunos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tiveram</a:t>
            </a:r>
            <a:r>
              <a:rPr lang="en-US" sz="1200" baseline="0" dirty="0" smtClean="0"/>
              <a:t>?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um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2 – Agora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conseguem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novamente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mesmo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Então</a:t>
            </a:r>
            <a:r>
              <a:rPr lang="en-US" sz="1200" baseline="0" dirty="0" smtClean="0"/>
              <a:t> toque a &lt;música-02&gt;. É </a:t>
            </a:r>
            <a:r>
              <a:rPr lang="en-US" sz="1200" baseline="0" dirty="0" err="1" smtClean="0"/>
              <a:t>possível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Dá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sentir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paz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ouvindo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“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” </a:t>
            </a:r>
            <a:r>
              <a:rPr lang="en-US" sz="1200" baseline="0" dirty="0" err="1" smtClean="0"/>
              <a:t>proporciona</a:t>
            </a:r>
            <a:r>
              <a:rPr lang="en-US" sz="1200" baseline="0" dirty="0" smtClean="0"/>
              <a:t>?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9580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 err="1" smtClean="0"/>
              <a:t>Alguns</a:t>
            </a:r>
            <a:r>
              <a:rPr lang="en-US" sz="1200" baseline="0" dirty="0" smtClean="0"/>
              <a:t> testes:</a:t>
            </a:r>
          </a:p>
          <a:p>
            <a:pPr algn="just"/>
            <a:r>
              <a:rPr lang="en-US" sz="1200" baseline="0" dirty="0" smtClean="0"/>
              <a:t>1 – </a:t>
            </a:r>
            <a:r>
              <a:rPr lang="en-US" sz="1200" dirty="0" err="1" smtClean="0"/>
              <a:t>Tocar</a:t>
            </a:r>
            <a:r>
              <a:rPr lang="en-US" sz="1200" dirty="0" smtClean="0"/>
              <a:t> a &lt;música</a:t>
            </a:r>
            <a:r>
              <a:rPr lang="en-US" sz="1200" baseline="0" dirty="0" smtClean="0"/>
              <a:t>-001&gt;.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alunos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tiveram</a:t>
            </a:r>
            <a:r>
              <a:rPr lang="en-US" sz="1200" baseline="0" dirty="0" smtClean="0"/>
              <a:t>?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podem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um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</a:t>
            </a:r>
          </a:p>
          <a:p>
            <a:pPr algn="just"/>
            <a:r>
              <a:rPr lang="en-US" sz="1200" baseline="0" dirty="0" smtClean="0"/>
              <a:t>2 – Agora </a:t>
            </a:r>
            <a:r>
              <a:rPr lang="en-US" sz="1200" baseline="0" dirty="0" err="1" smtClean="0"/>
              <a:t>pergunte</a:t>
            </a:r>
            <a:r>
              <a:rPr lang="en-US" sz="1200" baseline="0" dirty="0" smtClean="0"/>
              <a:t> a </a:t>
            </a:r>
            <a:r>
              <a:rPr lang="en-US" sz="1200" baseline="0" dirty="0" err="1" smtClean="0"/>
              <a:t>eles</a:t>
            </a:r>
            <a:r>
              <a:rPr lang="en-US" sz="1200" baseline="0" dirty="0" smtClean="0"/>
              <a:t> se </a:t>
            </a:r>
            <a:r>
              <a:rPr lang="en-US" sz="1200" baseline="0" dirty="0" err="1" smtClean="0"/>
              <a:t>conseguem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imaginar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novamente</a:t>
            </a:r>
            <a:r>
              <a:rPr lang="en-US" sz="1200" baseline="0" dirty="0" smtClean="0"/>
              <a:t> o </a:t>
            </a:r>
            <a:r>
              <a:rPr lang="en-US" sz="1200" baseline="0" dirty="0" err="1" smtClean="0"/>
              <a:t>mesmo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bebê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dormindo</a:t>
            </a:r>
            <a:r>
              <a:rPr lang="en-US" sz="1200" baseline="0" dirty="0" smtClean="0"/>
              <a:t>. </a:t>
            </a:r>
            <a:r>
              <a:rPr lang="en-US" sz="1200" baseline="0" dirty="0" err="1" smtClean="0"/>
              <a:t>Então</a:t>
            </a:r>
            <a:r>
              <a:rPr lang="en-US" sz="1200" baseline="0" dirty="0" smtClean="0"/>
              <a:t> toque a &lt;música-02&gt;. É </a:t>
            </a:r>
            <a:r>
              <a:rPr lang="en-US" sz="1200" baseline="0" dirty="0" err="1" smtClean="0"/>
              <a:t>possível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Dá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pra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sentir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paz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ouvindo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 ? </a:t>
            </a:r>
            <a:r>
              <a:rPr lang="en-US" sz="1200" baseline="0" dirty="0" err="1" smtClean="0"/>
              <a:t>Que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sensações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esse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tipo</a:t>
            </a:r>
            <a:r>
              <a:rPr lang="en-US" sz="1200" baseline="0" dirty="0" smtClean="0"/>
              <a:t> de “</a:t>
            </a:r>
            <a:r>
              <a:rPr lang="en-US" sz="1200" baseline="0" dirty="0" err="1" smtClean="0"/>
              <a:t>música</a:t>
            </a:r>
            <a:r>
              <a:rPr lang="en-US" sz="1200" baseline="0" dirty="0" smtClean="0"/>
              <a:t>” </a:t>
            </a:r>
            <a:r>
              <a:rPr lang="en-US" sz="1200" baseline="0" dirty="0" err="1" smtClean="0"/>
              <a:t>proporciona</a:t>
            </a:r>
            <a:r>
              <a:rPr lang="en-US" sz="1200" baseline="0" dirty="0" smtClean="0"/>
              <a:t>?</a:t>
            </a:r>
          </a:p>
          <a:p>
            <a:pPr algn="just"/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6997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Pesquisa com ressonância magnética indicou que a percepção musical não é resultado do trabalho de uma área específica do cérebro, como ocorre com muitas atividades, mas da colaboração simultânea de grande quantidade de sistemas neurológicos. Portanto,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a música afeta não somente uma parte, mas várias partes do cérebro ao mesmo tempo!!!</a:t>
            </a:r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91647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Eurydice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Osterman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no livro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Que Deus Diz Sobre a Música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Unaspress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“a música associada ao mundo entorpece a mente apelando à natureza carnal e, portanto, evoca reações físicas que minimizam a contemplação intelectual que é necessária para discernir e entender preceitos espirituais” (p. 13)</a:t>
            </a:r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693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Eurydice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Osterman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no livro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 Que Deus Diz Sobre a Música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(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Unaspress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), “a música associada ao mundo entorpece a mente apelando à natureza carnal e, portanto, evoca reações físicas que minimizam a contemplação intelectual que é necessária para discernir e entender preceitos espirituais” (p. 13)</a:t>
            </a:r>
            <a:endParaRPr lang="en-US" sz="1200" baseline="0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8F4D5-F5E9-494F-B859-0B23764699E2}" type="slidenum">
              <a:rPr lang="pt-BR" altLang="pt-BR" smtClean="0"/>
              <a:pPr/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8056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AFDD9-9284-482B-A93A-918E40EA818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D9CA-5F8F-4561-9869-2651BF1C339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53D38-4D4D-4E1E-A328-9A0A975DA4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pt-BR" noProof="0" smtClean="0"/>
              <a:t>Clique para editar o título mestre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57C78C8-439A-4545-A380-9004121BA3D9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5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76F3A-486D-46A1-AD96-F4047BD4CDCC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74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90975-A23F-45C2-91F8-F587E07A186E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64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E46CC-5437-4AE4-B759-2EA3A01F0DA5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87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86F99-BDE0-4FEF-A4D1-6438D0009730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0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F0E3D-3B71-4F8C-A40E-2C350933C3A7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05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B697A-19D0-40B4-832F-B9BD49654A9B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0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08882-05AD-4BBA-8B1D-0BF2BBFA5FD0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8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D3DB9-AD4E-474B-9E39-C27B52562C1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0FDB-20D8-4BD9-BF3A-237B370FC653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0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3BDDB-CCB9-4FB4-8AF3-43A8440E4A2D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0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C9AFE-C56C-48F9-AE41-2EE769CC3338}" type="slidenum">
              <a:rPr lang="en-US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1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8C8-439A-4545-A380-9004121BA3D9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52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76F3A-486D-46A1-AD96-F4047BD4CDC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17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975-A23F-45C2-91F8-F587E07A186E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54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6CC-5437-4AE4-B759-2EA3A01F0DA5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74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86F99-BDE0-4FEF-A4D1-6438D0009730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52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F0E3D-3B71-4F8C-A40E-2C350933C3A7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40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697A-19D0-40B4-832F-B9BD49654A9B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9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A5FD6-E76D-4BAC-95DA-16B5780D6AB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8882-05AD-4BBA-8B1D-0BF2BBFA5FD0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07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0FDB-20D8-4BD9-BF3A-237B370FC653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81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BDDB-CCB9-4FB4-8AF3-43A8440E4A2D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74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9AFE-C56C-48F9-AE41-2EE769CC3338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3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1F56-0327-4A1E-A0CA-E21EB4AB11D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59F6C-B491-4EA8-8E86-D085E2E8407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9705D-1DB2-43AB-8A82-8027FE0AF1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80EE-27A4-4F53-8962-38975416887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20FEB-5A66-4FDA-B4D8-0E4C5284300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03190-B1EA-44F9-A087-094BB77B10C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EF5AE6C-0202-4406-B8CA-AB2CB3D83B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C6112A-FBC6-477B-9CE5-469B2A82A8C6}" type="slidenum">
              <a:rPr lang="en-US">
                <a:solidFill>
                  <a:srgbClr val="FFFFFF"/>
                </a:solidFill>
                <a:latin typeface="Arial" charset="0"/>
              </a:rPr>
              <a:pPr/>
              <a:t>‹nº›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981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F5AE6C-0202-4406-B8CA-AB2CB3D83B82}" type="slidenum">
              <a:rPr lang="pt-BR" smtClean="0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20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peterson.santos\Desktop\Pastoral%20Escolar\Capelas\2015\Feitas\M&#250;sica\muisc-power_1024x768_36002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esqueleto%20music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piano%20key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file:///C:\Users\peterson.santos\Desktop\Pastoral%20Escolar\Capelas\2015\Feitas\M&#250;sica\PE2015-XX5-M&#218;SICA-02.mp3" TargetMode="External"/><Relationship Id="rId1" Type="http://schemas.microsoft.com/office/2007/relationships/media" Target="file:///C:\Users\peterson.santos\Desktop\Pastoral%20Escolar\Capelas\2015\Feitas\M&#250;sica\PE2015-XX5-M&#218;SICA-02.mp3" TargetMode="External"/><Relationship Id="rId6" Type="http://schemas.openxmlformats.org/officeDocument/2006/relationships/image" Target="file:///C:\Users\peterson.santos\Desktop\Pastoral%20Escolar\Capelas\2015\Feitas\M&#250;sica\Love%20Story.jpg" TargetMode="External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file:///D:\Documents\CAPELAS%202015\Music-smartphone-hd-wallpapers.jpg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brain-with-music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file:///D:\Documents\CAPELAS%202015\Music-smartphone-hd-wallpapers.jpg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Musica%20Balada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file:///D:\Documents\CAPELAS%202015\Music-smartphone-hd-wallpapers.jpg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C&#233;rebro%20e%20Musica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Andrew%20Fletcher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Canto%20Gregoriano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Show%20Heavy%20Metal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Adora&#231;&#227;o%20Familia%20Cruz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Users\peterson.santos\Downloads\7267729d7cf2c7f13b4546a069447a4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Users\peterson.santos\Desktop\Pastoral%20Escolar\Capelas\2015\Feitas\M&#250;sica\Cerebro%20Musica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Dance-Music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Users\peterson.santos\Desktop\Pastoral%20Escolar\Capelas\2015\Feitas\M&#250;sica\MUSIC%20ALCOHOL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host-of-heaven1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Amor-Music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Amor-Musica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5\Music-smartphone-hd-wallpapers.jpg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file:///D:\Documents\CAPELAS%202015\Music-smartphone-hd-wallpapers.jpg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powerofmusic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peterson.santos\Desktop\Pastoral%20Escolar\Capelas\2015\Feitas\M&#250;sica\the_spirituality_of_trance-1280x1024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99592" y="4509120"/>
            <a:ext cx="7848872" cy="17851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4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 Música E Eu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</a:t>
            </a: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Peterson P. Santos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90487" y="597192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Raio-X da Música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52048"/>
            <a:ext cx="896302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MÚSICA x PARTES</a:t>
            </a: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571500" indent="-571500" algn="ctr">
              <a:buFontTx/>
              <a:buChar char="-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MELODIA</a:t>
            </a:r>
          </a:p>
          <a:p>
            <a:pPr marL="457200" indent="-457200" algn="ctr">
              <a:buFontTx/>
              <a:buChar char="-"/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457200" indent="-457200" algn="ctr">
              <a:buFontTx/>
              <a:buChar char="-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HARMONIA</a:t>
            </a:r>
          </a:p>
          <a:p>
            <a:pPr marL="457200" indent="-457200" algn="ctr">
              <a:buFontTx/>
              <a:buChar char="-"/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457200" indent="-457200" algn="ctr">
              <a:buFontTx/>
              <a:buChar char="-"/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RITMO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PE2015-C10-MÚSICA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620688"/>
            <a:ext cx="6918515" cy="51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6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r:link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52048"/>
            <a:ext cx="896302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ÊNFASE x ESTÍMULO</a:t>
            </a: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Melodia =&gt; Emoções/Sentimentos</a:t>
            </a:r>
          </a:p>
        </p:txBody>
      </p:sp>
      <p:pic>
        <p:nvPicPr>
          <p:cNvPr id="2" name="PE2015-XX5-MÚSICA-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51528" y="476672"/>
            <a:ext cx="20409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Essa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2" name="PE2015-C10-MÚSICA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52048"/>
            <a:ext cx="8963025" cy="683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ÊNFASE x ESTÍMULO</a:t>
            </a: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</a:t>
            </a:r>
            <a:endParaRPr lang="pt-BR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Harmonia =&gt; Mente</a:t>
            </a:r>
          </a:p>
        </p:txBody>
      </p:sp>
    </p:spTree>
    <p:extLst>
      <p:ext uri="{BB962C8B-B14F-4D97-AF65-F5344CB8AC3E}">
        <p14:creationId xmlns:p14="http://schemas.microsoft.com/office/powerpoint/2010/main" val="9694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51528" y="476672"/>
            <a:ext cx="20409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Essa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PE2015-C10-MÚSICA-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52048"/>
            <a:ext cx="8963025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ÊNFASE x ESTÍMULO</a:t>
            </a: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457200" indent="-457200" algn="ctr">
              <a:buFontTx/>
              <a:buChar char="-"/>
              <a:defRPr/>
            </a:pP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marL="457200" indent="-457200" algn="ctr">
              <a:buFontTx/>
              <a:buChar char="-"/>
              <a:defRPr/>
            </a:pP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</a:t>
            </a:r>
            <a:endParaRPr lang="pt-BR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Ritmo =&gt; Corpo/Hormônios</a:t>
            </a: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08299" y="476672"/>
            <a:ext cx="2927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Olha Isso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2" name="PE2015-C10-MÚSICA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0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7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-1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802376"/>
            <a:ext cx="86409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Deixe-me escrever as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canções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uma nação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vou me preocupar </a:t>
            </a: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escreve as suas leis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.”</a:t>
            </a: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20588" y="95141"/>
            <a:ext cx="907410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Canto Gregoriano</a:t>
            </a: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Estudo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meditação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silenciosas e pode reduzir o estresse</a:t>
            </a:r>
          </a:p>
        </p:txBody>
      </p:sp>
    </p:spTree>
    <p:extLst>
      <p:ext uri="{BB962C8B-B14F-4D97-AF65-F5344CB8AC3E}">
        <p14:creationId xmlns:p14="http://schemas.microsoft.com/office/powerpoint/2010/main" val="23708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521" y="95143"/>
            <a:ext cx="864096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Heavy Metal / Punk / Rap</a:t>
            </a: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Estimula o sistema nervoso; extravasar emoções; pode indicar conflitos internos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521" y="95143"/>
            <a:ext cx="864096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HINOS RELIGIOSOS / GOSPEL</a:t>
            </a: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PAZ E CONSCIÊNCIA ESPIRITUAL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6000"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20588" y="-99392"/>
            <a:ext cx="90741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PLANTAS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20588" y="-99392"/>
            <a:ext cx="9074101" cy="691135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5558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580112" y="620688"/>
            <a:ext cx="3096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SERES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HUMANOS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20588" y="-99392"/>
            <a:ext cx="9074101" cy="691135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2218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52048"/>
            <a:ext cx="8963025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MÚSICA AFETA: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CORAÇÃO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RESPIRAÇÃO</a:t>
            </a:r>
          </a:p>
          <a:p>
            <a:pPr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PRESSÃO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DIGESTÃO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NEURÔNIOS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RITMO BIOLÓGICO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EMOÇÕES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9899" y="-47427"/>
            <a:ext cx="90741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MÚSICA X ÁLCOOL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-20588" y="-99392"/>
            <a:ext cx="9074101" cy="691135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617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6512" y="46038"/>
            <a:ext cx="9180512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581128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“Enquanto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estrelas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juntas cantavam 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todos os 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anjos se alegravam” – Jó 38:7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188640"/>
            <a:ext cx="8784976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[A Música] É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dos meios mais eficazes para impressionar o coração com as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verdades espirituais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Quantas vezes à 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uma pessoa triste e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pronta a 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desesperar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vêm à memória 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palavras de Deus - as de um 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refrão, esquecido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de um hino da infância - e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tentações perdem o seu poder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a vida assume nova significação e novo propósito e o </a:t>
            </a:r>
            <a:r>
              <a:rPr lang="pt-BR" sz="3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ânimo e a alegria se comunicam a outras 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pessoas</a:t>
            </a:r>
            <a:r>
              <a:rPr lang="pt-BR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!“</a:t>
            </a:r>
            <a:endParaRPr lang="pt-BR" sz="3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1389" y="5805264"/>
            <a:ext cx="8743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Música afeta os sentimentos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2268" y="5805264"/>
            <a:ext cx="87976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sente ouvindo...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r:link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37578" y="476672"/>
            <a:ext cx="32688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Ouça Essa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2" name="PE2015-C10-MÚSICA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r:link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51528" y="476672"/>
            <a:ext cx="204094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Essa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3" name="PE2015-C10-MÚSICA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90487" y="602128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música afeta nosso cérebro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90487" y="5226005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música afeta nossa espiritualidade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19" y="469116"/>
            <a:ext cx="864096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“A 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música associada ao mundo entorpece a mente apelando à natureza carnal e, portanto, evoca reações físicas que minimizam a contemplação intelectual que é necessária para discernir e entender preceitos espirituais”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d_4098_slide">
  <a:themeElements>
    <a:clrScheme name="Tema do Office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o Office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2398</TotalTime>
  <Words>1671</Words>
  <Application>Microsoft Office PowerPoint</Application>
  <PresentationFormat>Apresentação na tela (4:3)</PresentationFormat>
  <Paragraphs>272</Paragraphs>
  <Slides>28</Slides>
  <Notes>28</Notes>
  <HiddenSlides>0</HiddenSlides>
  <MMClips>7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Arial</vt:lpstr>
      <vt:lpstr>Berlin Sans FB</vt:lpstr>
      <vt:lpstr>Berlin Sans FB Demi</vt:lpstr>
      <vt:lpstr>Calibri</vt:lpstr>
      <vt:lpstr>Trebuchet MS</vt:lpstr>
      <vt:lpstr>4tons-preto</vt:lpstr>
      <vt:lpstr>ind_4098_slide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PE2015-C09-CRIACIONISMO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252</cp:revision>
  <dcterms:created xsi:type="dcterms:W3CDTF">2009-09-21T13:03:02Z</dcterms:created>
  <dcterms:modified xsi:type="dcterms:W3CDTF">2015-02-18T13:00:35Z</dcterms:modified>
  <cp:category>CAPELAS 2015; CAPELAS</cp:category>
</cp:coreProperties>
</file>