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68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74" r:id="rId27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993" autoAdjust="0"/>
  </p:normalViewPr>
  <p:slideViewPr>
    <p:cSldViewPr>
      <p:cViewPr varScale="1">
        <p:scale>
          <a:sx n="53" d="100"/>
          <a:sy n="53" d="100"/>
        </p:scale>
        <p:origin x="117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703CEC2-3EA3-4772-8B98-B8A15E89DB5B}" type="datetimeFigureOut">
              <a:rPr lang="pt-BR"/>
              <a:pPr>
                <a:defRPr/>
              </a:pPr>
              <a:t>18/02/2015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185CE3D-1741-47B0-B5A9-074B74A18D2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75505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p4-gJAZB8c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zdH3ZwV0hI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pt-BR" altLang="pt-BR" b="1" smtClean="0"/>
              <a:t>www.4tons.com</a:t>
            </a:r>
          </a:p>
          <a:p>
            <a:pPr algn="ctr">
              <a:spcBef>
                <a:spcPct val="0"/>
              </a:spcBef>
            </a:pPr>
            <a:r>
              <a:rPr lang="pt-BR" altLang="pt-BR" b="1" smtClean="0"/>
              <a:t>Pr. Marcelo Augusto de Carvalho</a:t>
            </a:r>
          </a:p>
          <a:p>
            <a:pPr algn="ctr">
              <a:spcBef>
                <a:spcPct val="0"/>
              </a:spcBef>
            </a:pPr>
            <a:endParaRPr lang="pt-BR" altLang="pt-BR" b="1" smtClean="0"/>
          </a:p>
          <a:p>
            <a:pPr>
              <a:spcBef>
                <a:spcPct val="0"/>
              </a:spcBef>
            </a:pPr>
            <a:endParaRPr lang="pt-BR" altLang="pt-BR" smtClean="0"/>
          </a:p>
          <a:p>
            <a:pPr>
              <a:spcBef>
                <a:spcPct val="0"/>
              </a:spcBef>
            </a:pPr>
            <a:r>
              <a:rPr lang="pt-BR" altLang="pt-BR" smtClean="0"/>
              <a:t>Comunicação é um processo de duas vias. Se você não consegue ouvir e entender o que estão dizendo, não há comunicação.</a:t>
            </a:r>
          </a:p>
        </p:txBody>
      </p:sp>
      <p:sp>
        <p:nvSpPr>
          <p:cNvPr id="41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97027B-09DF-4079-BBF0-5FDD74ABEE0B}" type="slidenum">
              <a:rPr lang="pt-BR" alt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533295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 b="1" smtClean="0"/>
              <a:t>A QUALIDADE DA PACIÊNCIA</a:t>
            </a:r>
            <a:endParaRPr lang="pt-BR" altLang="pt-BR" smtClean="0"/>
          </a:p>
          <a:p>
            <a:pPr>
              <a:spcBef>
                <a:spcPct val="0"/>
              </a:spcBef>
            </a:pPr>
            <a:r>
              <a:rPr lang="pt-BR" altLang="pt-BR" smtClean="0"/>
              <a:t>Nossa mente é capaz de ouvir com velocidade 4 ou 5 vezes maior do que a da fala. O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tempo ocioso decorrente dessa diferença é a principal causa de nossa impaciência. A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solução aqui consiste em utilizar esse tempo diferencial para aprofundar a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compreensão, elaborar associações e estabelecer correlações com o material já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arquivado em nossa memória. Teremos assim já obtido um resultado bem melhor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somente a partir de um processo de escuta eficaz.</a:t>
            </a:r>
          </a:p>
          <a:p>
            <a:pPr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253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B41D5FB-AE3C-4920-86F1-1A024A9DF5D3}" type="slidenum">
              <a:rPr lang="pt-BR" alt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842128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 b="1" smtClean="0"/>
              <a:t>EVITAR A REAÇÃO IMEDIATA</a:t>
            </a:r>
            <a:endParaRPr lang="pt-BR" altLang="pt-BR" smtClean="0"/>
          </a:p>
          <a:p>
            <a:pPr>
              <a:spcBef>
                <a:spcPct val="0"/>
              </a:spcBef>
            </a:pPr>
            <a:r>
              <a:rPr lang="pt-BR" altLang="pt-BR" smtClean="0"/>
              <a:t>Elaborar o que se ouve é bem diferente do que ficar procurando respostas, sejam elas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concordantes ou discordantes. Reagir é não ouvir. Se o caso for de responder a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perguntas, então é fundamental que se saiba utilizar o tempo interno para buscar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alternativas. Caso contrário teremos já uma resposta pronta que, sem dúvida estará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disponível no diálogo interno e dificilmente trará algo diferente, atual, construtivo ou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criativo.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Vídeo: 5-	Você sabe ouvir?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https://www.youtube.com/watch?v=30TT-V33Vts</a:t>
            </a:r>
          </a:p>
          <a:p>
            <a:pPr>
              <a:spcBef>
                <a:spcPct val="0"/>
              </a:spcBef>
            </a:pPr>
            <a:endParaRPr lang="pt-BR" altLang="pt-BR" smtClean="0"/>
          </a:p>
          <a:p>
            <a:pPr>
              <a:spcBef>
                <a:spcPct val="0"/>
              </a:spcBef>
            </a:pPr>
            <a:endParaRPr lang="pt-BR" altLang="pt-BR" smtClean="0"/>
          </a:p>
          <a:p>
            <a:pPr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45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BC48B5F-592B-46F7-A94A-D503465E094E}" type="slidenum">
              <a:rPr lang="pt-BR" alt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130312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 b="1" smtClean="0"/>
              <a:t>O CONTROLE DAS EMOÇÕES</a:t>
            </a:r>
            <a:endParaRPr lang="pt-BR" altLang="pt-BR" smtClean="0"/>
          </a:p>
          <a:p>
            <a:pPr>
              <a:spcBef>
                <a:spcPct val="0"/>
              </a:spcBef>
            </a:pPr>
            <a:r>
              <a:rPr lang="pt-BR" altLang="pt-BR" smtClean="0"/>
              <a:t>Administrar nosso processo emocional não significa reprimir ou inibir nossas emoções.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Pelo contrário, é muito importante que saibamos dar espaço para que elas se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manifestem de forma natural. Há situações muito freqüentes em que coisas que se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ouvem agridem pontos duros de nosso campo emocional, como velhas cicatrizes e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valores arraigados. Nesse caso é necessário descobrir alguns desse pontos e tratar de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dessensibiliza-los a fim de que materiais importantes não sejam perdidos pela surdez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emotiva.</a:t>
            </a:r>
          </a:p>
          <a:p>
            <a:pPr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66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10F4E2-87DF-4D41-8937-38A23C26C9B6}" type="slidenum">
              <a:rPr lang="pt-BR" alt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713698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 b="1" smtClean="0"/>
              <a:t>FOCALIZAR O INTERLOCUTOR</a:t>
            </a:r>
            <a:endParaRPr lang="pt-BR" altLang="pt-BR" smtClean="0"/>
          </a:p>
          <a:p>
            <a:pPr>
              <a:spcBef>
                <a:spcPct val="0"/>
              </a:spcBef>
            </a:pPr>
            <a:r>
              <a:rPr lang="pt-BR" altLang="pt-BR" smtClean="0"/>
              <a:t>Olhar atentamente para quem fala é uma postura que, além de favorecer a recepção,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valoriza quem fala. Algumas pessoas tem o hábito de fechar os olhos para concentrarse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melhor no que ouve, porém essa prática tem suas limitações e é certamente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inadequada numa situação de proximidade física. Além disso a mensagem não verbal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pode ser extremamente importante.</a:t>
            </a:r>
          </a:p>
          <a:p>
            <a:pPr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867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9362EE2-A6AE-4827-9A44-BC6AC0968AA9}" type="slidenum">
              <a:rPr lang="pt-BR" alt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655993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 b="1" smtClean="0"/>
              <a:t>PARAFRASEAR</a:t>
            </a:r>
            <a:endParaRPr lang="pt-BR" altLang="pt-BR" smtClean="0"/>
          </a:p>
          <a:p>
            <a:pPr>
              <a:spcBef>
                <a:spcPct val="0"/>
              </a:spcBef>
            </a:pPr>
            <a:r>
              <a:rPr lang="pt-BR" altLang="pt-BR" smtClean="0"/>
              <a:t>Parafrasear é uma técnica de escuta ativa que ajuda no entendimento do que está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sendo dito pelo interlocutor. Se você usar regularmente esta técnica você perceberá o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quanto isto clarifica pontos e evita os desentendimentos, muito comuns em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comunicação.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- eu estou entendendo que ...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- o que você quis dizer com ...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- se eu sumarizasse sua fala eu ...</a:t>
            </a:r>
          </a:p>
          <a:p>
            <a:pPr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3072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931DD1E-2859-4301-A568-D15E64F11765}" type="slidenum">
              <a:rPr lang="pt-BR" alt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912207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 b="1" smtClean="0"/>
              <a:t>REFLETIR A MENSAGEM</a:t>
            </a:r>
            <a:endParaRPr lang="pt-BR" altLang="pt-BR" smtClean="0"/>
          </a:p>
          <a:p>
            <a:pPr>
              <a:spcBef>
                <a:spcPct val="0"/>
              </a:spcBef>
            </a:pPr>
            <a:r>
              <a:rPr lang="pt-BR" altLang="pt-BR" smtClean="0"/>
              <a:t>Quando você reflete ou repete a mensagem, você está indo de encontro ao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entendimento das palavras. Você estará pensando a frente do tempo, lendo entre as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linhas e mostrando ao interlocutor que você já compartilha com seu problema.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- você disse que ...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- isso significa que ...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- poderíamos ajudar você se ...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4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- o resultado que você espera é ….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É sempre bom deixar o outro finalizar seus pensamentos assim você não irá atropelálo,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tornando-se agressivo e complicando o entendimento da mensagem. Sinais nãoverbais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são particularmente facilitadores em mostrar que você está entendendo e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manifestando interesse.</a:t>
            </a:r>
          </a:p>
          <a:p>
            <a:pPr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327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AD7A39E-E033-40EB-9B08-3782C83ACAAB}" type="slidenum">
              <a:rPr lang="pt-BR" alt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189163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 b="1" smtClean="0"/>
              <a:t>MANIFESTAÇÕES DE RETORNO</a:t>
            </a:r>
            <a:endParaRPr lang="pt-BR" altLang="pt-BR" smtClean="0"/>
          </a:p>
          <a:p>
            <a:pPr>
              <a:spcBef>
                <a:spcPct val="0"/>
              </a:spcBef>
            </a:pPr>
            <a:r>
              <a:rPr lang="pt-BR" altLang="pt-BR" smtClean="0"/>
              <a:t>Comumente chamado de </a:t>
            </a:r>
            <a:r>
              <a:rPr lang="pt-BR" altLang="pt-BR" i="1" smtClean="0"/>
              <a:t>feedback</a:t>
            </a:r>
            <a:r>
              <a:rPr lang="pt-BR" altLang="pt-BR" smtClean="0"/>
              <a:t>, o retorno que se dá, de forma não verbal a quem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fala pode ser muito útil, exceto quando é feito de forma compulsiva pelo desejo de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agradar. O balançar de cabeça demonstrando concordância antes mesmo que alguém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complete seu pensamento evidentemente são inadequados. Isto vale também para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manifestações de discordância.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Por outro lado uma expressão rígida que iniba qualquer retorno não ajudará no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processo de comunicação interpessoal.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Dar feedback naturalmente sem querer agradar, seduzir, contestar ou disfarçar é uma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forma ativa de ouvir e participar da comunicação.</a:t>
            </a:r>
          </a:p>
          <a:p>
            <a:pPr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348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8588829-B433-45DE-ACD0-DE37A7FE6C0D}" type="slidenum">
              <a:rPr lang="pt-BR" alt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790344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 smtClean="0"/>
              <a:t>O termo assertividade começou a ser empregado por Wolpe, tomado do verbo </a:t>
            </a:r>
            <a:r>
              <a:rPr lang="pt-BR" altLang="pt-BR" i="1" smtClean="0"/>
              <a:t>to</a:t>
            </a:r>
            <a:endParaRPr lang="pt-BR" altLang="pt-BR" smtClean="0"/>
          </a:p>
          <a:p>
            <a:pPr>
              <a:spcBef>
                <a:spcPct val="0"/>
              </a:spcBef>
            </a:pPr>
            <a:r>
              <a:rPr lang="pt-BR" altLang="pt-BR" i="1" smtClean="0"/>
              <a:t>assert</a:t>
            </a:r>
            <a:r>
              <a:rPr lang="pt-BR" altLang="pt-BR" smtClean="0"/>
              <a:t>: afirmar, asseverar, sustentar, impor-se, fazer-se respeitar. Significa, portanto,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uma atitude firme para se defender os próprios direitos e fazer-se respeitar. Ampliando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limites, também inclui a </a:t>
            </a:r>
            <a:r>
              <a:rPr lang="pt-BR" altLang="pt-BR" i="1" smtClean="0"/>
              <a:t>expressividade emocional </a:t>
            </a:r>
            <a:r>
              <a:rPr lang="pt-BR" altLang="pt-BR" smtClean="0"/>
              <a:t>e a possibilidade de se pedir o que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se necessita.</a:t>
            </a:r>
          </a:p>
          <a:p>
            <a:pPr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B367D13-8F97-4EF0-BC82-BF440168E49A}" type="slidenum">
              <a:rPr lang="pt-BR" alt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768613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 b="1" smtClean="0"/>
              <a:t>A CONFRONTAÇÃO</a:t>
            </a:r>
            <a:endParaRPr lang="pt-BR" altLang="pt-BR" smtClean="0"/>
          </a:p>
          <a:p>
            <a:pPr>
              <a:spcBef>
                <a:spcPct val="0"/>
              </a:spcBef>
            </a:pPr>
            <a:r>
              <a:rPr lang="pt-BR" altLang="pt-BR" smtClean="0"/>
              <a:t>Através de uma Confrontação positiva se exerce a assertividade. A confrontação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interpessoal é a experiência mais potente de interação humana e favorece ao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crescimento das duas pessoas envolvidas.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Quando se faz uma confrontação surge um certo desgaste emocional e corre-se um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risco. Por essa razão ela só deve ser feita na medida em que se tenha por opção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melhorar o relacionamento com o outro e não provar que é mais esperto. Uma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8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confrontação não é uma crítica mas uma colocação firme do seu ponto de vista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assinalando alguma incongruência de maneira clara e objetiva.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Em algumas situações a confrontação se confunde com o que costumamos chamar de</a:t>
            </a:r>
          </a:p>
          <a:p>
            <a:pPr>
              <a:spcBef>
                <a:spcPct val="0"/>
              </a:spcBef>
            </a:pPr>
            <a:r>
              <a:rPr lang="pt-BR" altLang="pt-BR" i="1" smtClean="0"/>
              <a:t>feedback</a:t>
            </a:r>
            <a:r>
              <a:rPr lang="pt-BR" altLang="pt-BR" smtClean="0"/>
              <a:t>.</a:t>
            </a:r>
          </a:p>
          <a:p>
            <a:pPr>
              <a:spcBef>
                <a:spcPct val="0"/>
              </a:spcBef>
            </a:pPr>
            <a:r>
              <a:rPr lang="pt-BR" altLang="pt-BR" b="1" smtClean="0"/>
              <a:t>COMO FAZER UMA CONFRONTAÇÃO OU DAR UM FEEDBACK DE FORMA</a:t>
            </a:r>
            <a:endParaRPr lang="pt-BR" altLang="pt-BR" smtClean="0"/>
          </a:p>
          <a:p>
            <a:pPr>
              <a:spcBef>
                <a:spcPct val="0"/>
              </a:spcBef>
            </a:pPr>
            <a:r>
              <a:rPr lang="pt-BR" altLang="pt-BR" b="1" smtClean="0"/>
              <a:t>PRODUTIVA?</a:t>
            </a:r>
            <a:endParaRPr lang="pt-BR" altLang="pt-BR" smtClean="0"/>
          </a:p>
          <a:p>
            <a:pPr>
              <a:spcBef>
                <a:spcPct val="0"/>
              </a:spcBef>
            </a:pPr>
            <a:r>
              <a:rPr lang="pt-BR" altLang="pt-BR" i="1" smtClean="0"/>
              <a:t>a) Dirija a confrontação a comportamentos observáveis.</a:t>
            </a:r>
            <a:endParaRPr lang="pt-BR" altLang="pt-BR" smtClean="0"/>
          </a:p>
          <a:p>
            <a:pPr>
              <a:spcBef>
                <a:spcPct val="0"/>
              </a:spcBef>
            </a:pPr>
            <a:r>
              <a:rPr lang="pt-BR" altLang="pt-BR" smtClean="0"/>
              <a:t>Não centre a confrontação sobre o que a pessoa é, mas sobre o que ela faz. Para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tanto, empregue advérbios, que se referem a ações, e não adjetivos, que se relacionam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qualidades. Ex.: "Você falou muito nesta reunião", em vez de "Você é uma tagarela".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Igualmente, não centre a confrontação sobre inferências. As observações referem-se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ao que você possa ver ou ouvir no comportamento de outra pessoa, enquanto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inferências referem-se a interpretações ou conclusões que você faz sobre aquilo que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viu ou ouviu. Inferências ou conclusões sobre uma pessoa contaminam suas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observações, tornando a confrontação prejudicada. Às vezes, é necessário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compartilhar conclusões ou inferências, mas é importante que isso, então, seja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identificado.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A descrição representa um relato, enquanto que a inferência termina por implicar em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um julgamento, em uma avaliação em termos de bom ou mau, de certo ou errado. E,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todas as vezes que se julga, pressupõe-se uma escala de valores.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As descrições do comportamento devem ser em termos de </a:t>
            </a:r>
            <a:r>
              <a:rPr lang="pt-BR" altLang="pt-BR" i="1" smtClean="0"/>
              <a:t>mais/menos </a:t>
            </a:r>
            <a:r>
              <a:rPr lang="pt-BR" altLang="pt-BR" smtClean="0"/>
              <a:t>e não de </a:t>
            </a:r>
            <a:r>
              <a:rPr lang="pt-BR" altLang="pt-BR" i="1" smtClean="0"/>
              <a:t>e/ou</a:t>
            </a:r>
            <a:r>
              <a:rPr lang="pt-BR" altLang="pt-BR" smtClean="0"/>
              <a:t>.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Os primeiros implicam em que o comportamento cai em um continuum; portanto,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enfatizam quantidade, que é mensurável e objetiva. </a:t>
            </a:r>
            <a:r>
              <a:rPr lang="pt-BR" altLang="pt-BR" i="1" smtClean="0"/>
              <a:t>E/ou </a:t>
            </a:r>
            <a:r>
              <a:rPr lang="pt-BR" altLang="pt-BR" smtClean="0"/>
              <a:t>enfatiza qualidade, que é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subjetiva. Ex.: "Sua participação no grupo foi baixa" e não "Você teve uma má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participação". É uma idéia errônea considerar que as pessoas ou situações são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invariavelmente boas ou más, bonitas ou feias, etc. Isso é maniqueismo.</a:t>
            </a:r>
          </a:p>
          <a:p>
            <a:pPr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3891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F62B2F1-181A-432F-9450-A38A64ACF701}" type="slidenum">
              <a:rPr lang="pt-BR" alt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873592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 b="1" smtClean="0"/>
              <a:t>QUESTIONÁRIO DE ASSERTIVIDADE</a:t>
            </a:r>
            <a:endParaRPr lang="pt-BR" altLang="pt-BR" smtClean="0"/>
          </a:p>
          <a:p>
            <a:pPr>
              <a:spcBef>
                <a:spcPct val="0"/>
              </a:spcBef>
            </a:pPr>
            <a:r>
              <a:rPr lang="pt-BR" altLang="pt-BR" b="1" i="1" smtClean="0"/>
              <a:t>Elaborado por Tereza Vianna</a:t>
            </a:r>
            <a:r>
              <a:rPr lang="pt-BR" altLang="pt-BR" i="1" smtClean="0"/>
              <a:t>.</a:t>
            </a:r>
            <a:endParaRPr lang="pt-BR" altLang="pt-BR" smtClean="0"/>
          </a:p>
          <a:p>
            <a:pPr>
              <a:spcBef>
                <a:spcPct val="0"/>
              </a:spcBef>
            </a:pPr>
            <a:r>
              <a:rPr lang="pt-BR" altLang="pt-BR" smtClean="0"/>
              <a:t>Esse trabalho não tem a precisão de um teste convencional. Tem o objetivo de ajudálo(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a) a refletir sobre situações comuns da vida. Assinale </a:t>
            </a:r>
            <a:r>
              <a:rPr lang="pt-BR" altLang="pt-BR" b="1" smtClean="0"/>
              <a:t>S </a:t>
            </a:r>
            <a:r>
              <a:rPr lang="pt-BR" altLang="pt-BR" smtClean="0"/>
              <a:t>para Sim e </a:t>
            </a:r>
            <a:r>
              <a:rPr lang="pt-BR" altLang="pt-BR" b="1" smtClean="0"/>
              <a:t>N </a:t>
            </a:r>
            <a:r>
              <a:rPr lang="pt-BR" altLang="pt-BR" smtClean="0"/>
              <a:t>para Não,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diante de cada frase.</a:t>
            </a:r>
          </a:p>
          <a:p>
            <a:pPr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409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814B75-0BB2-48C1-B448-DE10D56626EC}" type="slidenum">
              <a:rPr lang="pt-BR" alt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01562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 smtClean="0"/>
              <a:t>Para que uma comunicação seja efetiva, você precisa ouvir atentamente. Isso pode parecer óbvio, na medida que a ação de ouvir é passiva, no entanto existe sim uma grande diferença entre escutar o que está sendo dito e ouvir atentamente, e consequentemente compreender o significado da comunicação. Vídeo: Não ter disposição para ouvir (Introdução)</a:t>
            </a:r>
          </a:p>
          <a:p>
            <a:pPr>
              <a:spcBef>
                <a:spcPct val="0"/>
              </a:spcBef>
            </a:pPr>
            <a:r>
              <a:rPr lang="pt-BR" altLang="pt-BR" u="sng" smtClean="0">
                <a:hlinkClick r:id="rId3"/>
              </a:rPr>
              <a:t>https://www.youtube.com/watch?v=ep4-gJAZB8c</a:t>
            </a:r>
            <a:endParaRPr lang="pt-BR" altLang="pt-BR" smtClean="0"/>
          </a:p>
        </p:txBody>
      </p:sp>
      <p:sp>
        <p:nvSpPr>
          <p:cNvPr id="614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40AD58-6027-4BCC-9732-0BE2C5B3C585}" type="slidenum">
              <a:rPr lang="pt-BR" alt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14429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 smtClean="0"/>
              <a:t>Muitos estudos e observações demonstram como é deficiente nossa capacidade de ouvir e quanto tempo, energia e dinheiro é jogado fora por causa disso. O Departamento de Oratória da Universidade de Minessota realizou pesquisas nesse sentido tendo concluído que em média 40% do trabalho diário de um funcionário de escritório é dedicado em ouvir e que a eficiência dessa atividade não passa de 25%. A maioria das pessoas estão mais preocuoadas em falar do que em ouvir. Já imaginou como seria nossas salas de aula se os alunos mais oouvissem do que falassem?</a:t>
            </a:r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4A944EE-9660-441B-A0D6-A9450907632A}" type="slidenum">
              <a:rPr lang="pt-BR" alt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24146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 smtClean="0"/>
              <a:t>Deus nos deu dois ouvidos e uma boca. A velha filosofia chinesa ensina que falar é plantar e ouvir é colher.</a:t>
            </a:r>
          </a:p>
        </p:txBody>
      </p:sp>
      <p:sp>
        <p:nvSpPr>
          <p:cNvPr id="102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7917E79-017D-435F-A571-AE60549BE60F}" type="slidenum">
              <a:rPr lang="pt-BR" alt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16921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/>
              <a:t>Vamos analisar 10 pontos que poderão maximizar nossa capacidade de ouvir ativamente.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/>
              <a:t>1º Encontrar pontos de interesse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/>
              <a:t>Não há assuntos desinteressantes mas pessoas desinteressadas. Após as primeiras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/>
              <a:t>palavras, nossa atitude, ao invés de encontrar os pontos de interesse, </a:t>
            </a:r>
            <a:r>
              <a:rPr lang="pt-BR" dirty="0" err="1" smtClean="0"/>
              <a:t>freqüentemente</a:t>
            </a:r>
            <a:endParaRPr lang="pt-BR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/>
              <a:t>é contrária. Assumimos uma postura crítica antes mesmo de podermos avaliar de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/>
              <a:t>forma neutra o que se está tentando ouvir. Pode ser muito mais útil e enriquecedor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/>
              <a:t>observar: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/>
              <a:t>- quais informações, entre as que estão sendo ditas, podem ser importantes?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t-BR" dirty="0" smtClean="0"/>
              <a:t>há algo que pode me trazer vantagens ou conhecimento?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 smtClean="0"/>
              <a:t>EVITAR A REAÇÃO IMEDIATA</a:t>
            </a:r>
            <a:endParaRPr lang="pt-BR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/>
              <a:t>Elaborar o que se ouve é bem diferente do que ficar procurando respostas, sejam elas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/>
              <a:t>concordantes ou discordantes. Reagir é não ouvir. Se o caso for de responder 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/>
              <a:t>perguntas, então é fundamental que se saiba utilizar o tempo interno para buscar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/>
              <a:t>alternativas. Caso contrário teremos já uma resposta pronta que, sem dúvida estará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/>
              <a:t>disponível no diálogo interno e dificilmente trará algo diferente, atual, construtivo ou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/>
              <a:t>criativo.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/>
              <a:t>Vídeo: A importância de ouvir o cliente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u="sng" dirty="0" smtClean="0">
                <a:hlinkClick r:id="rId3"/>
              </a:rPr>
              <a:t>https://www.youtube.com/watch?v=WzdH3ZwV0hI</a:t>
            </a:r>
            <a:endParaRPr lang="pt-BR" dirty="0"/>
          </a:p>
        </p:txBody>
      </p:sp>
      <p:sp>
        <p:nvSpPr>
          <p:cNvPr id="1229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64CEB0-7917-4BA5-8926-C309153D883B}" type="slidenum">
              <a:rPr lang="pt-BR" alt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99765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 b="1" smtClean="0"/>
              <a:t>O CONTEÚDO E A FORMA</a:t>
            </a:r>
            <a:endParaRPr lang="pt-BR" altLang="pt-BR" smtClean="0"/>
          </a:p>
          <a:p>
            <a:pPr>
              <a:spcBef>
                <a:spcPct val="0"/>
              </a:spcBef>
            </a:pPr>
            <a:r>
              <a:rPr lang="pt-BR" altLang="pt-BR" smtClean="0"/>
              <a:t>Às vezes o que não nos agrada é o tom de voz, a postura, a gesticulação ou mesmo a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atitude de quem fala. Neste caso, é importante tomar consciência de que o que nos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interessa é o conteúdo, e a responsabilidade da compreensão é nossa. Lembremo-nos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de que os grandes avanços da ciência devem-se ao incremento da acuracidade e da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sensibilidade dos instrumentos de investigação, isto é, da capacidade de "ouvir" o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universo investigado. Fala-se em potência de um telescópio quando na verdade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referimo-nos a sua sensibilidade.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Por outro lado é absolutamente verdadeiro que grande parte da informação é veiculada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por um processo, especialmente no caso da comunicação interpessoal. Gestos,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expressões faciais e tom de voz, entre outros ingredientes, não somente dão o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colorido, mas às vezes carregam a própria informação.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No campo da psicologia, os dados relevantes da relação com o cliente estão contidos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no próprio ruído da comunicação, e isto também ocorre tanto nas relações gerenciais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como também nas relações familiares, enfim, em todo o encontro humano verdadeiro.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No campo da psicologia, os dados relevantes da relação com o cliente estão contidos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no próprio ruído da comunicação. Isto também ocorre nas relações humanas em geral.</a:t>
            </a:r>
          </a:p>
          <a:p>
            <a:pPr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1434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40FF3F4-3A34-4CA8-803A-C1931DFEF661}" type="slidenum">
              <a:rPr lang="pt-BR" alt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76063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 smtClean="0"/>
              <a:t>Um bom orador é capaz de envolver seu público de forma tão profunda que a primeira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avaliação pode ser extremamente positiva. Quase sempre essa situação levará a uma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rápida decepção quando outros dados surgirem. Esse fenômeno é também muito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freqüente em outras relações.</a:t>
            </a:r>
          </a:p>
          <a:p>
            <a:pPr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1638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FAC2B6C-14D9-4202-901D-C4CE10908C79}" type="slidenum">
              <a:rPr lang="pt-BR" alt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70770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 b="1" smtClean="0"/>
              <a:t>ENTENDER OU ANOTAR</a:t>
            </a:r>
            <a:endParaRPr lang="pt-BR" altLang="pt-BR" smtClean="0"/>
          </a:p>
          <a:p>
            <a:pPr>
              <a:spcBef>
                <a:spcPct val="0"/>
              </a:spcBef>
            </a:pPr>
            <a:r>
              <a:rPr lang="pt-BR" altLang="pt-BR" smtClean="0"/>
              <a:t>Esta é uma questão que se pode chamar de pedagógica. O ensino elementar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tradicional cria certos hábitos dos quais dificilmente nos livramos na idade adulta. Um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deles é o de "copiar a lição de casa"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Claro que podemos desenvolver a habilidade de ouvir e anotar simultaneamente da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mesma forma que aprendemos leitura dinâmica, técnicas de memorização, ou técnica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de relaxamento. Mas certamente seremos mais eficazes em ouvir se limitarmos nossas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anotações a pontos de interesse, a tópicos ou a expressões chave. Em certos casos,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nem isso é necessário quando há textos de apoio ou referências bibliográficas. O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melhor mesmo, em quase todos os casos, é aprender a ouvir...e compreender!</a:t>
            </a:r>
          </a:p>
          <a:p>
            <a:pPr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1843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6D84CD5-1F0F-4FF8-A01D-CA5AF83331E4}" type="slidenum">
              <a:rPr lang="pt-BR" alt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622591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 b="1" smtClean="0"/>
              <a:t>O SIGNIFICADO DE ATENÇÃO</a:t>
            </a:r>
            <a:endParaRPr lang="pt-BR" altLang="pt-BR" smtClean="0"/>
          </a:p>
          <a:p>
            <a:pPr>
              <a:spcBef>
                <a:spcPct val="0"/>
              </a:spcBef>
            </a:pPr>
            <a:r>
              <a:rPr lang="pt-BR" altLang="pt-BR" smtClean="0"/>
              <a:t>Ouvir depende mais do que se passa na cabeça do ouvinte do que da qualidade do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estímulo que chega a nossos ouvidos. O diálogo interno, sempre presente, é o grande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ruído, o filtro por onde passam ou não os estímulos até que atinjam nossos centros de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audição, de percepção e de compreensão.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Atenção pode até significar ausência de tensão, segundo alguns pesquisadores da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linguagem. O segredo da atenção está na capacidade de reduzir o diálogo interno. O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vozerio antigo que zune em nossas cabeças carregados de </a:t>
            </a:r>
            <a:r>
              <a:rPr lang="pt-BR" altLang="pt-BR" i="1" smtClean="0"/>
              <a:t>preconceitos,</a:t>
            </a:r>
            <a:endParaRPr lang="pt-BR" altLang="pt-BR" smtClean="0"/>
          </a:p>
          <a:p>
            <a:pPr>
              <a:spcBef>
                <a:spcPct val="0"/>
              </a:spcBef>
            </a:pPr>
            <a:r>
              <a:rPr lang="pt-BR" altLang="pt-BR" i="1" smtClean="0"/>
              <a:t>preocupações, e ressentimentos</a:t>
            </a:r>
            <a:r>
              <a:rPr lang="pt-BR" altLang="pt-BR" smtClean="0"/>
              <a:t>, pode ser administrado e atualizado para </a:t>
            </a:r>
            <a:r>
              <a:rPr lang="pt-BR" altLang="pt-BR" i="1" smtClean="0"/>
              <a:t>conceitos,</a:t>
            </a:r>
            <a:endParaRPr lang="pt-BR" altLang="pt-BR" smtClean="0"/>
          </a:p>
          <a:p>
            <a:pPr>
              <a:spcBef>
                <a:spcPct val="0"/>
              </a:spcBef>
            </a:pPr>
            <a:r>
              <a:rPr lang="pt-BR" altLang="pt-BR" i="1" smtClean="0"/>
              <a:t>ocupações e sentimentos</a:t>
            </a:r>
            <a:r>
              <a:rPr lang="pt-BR" altLang="pt-BR" smtClean="0"/>
              <a:t>.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Isto permite também a expansão do potencial de escuta ativa, com a liberação da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intuição, do pensamento simbólico mais rico e capaz de associações mais amplas e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abertura das janelas da compreensão e da criatividade.</a:t>
            </a:r>
          </a:p>
          <a:p>
            <a:pPr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04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262BEDE-7773-4A02-B3DE-AFAB5142A9AB}" type="slidenum">
              <a:rPr lang="pt-BR" alt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24280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5D00E-6003-4782-B02D-6D859543D5FE}" type="datetimeFigureOut">
              <a:rPr lang="pt-BR"/>
              <a:pPr>
                <a:defRPr/>
              </a:pPr>
              <a:t>18/02/2015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45307-AB65-4377-B034-E167F448E39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3044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034B4-EBFE-4A62-A2B7-415240E3A88C}" type="datetimeFigureOut">
              <a:rPr lang="pt-BR"/>
              <a:pPr>
                <a:defRPr/>
              </a:pPr>
              <a:t>18/02/2015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4DD6B-D87C-498A-A12E-D76E469E5FF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172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14B9A-4D1D-4BC6-AEB7-2A8AE03AD805}" type="datetimeFigureOut">
              <a:rPr lang="pt-BR"/>
              <a:pPr>
                <a:defRPr/>
              </a:pPr>
              <a:t>18/02/2015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9BFC8-CF54-4DED-B9FB-CAB96494749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1229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812B8-AEA6-437F-9E24-232F86A8EC23}" type="datetimeFigureOut">
              <a:rPr lang="pt-BR"/>
              <a:pPr>
                <a:defRPr/>
              </a:pPr>
              <a:t>18/02/2015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07C7E-693F-43A9-B7EF-510E4A7DD43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0663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F298F-9534-4702-A8F9-BE1CF82CA9F7}" type="datetimeFigureOut">
              <a:rPr lang="pt-BR"/>
              <a:pPr>
                <a:defRPr/>
              </a:pPr>
              <a:t>18/02/2015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3496C-D3B9-4C89-80AE-8B626D3B29F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2777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E2FCA-FA46-421C-B2F3-57937E41F271}" type="datetimeFigureOut">
              <a:rPr lang="pt-BR"/>
              <a:pPr>
                <a:defRPr/>
              </a:pPr>
              <a:t>18/02/2015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ADD19-727A-43A2-853D-7649848DEF7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4273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5E8EE-B10D-497B-B12A-528C95BD3B1D}" type="datetimeFigureOut">
              <a:rPr lang="pt-BR"/>
              <a:pPr>
                <a:defRPr/>
              </a:pPr>
              <a:t>18/02/2015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84E60-F936-486D-826B-966F03939EA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4981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7826A-6B5F-4F84-A816-D76ECFB6603B}" type="datetimeFigureOut">
              <a:rPr lang="pt-BR"/>
              <a:pPr>
                <a:defRPr/>
              </a:pPr>
              <a:t>18/02/2015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C1DDB-4760-42BA-A1E1-C506B3A0AE6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2878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73D67-0F47-4F3E-8344-7C9117043DB8}" type="datetimeFigureOut">
              <a:rPr lang="pt-BR"/>
              <a:pPr>
                <a:defRPr/>
              </a:pPr>
              <a:t>18/02/2015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AD0C4-DFDA-4DF0-A9A1-E25271B91AF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6701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9FB02-64A0-4085-B856-9EE141585451}" type="datetimeFigureOut">
              <a:rPr lang="pt-BR"/>
              <a:pPr>
                <a:defRPr/>
              </a:pPr>
              <a:t>18/02/2015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1CB03-981C-4523-8AB1-ADEC0ABC92F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7992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368C5-95C0-487F-AA34-501C79790540}" type="datetimeFigureOut">
              <a:rPr lang="pt-BR"/>
              <a:pPr>
                <a:defRPr/>
              </a:pPr>
              <a:t>18/02/2015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026A6-8E77-400F-89C0-7E6AA200911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8330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B58BF41-D7DC-4FA2-B70D-90BA86542720}" type="datetimeFigureOut">
              <a:rPr lang="pt-BR"/>
              <a:pPr>
                <a:defRPr/>
              </a:pPr>
              <a:t>18/02/2015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89EB726-208A-4A7C-99B1-9EF0B29C8DA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file:///D:\Documents\CAPELAS%202015\OUVIR%201.jpg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file:///D:\Documents\CAPELAS%202015\ouvir%203.jpg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Documents\CAPELAS%202015\OUVIR%202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Documents\CAPELAS%202015\Music-smartphone-hd-wallpapers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r:link="rId4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/>
          <p:cNvSpPr>
            <a:spLocks noGrp="1"/>
          </p:cNvSpPr>
          <p:nvPr>
            <p:ph type="ctrTitle"/>
          </p:nvPr>
        </p:nvSpPr>
        <p:spPr>
          <a:xfrm>
            <a:off x="1048072" y="2130425"/>
            <a:ext cx="7772400" cy="3170783"/>
          </a:xfrm>
        </p:spPr>
        <p:txBody>
          <a:bodyPr/>
          <a:lstStyle/>
          <a:p>
            <a:pPr algn="r"/>
            <a:r>
              <a:rPr lang="pt-BR" altLang="pt-BR" sz="6000" b="1" dirty="0" smtClean="0">
                <a:solidFill>
                  <a:schemeClr val="bg1"/>
                </a:solidFill>
              </a:rPr>
              <a:t>COMUNICAÇÃO</a:t>
            </a:r>
            <a:br>
              <a:rPr lang="pt-BR" altLang="pt-BR" sz="6000" b="1" dirty="0" smtClean="0">
                <a:solidFill>
                  <a:schemeClr val="bg1"/>
                </a:solidFill>
              </a:rPr>
            </a:br>
            <a:r>
              <a:rPr lang="pt-BR" altLang="pt-BR" sz="6000" b="1" dirty="0" smtClean="0">
                <a:solidFill>
                  <a:schemeClr val="bg1"/>
                </a:solidFill>
              </a:rPr>
              <a:t>A Arte De Ouvir</a:t>
            </a:r>
            <a:br>
              <a:rPr lang="pt-BR" altLang="pt-BR" sz="6000" b="1" dirty="0" smtClean="0">
                <a:solidFill>
                  <a:schemeClr val="bg1"/>
                </a:solidFill>
              </a:rPr>
            </a:br>
            <a:r>
              <a:rPr lang="pt-BR" altLang="pt-BR" sz="2800" b="1" dirty="0" smtClean="0">
                <a:solidFill>
                  <a:srgbClr val="FFC000"/>
                </a:solidFill>
              </a:rPr>
              <a:t>Pastoral Estudantil UCB</a:t>
            </a:r>
            <a:endParaRPr lang="pt-BR" altLang="pt-BR" sz="6000" b="1" dirty="0" smtClean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b="1" smtClean="0"/>
              <a:t>6º- A QUALIDADE DA PACIÊNCIA</a:t>
            </a:r>
          </a:p>
        </p:txBody>
      </p:sp>
      <p:sp>
        <p:nvSpPr>
          <p:cNvPr id="21507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pt-BR" altLang="pt-BR" smtClean="0"/>
              <a:t>Nossa mente é capaz de ouvir com velocidade 4 ou 5 vezes maior do que a da  fala.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b="1" smtClean="0"/>
              <a:t>7º- EVITAR A REAÇÃO IMEDIATA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58888" y="1382713"/>
            <a:ext cx="6913562" cy="5176837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b="1" smtClean="0"/>
              <a:t>8º- O CONTROLE DAS EMOÇÕES</a:t>
            </a:r>
          </a:p>
        </p:txBody>
      </p:sp>
      <p:sp>
        <p:nvSpPr>
          <p:cNvPr id="2560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pt-BR" altLang="pt-BR" smtClean="0"/>
              <a:t>Precisamos dessensibilizar nossos pontos de valores arraigados e velhas cicatrizes para não nos tornarmos surdos emocionais.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b="1" smtClean="0"/>
              <a:t>9º- FOCALIZAR O INTERLOCUTOR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4025" y="1557338"/>
            <a:ext cx="8294688" cy="5040312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b="1" smtClean="0"/>
              <a:t>PARAFRASEAR</a:t>
            </a:r>
          </a:p>
        </p:txBody>
      </p:sp>
      <p:sp>
        <p:nvSpPr>
          <p:cNvPr id="2969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smtClean="0"/>
              <a:t>_ eu estou entendendo que...</a:t>
            </a:r>
          </a:p>
          <a:p>
            <a:r>
              <a:rPr lang="pt-BR" altLang="pt-BR" smtClean="0"/>
              <a:t>_ o que você quis dizer com...</a:t>
            </a:r>
          </a:p>
          <a:p>
            <a:r>
              <a:rPr lang="pt-BR" altLang="pt-BR" smtClean="0"/>
              <a:t>_ se eu resumisse sua fala eu...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b="1" smtClean="0"/>
              <a:t>10º- REFLETIR A MENSAGEM</a:t>
            </a:r>
          </a:p>
        </p:txBody>
      </p:sp>
      <p:sp>
        <p:nvSpPr>
          <p:cNvPr id="31747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smtClean="0"/>
              <a:t>_ você disse que ...</a:t>
            </a:r>
          </a:p>
          <a:p>
            <a:r>
              <a:rPr lang="pt-BR" altLang="pt-BR" smtClean="0"/>
              <a:t>_ isso significa que ...</a:t>
            </a:r>
          </a:p>
          <a:p>
            <a:r>
              <a:rPr lang="pt-BR" altLang="pt-BR" smtClean="0"/>
              <a:t>_ poderíamos ajudar você se 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b="1" smtClean="0"/>
              <a:t>11º- MANIFESTAÇÃO DE RETORNO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6850" y="1412875"/>
            <a:ext cx="8743950" cy="518477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b="1" smtClean="0"/>
              <a:t>ASSERTIVIDADE</a:t>
            </a:r>
          </a:p>
        </p:txBody>
      </p:sp>
      <p:sp>
        <p:nvSpPr>
          <p:cNvPr id="3584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pt-BR" altLang="pt-BR" smtClean="0"/>
              <a:t>Atitude firme para defender os próprios direitos e fazer-se respeitar.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pt-BR" altLang="pt-BR" smtClean="0"/>
          </a:p>
          <a:p>
            <a:pPr marL="0" indent="0">
              <a:buFont typeface="Arial" panose="020B0604020202020204" pitchFamily="34" charset="0"/>
              <a:buNone/>
            </a:pPr>
            <a:endParaRPr lang="pt-BR" altLang="pt-BR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b="1" smtClean="0"/>
              <a:t>CONFRONTAÇÃO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Não concentre no que a pessoa é, mas sobre o que ela faz.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 smtClean="0"/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dirty="0" smtClean="0"/>
              <a:t>“Você falou muito nesta reunião”, em vez de “Você é um tagarela”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dirty="0"/>
              <a:t> </a:t>
            </a:r>
            <a:r>
              <a:rPr lang="pt-BR" dirty="0" smtClean="0"/>
              <a:t> 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dirty="0" smtClean="0"/>
              <a:t>“Sua participação no grupo foi baixa” e não “Você teve uma má participação” (inferência)</a:t>
            </a:r>
            <a:endParaRPr lang="pt-B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/>
              <a:t>RESPONDA </a:t>
            </a:r>
            <a:r>
              <a:rPr lang="pt-BR" b="1" dirty="0" smtClean="0">
                <a:solidFill>
                  <a:srgbClr val="FF0000"/>
                </a:solidFill>
              </a:rPr>
              <a:t>S</a:t>
            </a:r>
            <a:r>
              <a:rPr lang="pt-BR" b="1" dirty="0" smtClean="0"/>
              <a:t> PARA </a:t>
            </a:r>
            <a:r>
              <a:rPr lang="pt-BR" b="1" dirty="0" smtClean="0">
                <a:solidFill>
                  <a:srgbClr val="FF0000"/>
                </a:solidFill>
              </a:rPr>
              <a:t>SIM</a:t>
            </a:r>
            <a:r>
              <a:rPr lang="pt-BR" b="1" dirty="0" smtClean="0"/>
              <a:t> OU </a:t>
            </a:r>
            <a:r>
              <a:rPr lang="pt-BR" b="1" dirty="0" smtClean="0">
                <a:solidFill>
                  <a:srgbClr val="FF0000"/>
                </a:solidFill>
              </a:rPr>
              <a:t>N</a:t>
            </a:r>
            <a:r>
              <a:rPr lang="pt-BR" b="1" dirty="0" smtClean="0"/>
              <a:t> PARA </a:t>
            </a:r>
            <a:r>
              <a:rPr lang="pt-BR" b="1" dirty="0" smtClean="0">
                <a:solidFill>
                  <a:srgbClr val="FF0000"/>
                </a:solidFill>
              </a:rPr>
              <a:t>NÃO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A maioria das pessoas parece defender mais os seus direitos do que eu.</a:t>
            </a:r>
          </a:p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Quando a comida no restaurante não está como pedi, reclamo com o garçom.</a:t>
            </a:r>
          </a:p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Para não magoar outras pessoas posso até me prejudicar.</a:t>
            </a:r>
          </a:p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Se um vendedor teve muito trabalho em me mostrar uma mercadoria que não me serve, tenho dificuldade em dizer não.</a:t>
            </a:r>
          </a:p>
          <a:p>
            <a:pPr fontAlgn="auto">
              <a:spcAft>
                <a:spcPts val="0"/>
              </a:spcAft>
              <a:defRPr/>
            </a:pPr>
            <a:endParaRPr lang="pt-B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b="1" smtClean="0"/>
              <a:t>OUVIR ATENTAMENTE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42988" y="1412875"/>
            <a:ext cx="6913562" cy="517842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/>
              <a:t>RESPONDA </a:t>
            </a:r>
            <a:r>
              <a:rPr lang="pt-BR" b="1" dirty="0" smtClean="0">
                <a:solidFill>
                  <a:srgbClr val="FF0000"/>
                </a:solidFill>
              </a:rPr>
              <a:t>S</a:t>
            </a:r>
            <a:r>
              <a:rPr lang="pt-BR" b="1" dirty="0" smtClean="0"/>
              <a:t> PARA </a:t>
            </a:r>
            <a:r>
              <a:rPr lang="pt-BR" b="1" dirty="0" smtClean="0">
                <a:solidFill>
                  <a:srgbClr val="FF0000"/>
                </a:solidFill>
              </a:rPr>
              <a:t>SIM</a:t>
            </a:r>
            <a:r>
              <a:rPr lang="pt-BR" b="1" dirty="0" smtClean="0"/>
              <a:t> OU </a:t>
            </a:r>
            <a:r>
              <a:rPr lang="pt-BR" b="1" dirty="0" smtClean="0">
                <a:solidFill>
                  <a:srgbClr val="FF0000"/>
                </a:solidFill>
              </a:rPr>
              <a:t>N</a:t>
            </a:r>
            <a:r>
              <a:rPr lang="pt-BR" b="1" dirty="0" smtClean="0"/>
              <a:t> PARA </a:t>
            </a:r>
            <a:r>
              <a:rPr lang="pt-BR" b="1" dirty="0" smtClean="0">
                <a:solidFill>
                  <a:srgbClr val="FF0000"/>
                </a:solidFill>
              </a:rPr>
              <a:t>NÃO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Luto pelo que quero, tanto quanto as pessoas que tem ambições.</a:t>
            </a:r>
          </a:p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Por ser honesto, frequentemente as pessoas tiram vantagem de mim.</a:t>
            </a:r>
          </a:p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Gosto de iniciar conversas com quem não conheço.</a:t>
            </a:r>
          </a:p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Acho embaraçoso devolver mercadorias.</a:t>
            </a:r>
          </a:p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Evito fazer perguntas com medo de parecer ridículo.</a:t>
            </a:r>
            <a:endParaRPr lang="pt-B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/>
              <a:t>RESPONDA </a:t>
            </a:r>
            <a:r>
              <a:rPr lang="pt-BR" b="1" dirty="0" smtClean="0">
                <a:solidFill>
                  <a:srgbClr val="FF0000"/>
                </a:solidFill>
              </a:rPr>
              <a:t>S</a:t>
            </a:r>
            <a:r>
              <a:rPr lang="pt-BR" b="1" dirty="0" smtClean="0"/>
              <a:t> PARA </a:t>
            </a:r>
            <a:r>
              <a:rPr lang="pt-BR" b="1" dirty="0" smtClean="0">
                <a:solidFill>
                  <a:srgbClr val="FF0000"/>
                </a:solidFill>
              </a:rPr>
              <a:t>SIM</a:t>
            </a:r>
            <a:r>
              <a:rPr lang="pt-BR" b="1" dirty="0" smtClean="0"/>
              <a:t> OU </a:t>
            </a:r>
            <a:r>
              <a:rPr lang="pt-BR" b="1" dirty="0" smtClean="0">
                <a:solidFill>
                  <a:srgbClr val="FF0000"/>
                </a:solidFill>
              </a:rPr>
              <a:t>N</a:t>
            </a:r>
            <a:r>
              <a:rPr lang="pt-BR" b="1" dirty="0" smtClean="0"/>
              <a:t> PARA </a:t>
            </a:r>
            <a:r>
              <a:rPr lang="pt-BR" b="1" dirty="0" smtClean="0">
                <a:solidFill>
                  <a:srgbClr val="FF0000"/>
                </a:solidFill>
              </a:rPr>
              <a:t>NÃO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Se um famoso palestrante faz uma afirmação que considero incorreta, expresso meu ponto de vista caso esteja em um grupo restrito.</a:t>
            </a:r>
          </a:p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Quando faço algo importante ou válido, faço com que os outros saibam disso.</a:t>
            </a:r>
          </a:p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Se alguém espalha boatos a meu respeito, quero encontrá-lo logo, para ter uma conversa sobre o assunto.</a:t>
            </a:r>
          </a:p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Procuro conter minhas emoções ao invés de expressá-las.</a:t>
            </a:r>
            <a:endParaRPr lang="pt-B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/>
              <a:t>RESPONDA </a:t>
            </a:r>
            <a:r>
              <a:rPr lang="pt-BR" b="1" dirty="0" smtClean="0">
                <a:solidFill>
                  <a:srgbClr val="FF0000"/>
                </a:solidFill>
              </a:rPr>
              <a:t>S</a:t>
            </a:r>
            <a:r>
              <a:rPr lang="pt-BR" b="1" dirty="0" smtClean="0"/>
              <a:t> PARA </a:t>
            </a:r>
            <a:r>
              <a:rPr lang="pt-BR" b="1" dirty="0" smtClean="0">
                <a:solidFill>
                  <a:srgbClr val="FF0000"/>
                </a:solidFill>
              </a:rPr>
              <a:t>SIM</a:t>
            </a:r>
            <a:r>
              <a:rPr lang="pt-BR" b="1" dirty="0" smtClean="0"/>
              <a:t> OU </a:t>
            </a:r>
            <a:r>
              <a:rPr lang="pt-BR" b="1" dirty="0" smtClean="0">
                <a:solidFill>
                  <a:srgbClr val="FF0000"/>
                </a:solidFill>
              </a:rPr>
              <a:t>N</a:t>
            </a:r>
            <a:r>
              <a:rPr lang="pt-BR" b="1" dirty="0" smtClean="0"/>
              <a:t> PARA </a:t>
            </a:r>
            <a:r>
              <a:rPr lang="pt-BR" b="1" dirty="0" smtClean="0">
                <a:solidFill>
                  <a:srgbClr val="FF0000"/>
                </a:solidFill>
              </a:rPr>
              <a:t>NÃO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No teatro ou cinema (igreja), se duas pessoas estão conversando alto, peço para que falem baixo ou se calem.</a:t>
            </a:r>
          </a:p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Tenho dificuldade em criticar amigos.</a:t>
            </a:r>
          </a:p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Quando alguém tenta passar na minha frente numa fila, eu provoco muita confusão.</a:t>
            </a:r>
          </a:p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Tenho dificuldade em repreender subordinados.</a:t>
            </a:r>
          </a:p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Consigo elogiar meus amigos.</a:t>
            </a:r>
          </a:p>
          <a:p>
            <a:pPr fontAlgn="auto">
              <a:spcAft>
                <a:spcPts val="0"/>
              </a:spcAft>
              <a:defRPr/>
            </a:pPr>
            <a:endParaRPr lang="pt-B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/>
              <a:t>RESPONDA </a:t>
            </a:r>
            <a:r>
              <a:rPr lang="pt-BR" b="1" dirty="0" smtClean="0">
                <a:solidFill>
                  <a:srgbClr val="FF0000"/>
                </a:solidFill>
              </a:rPr>
              <a:t>S</a:t>
            </a:r>
            <a:r>
              <a:rPr lang="pt-BR" b="1" dirty="0" smtClean="0"/>
              <a:t> PARA </a:t>
            </a:r>
            <a:r>
              <a:rPr lang="pt-BR" b="1" dirty="0" smtClean="0">
                <a:solidFill>
                  <a:srgbClr val="FF0000"/>
                </a:solidFill>
              </a:rPr>
              <a:t>SIM</a:t>
            </a:r>
            <a:r>
              <a:rPr lang="pt-BR" b="1" dirty="0" smtClean="0"/>
              <a:t> OU </a:t>
            </a:r>
            <a:r>
              <a:rPr lang="pt-BR" b="1" dirty="0" smtClean="0">
                <a:solidFill>
                  <a:srgbClr val="FF0000"/>
                </a:solidFill>
              </a:rPr>
              <a:t>N</a:t>
            </a:r>
            <a:r>
              <a:rPr lang="pt-BR" b="1" dirty="0" smtClean="0"/>
              <a:t> PARA </a:t>
            </a:r>
            <a:r>
              <a:rPr lang="pt-BR" b="1" dirty="0" smtClean="0">
                <a:solidFill>
                  <a:srgbClr val="FF0000"/>
                </a:solidFill>
              </a:rPr>
              <a:t>NÃO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Há ocasiões em que não consigo me expressar de forma alguma.</a:t>
            </a:r>
          </a:p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Sou espontâneo (a) e carinhoso (a) na minha vida afetiva.</a:t>
            </a:r>
          </a:p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Normalmente sei o que dizer quando alguém me elogia.</a:t>
            </a:r>
          </a:p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Estou satisfeito com os progressos que tenho obtido na minha carreira.</a:t>
            </a:r>
          </a:p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Eu me sinto uma pessoa importante.</a:t>
            </a:r>
          </a:p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Há pessoas que admiram minha firmeza na defesa de minhas </a:t>
            </a:r>
            <a:r>
              <a:rPr lang="pt-BR" dirty="0" err="1" smtClean="0"/>
              <a:t>idéias</a:t>
            </a:r>
            <a:r>
              <a:rPr lang="pt-BR" dirty="0" smtClean="0"/>
              <a:t>. </a:t>
            </a:r>
            <a:endParaRPr lang="pt-B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/>
              <a:t>ISSO NÃO É UM TESTE, É UM TERMOMETRO DE ASSERÇÃO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913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As perguntas que devem ter tido resposta </a:t>
            </a:r>
            <a:r>
              <a:rPr lang="pt-BR" dirty="0" smtClean="0">
                <a:solidFill>
                  <a:srgbClr val="FF0000"/>
                </a:solidFill>
              </a:rPr>
              <a:t>NÃO </a:t>
            </a:r>
            <a:r>
              <a:rPr lang="pt-BR" dirty="0" smtClean="0"/>
              <a:t>são:</a:t>
            </a:r>
          </a:p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rgbClr val="FF0000"/>
                </a:solidFill>
              </a:rPr>
              <a:t>1, 3, 4, 6, 8, 9, 13, 15, 16, 17, 19</a:t>
            </a:r>
          </a:p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Se você respondeu </a:t>
            </a:r>
            <a:r>
              <a:rPr lang="pt-BR" dirty="0" smtClean="0">
                <a:solidFill>
                  <a:srgbClr val="FF0000"/>
                </a:solidFill>
              </a:rPr>
              <a:t>NÃO</a:t>
            </a:r>
            <a:r>
              <a:rPr lang="pt-BR" dirty="0" smtClean="0"/>
              <a:t> a essas questões então você ganhou 1 ponto em cada uma.</a:t>
            </a:r>
          </a:p>
          <a:p>
            <a:pPr fontAlgn="auto">
              <a:spcAft>
                <a:spcPts val="0"/>
              </a:spcAft>
              <a:defRPr/>
            </a:pPr>
            <a:endParaRPr lang="pt-BR" dirty="0" smtClean="0"/>
          </a:p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As perguntas que devem ter tido resposta </a:t>
            </a:r>
            <a:r>
              <a:rPr lang="pt-BR" dirty="0" smtClean="0">
                <a:solidFill>
                  <a:srgbClr val="FF0000"/>
                </a:solidFill>
              </a:rPr>
              <a:t>SIM </a:t>
            </a:r>
            <a:r>
              <a:rPr lang="pt-BR" dirty="0" smtClean="0"/>
              <a:t>são:</a:t>
            </a:r>
          </a:p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2, 5, 7, 10, 11, 12, 14, 18, 20, 21, 22, 23, 24</a:t>
            </a:r>
          </a:p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Se você respondeu </a:t>
            </a:r>
            <a:r>
              <a:rPr lang="pt-BR" dirty="0" smtClean="0">
                <a:solidFill>
                  <a:srgbClr val="FF0000"/>
                </a:solidFill>
              </a:rPr>
              <a:t>SIM</a:t>
            </a:r>
            <a:r>
              <a:rPr lang="pt-BR" dirty="0" smtClean="0"/>
              <a:t> a essas questões então você ganhou 1 ponto em cada uma.</a:t>
            </a:r>
          </a:p>
          <a:p>
            <a:pPr fontAlgn="auto">
              <a:spcAft>
                <a:spcPts val="0"/>
              </a:spcAft>
              <a:defRPr/>
            </a:pPr>
            <a:endParaRPr lang="pt-BR" dirty="0" smtClean="0"/>
          </a:p>
          <a:p>
            <a:pPr fontAlgn="auto">
              <a:spcAft>
                <a:spcPts val="0"/>
              </a:spcAft>
              <a:defRPr/>
            </a:pPr>
            <a:endParaRPr lang="pt-BR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b="1" smtClean="0"/>
              <a:t>RESULTADO PARA REFLEXÃO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b="1" dirty="0" smtClean="0"/>
              <a:t>Acima de 18 pontos</a:t>
            </a:r>
            <a:r>
              <a:rPr lang="pt-BR" dirty="0" smtClean="0"/>
              <a:t>: significa que pelo menos na sua percepção, você negocia bem seus direitos com os outros. Trabalha bem com aspectos de sociabilidade e sua autoestima está boa.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b="1" dirty="0" smtClean="0"/>
              <a:t>Entre 12 e 18 pontos</a:t>
            </a:r>
            <a:r>
              <a:rPr lang="pt-BR" dirty="0"/>
              <a:t>:</a:t>
            </a:r>
            <a:r>
              <a:rPr lang="pt-BR" dirty="0" smtClean="0"/>
              <a:t> já é recomendável estar atento, pelo menos para as questões onde não houve pontos, pois você pode estar “perdendo algumas brigas”.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b="1" dirty="0" smtClean="0"/>
              <a:t>Abaixo de 12 pontos</a:t>
            </a:r>
            <a:r>
              <a:rPr lang="pt-BR" dirty="0"/>
              <a:t>:</a:t>
            </a:r>
            <a:r>
              <a:rPr lang="pt-BR" dirty="0" smtClean="0"/>
              <a:t> é aconselhável que você peça a alguém que o conheça bem, que responda o teste como se fosse você, para que a percepção de outra pessoa possa ser agregada a sua.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r:link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ço Reservado para Conteúdo 2"/>
          <p:cNvSpPr>
            <a:spLocks noGrp="1"/>
          </p:cNvSpPr>
          <p:nvPr>
            <p:ph idx="1"/>
          </p:nvPr>
        </p:nvSpPr>
        <p:spPr>
          <a:xfrm>
            <a:off x="518864" y="5157192"/>
            <a:ext cx="8229600" cy="1584176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pt-BR" altLang="pt-BR" b="1" dirty="0" smtClean="0"/>
              <a:t>Viver </a:t>
            </a:r>
            <a:r>
              <a:rPr lang="pt-BR" altLang="pt-BR" b="1" dirty="0" smtClean="0"/>
              <a:t>em grupo é fundamental, mas o preço não deve ser o aniquilamento da individualidade!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r:link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631229"/>
            <a:ext cx="3600400" cy="5750099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3600" dirty="0" smtClean="0"/>
              <a:t>40% do trabalho diário de um funcionário de escritório consiste em ouvir</a:t>
            </a:r>
          </a:p>
          <a:p>
            <a:pPr fontAlgn="auto">
              <a:spcAft>
                <a:spcPts val="0"/>
              </a:spcAft>
              <a:defRPr/>
            </a:pPr>
            <a:r>
              <a:rPr lang="pt-BR" sz="3600" dirty="0" smtClean="0"/>
              <a:t>A </a:t>
            </a:r>
            <a:r>
              <a:rPr lang="pt-BR" sz="3600" dirty="0" smtClean="0"/>
              <a:t>eficiência na audição não passa de 25%</a:t>
            </a:r>
            <a:endParaRPr lang="pt-B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/>
              <a:t>FALAR É PLANTAR - OUVIR É COLHER</a:t>
            </a:r>
            <a:endParaRPr lang="pt-BR" b="1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87450" y="1714500"/>
            <a:ext cx="6662738" cy="497046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r:link="rId4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640762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bg1"/>
                </a:solidFill>
              </a:rPr>
              <a:t>COMO MELHARAR NOSSA CAPACIDADE DE OUVIR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1267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4303637"/>
            <a:ext cx="8507288" cy="2221707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pt-BR" altLang="pt-BR" b="1" dirty="0" smtClean="0">
                <a:solidFill>
                  <a:schemeClr val="bg1"/>
                </a:solidFill>
              </a:rPr>
              <a:t>1º - ENCONTRAR PONTOS DE INTERESSE</a:t>
            </a:r>
            <a:r>
              <a:rPr lang="pt-BR" altLang="pt-BR" b="1" dirty="0" smtClean="0">
                <a:solidFill>
                  <a:schemeClr val="bg1"/>
                </a:solidFill>
              </a:rPr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altLang="pt-BR" dirty="0" smtClean="0">
              <a:solidFill>
                <a:schemeClr val="bg1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t-BR" altLang="pt-BR" dirty="0" smtClean="0">
                <a:solidFill>
                  <a:schemeClr val="bg1"/>
                </a:solidFill>
              </a:rPr>
              <a:t>“NÃO HÁ ASSUNTOS DESSINTERESSANTES MAS PESSOAS DESINTERESSADAS”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b="1" smtClean="0"/>
              <a:t>2º- O CONTEÚDO E A FORMA</a:t>
            </a:r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41375" y="1700213"/>
            <a:ext cx="7453313" cy="4824412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/>
              <a:t>3º- EVITAR OS GRANDES ENTUSIASMOS</a:t>
            </a:r>
            <a:endParaRPr lang="pt-BR" b="1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49350" y="1557338"/>
            <a:ext cx="6731000" cy="4535487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b="1" smtClean="0"/>
              <a:t>4º- ENTENDER OU ANOTAR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71550" y="1619250"/>
            <a:ext cx="7410450" cy="490537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b="1" smtClean="0"/>
              <a:t>5º- O SIGNIFICADO DA ATENÇÃO</a:t>
            </a:r>
          </a:p>
        </p:txBody>
      </p:sp>
      <p:sp>
        <p:nvSpPr>
          <p:cNvPr id="1945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pt-BR" altLang="pt-BR" b="1" i="1" smtClean="0"/>
              <a:t>Preconceitos, preocupações e ressentimentos</a:t>
            </a:r>
            <a:r>
              <a:rPr lang="pt-BR" altLang="pt-BR" smtClean="0"/>
              <a:t>, podem ser administrados e atualizados para </a:t>
            </a:r>
            <a:r>
              <a:rPr lang="pt-BR" altLang="pt-BR" b="1" i="1" smtClean="0"/>
              <a:t>conceitos, ocupações e sentimentos.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2937</Words>
  <Application>Microsoft Office PowerPoint</Application>
  <PresentationFormat>Apresentação na tela (4:3)</PresentationFormat>
  <Paragraphs>277</Paragraphs>
  <Slides>26</Slides>
  <Notes>19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29" baseType="lpstr">
      <vt:lpstr>Arial</vt:lpstr>
      <vt:lpstr>Calibri</vt:lpstr>
      <vt:lpstr>Tema do Office</vt:lpstr>
      <vt:lpstr>COMUNICAÇÃO A Arte De Ouvir Pastoral Estudantil UCB</vt:lpstr>
      <vt:lpstr>OUVIR ATENTAMENTE</vt:lpstr>
      <vt:lpstr>Apresentação do PowerPoint</vt:lpstr>
      <vt:lpstr>FALAR É PLANTAR - OUVIR É COLHER</vt:lpstr>
      <vt:lpstr>COMO MELHARAR NOSSA CAPACIDADE DE OUVIR</vt:lpstr>
      <vt:lpstr>2º- O CONTEÚDO E A FORMA</vt:lpstr>
      <vt:lpstr>3º- EVITAR OS GRANDES ENTUSIASMOS</vt:lpstr>
      <vt:lpstr>4º- ENTENDER OU ANOTAR</vt:lpstr>
      <vt:lpstr>5º- O SIGNIFICADO DA ATENÇÃO</vt:lpstr>
      <vt:lpstr>6º- A QUALIDADE DA PACIÊNCIA</vt:lpstr>
      <vt:lpstr>7º- EVITAR A REAÇÃO IMEDIATA</vt:lpstr>
      <vt:lpstr>8º- O CONTROLE DAS EMOÇÕES</vt:lpstr>
      <vt:lpstr>9º- FOCALIZAR O INTERLOCUTOR</vt:lpstr>
      <vt:lpstr>PARAFRASEAR</vt:lpstr>
      <vt:lpstr>10º- REFLETIR A MENSAGEM</vt:lpstr>
      <vt:lpstr>11º- MANIFESTAÇÃO DE RETORNO</vt:lpstr>
      <vt:lpstr>ASSERTIVIDADE</vt:lpstr>
      <vt:lpstr>CONFRONTAÇÃO</vt:lpstr>
      <vt:lpstr>RESPONDA S PARA SIM OU N PARA NÃO</vt:lpstr>
      <vt:lpstr>RESPONDA S PARA SIM OU N PARA NÃO</vt:lpstr>
      <vt:lpstr>RESPONDA S PARA SIM OU N PARA NÃO</vt:lpstr>
      <vt:lpstr>RESPONDA S PARA SIM OU N PARA NÃO</vt:lpstr>
      <vt:lpstr>RESPONDA S PARA SIM OU N PARA NÃO</vt:lpstr>
      <vt:lpstr>ISSO NÃO É UM TESTE, É UM TERMOMETRO DE ASSERÇÃO</vt:lpstr>
      <vt:lpstr>RESULTADO PARA REFLEXÃO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PE2015-C01-VOLTA</dc:title>
  <dc:subject>PASTOR DE ESCOLA</dc:subject>
  <dc:creator>Pr. MARCELO AUGUSTO DE CARVALHO;AP - Wilson Lopes Toledo</dc:creator>
  <cp:keywords>www.4tons.com</cp:keywords>
  <dc:description>COMÉRCIO PROIBIDO. USO PESSOAL</dc:description>
  <cp:lastModifiedBy>pr. marcelo carvalho</cp:lastModifiedBy>
  <cp:revision>32</cp:revision>
  <dcterms:created xsi:type="dcterms:W3CDTF">2015-01-05T13:06:50Z</dcterms:created>
  <dcterms:modified xsi:type="dcterms:W3CDTF">2015-02-18T13:35:00Z</dcterms:modified>
  <cp:category>CAPELAS 2015</cp:category>
</cp:coreProperties>
</file>