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07" autoAdjust="0"/>
  </p:normalViewPr>
  <p:slideViewPr>
    <p:cSldViewPr>
      <p:cViewPr varScale="1">
        <p:scale>
          <a:sx n="59" d="100"/>
          <a:sy n="59" d="100"/>
        </p:scale>
        <p:origin x="17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F1D2B5D-24D4-433A-A52E-01546099D624}" type="datetimeFigureOut">
              <a:rPr lang="pt-BR"/>
              <a:pPr>
                <a:defRPr/>
              </a:pPr>
              <a:t>25/02/2015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763AD71-4957-419E-8E5F-BB94AE92D80C}" type="slidenum">
              <a:rPr lang="pt-BR" altLang="pt-BR"/>
              <a:pPr/>
              <a:t>‹nº›</a:t>
            </a:fld>
            <a:endParaRPr lang="pt-BR" altLang="pt-BR"/>
          </a:p>
        </p:txBody>
      </p:sp>
    </p:spTree>
    <p:extLst>
      <p:ext uri="{BB962C8B-B14F-4D97-AF65-F5344CB8AC3E}">
        <p14:creationId xmlns:p14="http://schemas.microsoft.com/office/powerpoint/2010/main" val="34811053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r>
              <a:rPr lang="pt-BR" altLang="pt-BR" b="1" smtClean="0"/>
              <a:t>www.4tons.com</a:t>
            </a:r>
          </a:p>
          <a:p>
            <a:pPr algn="ctr" eaLnBrk="1" hangingPunct="1"/>
            <a:r>
              <a:rPr lang="pt-BR" altLang="pt-BR" b="1" smtClean="0"/>
              <a:t>Pr. Marcelo Augusto de Carvalho</a:t>
            </a:r>
          </a:p>
        </p:txBody>
      </p:sp>
      <p:sp>
        <p:nvSpPr>
          <p:cNvPr id="4" name="Espaço Reservado para Número de Slide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707988F-EC02-40F2-BE91-77AA951E0E19}" type="slidenum">
              <a:rPr lang="pt-BR" altLang="pt-BR"/>
              <a:pPr eaLnBrk="1" hangingPunct="1"/>
              <a:t>1</a:t>
            </a:fld>
            <a:endParaRPr lang="pt-BR" altLang="pt-BR"/>
          </a:p>
        </p:txBody>
      </p:sp>
    </p:spTree>
    <p:extLst>
      <p:ext uri="{BB962C8B-B14F-4D97-AF65-F5344CB8AC3E}">
        <p14:creationId xmlns:p14="http://schemas.microsoft.com/office/powerpoint/2010/main" val="3557757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Ou que gostaria de pagar o preço de 75 milhões de dólares por uma ilha tropical em Fiji. Totalmente discreta, privada e completa com suas próprias praias de areia branca. </a:t>
            </a:r>
          </a:p>
        </p:txBody>
      </p:sp>
      <p:sp>
        <p:nvSpPr>
          <p:cNvPr id="4710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A79CD05-4BE0-4986-968B-78731C787BAB}" type="slidenum">
              <a:rPr lang="pt-BR" altLang="pt-BR"/>
              <a:pPr eaLnBrk="1" hangingPunct="1"/>
              <a:t>11</a:t>
            </a:fld>
            <a:endParaRPr lang="pt-BR" altLang="pt-BR"/>
          </a:p>
        </p:txBody>
      </p:sp>
    </p:spTree>
    <p:extLst>
      <p:ext uri="{BB962C8B-B14F-4D97-AF65-F5344CB8AC3E}">
        <p14:creationId xmlns:p14="http://schemas.microsoft.com/office/powerpoint/2010/main" val="17109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Ou talvez voce prefira uma fazenda, como El Cojo, localizada no litoral, perto da bela cidade de Santa Barbara, Califórnia. Pelo preço de 115 milhoes de Dolares voce terá mais de 14km de praias, lindas colinas verdes, montanhas e lugares para cavalgar com uma manada de cavalos. Neste Rancho poderiam viver comodamente todos os amigos que voce tem, além de toda a sua familia. </a:t>
            </a:r>
          </a:p>
        </p:txBody>
      </p:sp>
      <p:sp>
        <p:nvSpPr>
          <p:cNvPr id="4813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71BCA38-2573-4B2B-A586-CF783086D5BE}" type="slidenum">
              <a:rPr lang="pt-BR" altLang="pt-BR"/>
              <a:pPr eaLnBrk="1" hangingPunct="1"/>
              <a:t>12</a:t>
            </a:fld>
            <a:endParaRPr lang="pt-BR" altLang="pt-BR"/>
          </a:p>
        </p:txBody>
      </p:sp>
    </p:spTree>
    <p:extLst>
      <p:ext uri="{BB962C8B-B14F-4D97-AF65-F5344CB8AC3E}">
        <p14:creationId xmlns:p14="http://schemas.microsoft.com/office/powerpoint/2010/main" val="303072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Ou voce poderia querer algo mais chamativo – Castelo Scotti. Imenso castelo medieval com jardins, torres e umas chaminés tão grandes que vc poderia entrar em uma delas caminhando sem ter que se agachar. Tem 30 quartos e 47 banheiros. Voce tambem será dono de uma pequena fábrica de charutos... Claro que o preço é tão alto que nem sequer mencionam.</a:t>
            </a:r>
          </a:p>
        </p:txBody>
      </p:sp>
      <p:sp>
        <p:nvSpPr>
          <p:cNvPr id="4915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D7B0CC5-2C93-418A-A75D-4EDC49AE76CA}" type="slidenum">
              <a:rPr lang="pt-BR" altLang="pt-BR"/>
              <a:pPr eaLnBrk="1" hangingPunct="1"/>
              <a:t>13</a:t>
            </a:fld>
            <a:endParaRPr lang="pt-BR" altLang="pt-BR"/>
          </a:p>
        </p:txBody>
      </p:sp>
    </p:spTree>
    <p:extLst>
      <p:ext uri="{BB962C8B-B14F-4D97-AF65-F5344CB8AC3E}">
        <p14:creationId xmlns:p14="http://schemas.microsoft.com/office/powerpoint/2010/main" val="2510038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verdade é que todos nós procuramos um lugar incrível para viver. Em nossos sonhos sempre teremos uma vontade de um lugar para fugir da tristeza, do sofrimento; um lugar para esquecer... E ser esquecido! Esta busca do Sr Fredricksen por um lugar de paz e de alegria, é a busca de todos nós. Um lugar perfeito, um lar...</a:t>
            </a:r>
          </a:p>
          <a:p>
            <a:pPr eaLnBrk="1" hangingPunct="1">
              <a:spcBef>
                <a:spcPct val="0"/>
              </a:spcBef>
            </a:pPr>
            <a:r>
              <a:rPr lang="pt-BR" altLang="pt-BR" smtClean="0"/>
              <a:t>Mas de verdade, este lugar na Terra não existe... Não importa onde eu esteja, para onde eu vá, ou o que eu faça o pecado domina este mundo, e nós sabemos que ele é capaz de causar tantos problemas.</a:t>
            </a:r>
          </a:p>
        </p:txBody>
      </p:sp>
      <p:sp>
        <p:nvSpPr>
          <p:cNvPr id="5018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AE551C3-2A1A-453F-8686-0E081A80AF92}" type="slidenum">
              <a:rPr lang="pt-BR" altLang="pt-BR"/>
              <a:pPr eaLnBrk="1" hangingPunct="1"/>
              <a:t>14</a:t>
            </a:fld>
            <a:endParaRPr lang="pt-BR" altLang="pt-BR"/>
          </a:p>
        </p:txBody>
      </p:sp>
    </p:spTree>
    <p:extLst>
      <p:ext uri="{BB962C8B-B14F-4D97-AF65-F5344CB8AC3E}">
        <p14:creationId xmlns:p14="http://schemas.microsoft.com/office/powerpoint/2010/main" val="314038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Quando analisamos a natureza religiosa do homem, percebemos que o Inconsciente coletivo traz a memória de uma experiência paradisíaca, de uma condição primordial de harmonia da qual o homem foi expulso contrário à sua vontade. Essa memória alimenta o imaginário, o simbolismo, a fantasia e a esperança. E esta memória parece ser a raiz da religião.</a:t>
            </a:r>
          </a:p>
          <a:p>
            <a:pPr eaLnBrk="1" hangingPunct="1">
              <a:spcBef>
                <a:spcPct val="0"/>
              </a:spcBef>
            </a:pPr>
            <a:r>
              <a:rPr lang="pt-BR" altLang="pt-BR" smtClean="0"/>
              <a:t>Observando as atividades humanas percebe-se há milênios, que o homem relembra em seus mitos esse momento de ruptura com o generoso, abundante, indolor, imortal; tornando sua relação com o ambiente atual conflitante, cheio de privações e morte.</a:t>
            </a:r>
          </a:p>
        </p:txBody>
      </p:sp>
      <p:sp>
        <p:nvSpPr>
          <p:cNvPr id="5120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E8E9585-F346-4210-994E-7CD0E1D66B3F}" type="slidenum">
              <a:rPr lang="pt-BR" altLang="pt-BR"/>
              <a:pPr eaLnBrk="1" hangingPunct="1"/>
              <a:t>15</a:t>
            </a:fld>
            <a:endParaRPr lang="pt-BR" altLang="pt-BR"/>
          </a:p>
        </p:txBody>
      </p:sp>
    </p:spTree>
    <p:extLst>
      <p:ext uri="{BB962C8B-B14F-4D97-AF65-F5344CB8AC3E}">
        <p14:creationId xmlns:p14="http://schemas.microsoft.com/office/powerpoint/2010/main" val="130878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Antropologia e a Psicologia na pessoa de J.P. Sartre, J. Lacan e S. Freud perceberam um processo de ruptura com a natureza, de “expulsão do paraíso”, desterro, desligamento de sua condição primordial e desenraizamento como um sentimento inerentemente humano. A Antropologia da religião (Mircea Eliade e Rubem Alves) a partir desta percepção de desconforto humano aponta que todos têm “Saudades de um paraíso”, de uma condição de harmonia. E que o homem busca no presente este “lugar perdido” em seu passado. Esta percepção fica clara ao observarmos o trabalho universal do ser humano em modificar a natureza – em todas as civilizações o homem transforma a natureza e a molda a seu favor e beneficio; quando não o faz apenas pela estética. Este senso comum aponta para uma origem comum, e a um passado comum, de equilíbrio e simetria. E que não existe mais. Dai o ser ou vive em uma constante busca pelo Paraiso perdido, ou ele modifica o meio em que vive para adequá-lo o mais próximo à imagem mental de seu paraíso (por exemplo, construindo jardins ou belas moradias). Isto é o que o estudo do homem descreve em suas observações. </a:t>
            </a:r>
          </a:p>
        </p:txBody>
      </p:sp>
      <p:sp>
        <p:nvSpPr>
          <p:cNvPr id="5222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75D81CE-5302-4458-8B31-6DAC359DC82B}" type="slidenum">
              <a:rPr lang="pt-BR" altLang="pt-BR"/>
              <a:pPr eaLnBrk="1" hangingPunct="1"/>
              <a:t>16</a:t>
            </a:fld>
            <a:endParaRPr lang="pt-BR" altLang="pt-BR"/>
          </a:p>
        </p:txBody>
      </p:sp>
    </p:spTree>
    <p:extLst>
      <p:ext uri="{BB962C8B-B14F-4D97-AF65-F5344CB8AC3E}">
        <p14:creationId xmlns:p14="http://schemas.microsoft.com/office/powerpoint/2010/main" val="198737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Mas veja que esta percepção não está de todo errada – A Bíblia aponta a verdadeira religião e nos indica o que aconteceu: temos saudades do Éden, onde o homem foi criado para viver em harmonia, em relacionamento com Deus. O pecado nos separou, mas através do esforço divino e a aceitação humana, tudo pode ser recuperado.</a:t>
            </a:r>
          </a:p>
          <a:p>
            <a:pPr eaLnBrk="1" hangingPunct="1">
              <a:spcBef>
                <a:spcPct val="0"/>
              </a:spcBef>
            </a:pPr>
            <a:r>
              <a:rPr lang="pt-BR" altLang="pt-BR" smtClean="0"/>
              <a:t>Com esta visão em mente, de que perseguimos um paraíso perdido, foi que Deus nos resgatou e irá nos presentear com que mais queremos: o lar tão esperado.</a:t>
            </a:r>
          </a:p>
        </p:txBody>
      </p:sp>
      <p:sp>
        <p:nvSpPr>
          <p:cNvPr id="5325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9F52BC1-5018-42DF-9BE4-7481EC924B84}" type="slidenum">
              <a:rPr lang="pt-BR" altLang="pt-BR"/>
              <a:pPr eaLnBrk="1" hangingPunct="1"/>
              <a:t>17</a:t>
            </a:fld>
            <a:endParaRPr lang="pt-BR" altLang="pt-BR"/>
          </a:p>
        </p:txBody>
      </p:sp>
    </p:spTree>
    <p:extLst>
      <p:ext uri="{BB962C8B-B14F-4D97-AF65-F5344CB8AC3E}">
        <p14:creationId xmlns:p14="http://schemas.microsoft.com/office/powerpoint/2010/main" val="1699179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Observe que as expectativas de recompensa para os que fazem o bem existem em quase todos os povos e culturas. E a bíblia ensina exatamente isto: “Deus irá conceder vida eterna às pessoas que perseveram em fazer o bem e buscam a glória, a honra e a vida imortal”. Rm 2:7</a:t>
            </a:r>
          </a:p>
          <a:p>
            <a:pPr eaLnBrk="1" hangingPunct="1">
              <a:spcBef>
                <a:spcPct val="0"/>
              </a:spcBef>
            </a:pPr>
            <a:r>
              <a:rPr lang="pt-BR" altLang="pt-BR" smtClean="0"/>
              <a:t>Jesus disse: “se alegrem muito, porque é grande a vossa recompensa no céu”. Mt 5:12</a:t>
            </a:r>
          </a:p>
        </p:txBody>
      </p:sp>
      <p:sp>
        <p:nvSpPr>
          <p:cNvPr id="5427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C0C2698-2F24-481F-89C4-ECCF7F8DA217}" type="slidenum">
              <a:rPr lang="pt-BR" altLang="pt-BR"/>
              <a:pPr eaLnBrk="1" hangingPunct="1"/>
              <a:t>18</a:t>
            </a:fld>
            <a:endParaRPr lang="pt-BR" altLang="pt-BR"/>
          </a:p>
        </p:txBody>
      </p:sp>
    </p:spTree>
    <p:extLst>
      <p:ext uri="{BB962C8B-B14F-4D97-AF65-F5344CB8AC3E}">
        <p14:creationId xmlns:p14="http://schemas.microsoft.com/office/powerpoint/2010/main" val="2691872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Os habitantes da Nova terra são vencedores, vitoriosos e conquistadores – venceram sobre a besta e sua imagem em Apocalipse. </a:t>
            </a:r>
          </a:p>
          <a:p>
            <a:pPr eaLnBrk="1" hangingPunct="1">
              <a:spcBef>
                <a:spcPct val="0"/>
              </a:spcBef>
            </a:pPr>
            <a:r>
              <a:rPr lang="pt-BR" altLang="pt-BR" smtClean="0"/>
              <a:t>Seus nomes estão escritos no livro da vida, pois demonstraram lealdade a Cristo. Estes crentes são justificados, redimidos, aproximados e reconciliados pelo sangue de Cristo. Foram purificados e perdoados. Esta é a mais importante qualificação para se entrar no reino celestial. </a:t>
            </a:r>
          </a:p>
          <a:p>
            <a:pPr eaLnBrk="1" hangingPunct="1">
              <a:spcBef>
                <a:spcPct val="0"/>
              </a:spcBef>
            </a:pPr>
            <a:endParaRPr lang="pt-BR" altLang="pt-BR" smtClean="0"/>
          </a:p>
        </p:txBody>
      </p:sp>
      <p:sp>
        <p:nvSpPr>
          <p:cNvPr id="5530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B1EDAA7-B79E-4171-9BF5-EAABBD486208}" type="slidenum">
              <a:rPr lang="pt-BR" altLang="pt-BR"/>
              <a:pPr eaLnBrk="1" hangingPunct="1"/>
              <a:t>19</a:t>
            </a:fld>
            <a:endParaRPr lang="pt-BR" altLang="pt-BR"/>
          </a:p>
        </p:txBody>
      </p:sp>
    </p:spTree>
    <p:extLst>
      <p:ext uri="{BB962C8B-B14F-4D97-AF65-F5344CB8AC3E}">
        <p14:creationId xmlns:p14="http://schemas.microsoft.com/office/powerpoint/2010/main" val="378321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 veja que parece ser difícil descrever o céu: “pois nem olhos viram, nem ouvidos ouviram, nem jamais entrou na mente humana o que Deus tem preparado para aqueles que o amam”. ICo 2:9.</a:t>
            </a:r>
          </a:p>
        </p:txBody>
      </p:sp>
      <p:sp>
        <p:nvSpPr>
          <p:cNvPr id="5632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F1E9ACE-69D9-4B12-A068-DBB3D7E455DF}" type="slidenum">
              <a:rPr lang="pt-BR" altLang="pt-BR"/>
              <a:pPr eaLnBrk="1" hangingPunct="1"/>
              <a:t>20</a:t>
            </a:fld>
            <a:endParaRPr lang="pt-BR" altLang="pt-BR"/>
          </a:p>
        </p:txBody>
      </p:sp>
    </p:spTree>
    <p:extLst>
      <p:ext uri="{BB962C8B-B14F-4D97-AF65-F5344CB8AC3E}">
        <p14:creationId xmlns:p14="http://schemas.microsoft.com/office/powerpoint/2010/main" val="354975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Vocês conhecem este filme – Up?!?!?! (Vídeo com a vida e sonho do casal)</a:t>
            </a:r>
          </a:p>
        </p:txBody>
      </p:sp>
      <p:sp>
        <p:nvSpPr>
          <p:cNvPr id="3891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B2F44D5-9A61-4C9A-A33F-CE0C6E3FEC01}" type="slidenum">
              <a:rPr lang="pt-BR" altLang="pt-BR"/>
              <a:pPr eaLnBrk="1" hangingPunct="1"/>
              <a:t>2</a:t>
            </a:fld>
            <a:endParaRPr lang="pt-BR" altLang="pt-BR"/>
          </a:p>
        </p:txBody>
      </p:sp>
    </p:spTree>
    <p:extLst>
      <p:ext uri="{BB962C8B-B14F-4D97-AF65-F5344CB8AC3E}">
        <p14:creationId xmlns:p14="http://schemas.microsoft.com/office/powerpoint/2010/main" val="124276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As características de quem pode morar na Nova Terra são: “o que vive com integridade, pratica a justiça, de coração fala a verdade e o que é certo, não difama seu amigo, não faz mal ao próximo”.  Sl 15:2-3</a:t>
            </a:r>
          </a:p>
        </p:txBody>
      </p:sp>
      <p:sp>
        <p:nvSpPr>
          <p:cNvPr id="5734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BD89A96-E0B5-44C4-A6EF-90E9132FF4FB}" type="slidenum">
              <a:rPr lang="pt-BR" altLang="pt-BR"/>
              <a:pPr eaLnBrk="1" hangingPunct="1"/>
              <a:t>21</a:t>
            </a:fld>
            <a:endParaRPr lang="pt-BR" altLang="pt-BR"/>
          </a:p>
        </p:txBody>
      </p:sp>
    </p:spTree>
    <p:extLst>
      <p:ext uri="{BB962C8B-B14F-4D97-AF65-F5344CB8AC3E}">
        <p14:creationId xmlns:p14="http://schemas.microsoft.com/office/powerpoint/2010/main" val="102753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Mas, não vão estar por lá os que forem covardes em não viverem com Cristo. “Também os que não acreditam em Jesus; os odiáveis; os assassinos; os impuros; os feiticeiros, os idólatras e os que amam a mentira”. Ap 22:14-15.</a:t>
            </a:r>
          </a:p>
        </p:txBody>
      </p:sp>
      <p:sp>
        <p:nvSpPr>
          <p:cNvPr id="5837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5F820CB-71EE-4A60-8A15-6B626A999D06}" type="slidenum">
              <a:rPr lang="pt-BR" altLang="pt-BR"/>
              <a:pPr eaLnBrk="1" hangingPunct="1"/>
              <a:t>22</a:t>
            </a:fld>
            <a:endParaRPr lang="pt-BR" altLang="pt-BR"/>
          </a:p>
        </p:txBody>
      </p:sp>
    </p:spTree>
    <p:extLst>
      <p:ext uri="{BB962C8B-B14F-4D97-AF65-F5344CB8AC3E}">
        <p14:creationId xmlns:p14="http://schemas.microsoft.com/office/powerpoint/2010/main" val="3601177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 Haverá uma nova terra, em termos de tempo e forma, diferente da atual. Tão fascinante por sua beleza e que satisfazem todos os desejos, que ninguém mais se lembrará das coisas antigas nem as desejará de volta.</a:t>
            </a:r>
          </a:p>
          <a:p>
            <a:pPr eaLnBrk="1" hangingPunct="1">
              <a:spcBef>
                <a:spcPct val="0"/>
              </a:spcBef>
            </a:pPr>
            <a:r>
              <a:rPr lang="pt-BR" altLang="pt-BR" smtClean="0"/>
              <a:t>Deus está determinado a fazer tudo novo: “Pois vejam! Criarei novos céus e nova terra, e as coisas passadas não serão lembradas. Jamais virão à mente”! Is 65:17</a:t>
            </a:r>
          </a:p>
          <a:p>
            <a:pPr eaLnBrk="1" hangingPunct="1">
              <a:spcBef>
                <a:spcPct val="0"/>
              </a:spcBef>
            </a:pPr>
            <a:r>
              <a:rPr lang="pt-BR" altLang="pt-BR" smtClean="0"/>
              <a:t>E não só: “o coração das pessoas será novo, onde a lei de Deus estará escrita” Jr 31:31-34.</a:t>
            </a:r>
          </a:p>
        </p:txBody>
      </p:sp>
      <p:sp>
        <p:nvSpPr>
          <p:cNvPr id="5939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6881347-3167-4D37-9822-57E679711243}" type="slidenum">
              <a:rPr lang="pt-BR" altLang="pt-BR"/>
              <a:pPr eaLnBrk="1" hangingPunct="1"/>
              <a:t>23</a:t>
            </a:fld>
            <a:endParaRPr lang="pt-BR" altLang="pt-BR"/>
          </a:p>
        </p:txBody>
      </p:sp>
    </p:spTree>
    <p:extLst>
      <p:ext uri="{BB962C8B-B14F-4D97-AF65-F5344CB8AC3E}">
        <p14:creationId xmlns:p14="http://schemas.microsoft.com/office/powerpoint/2010/main" val="94481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 Rei da Nova Terra é Cristo Jesus. Este reino se caracteriza pela justiça e fidelidade: tudo o que é correto e tudo que é bom para nós, Deus irá fazer.</a:t>
            </a:r>
          </a:p>
        </p:txBody>
      </p:sp>
      <p:sp>
        <p:nvSpPr>
          <p:cNvPr id="6042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F31184C-4970-453A-984A-B31E6C3705DC}" type="slidenum">
              <a:rPr lang="pt-BR" altLang="pt-BR"/>
              <a:pPr eaLnBrk="1" hangingPunct="1"/>
              <a:t>24</a:t>
            </a:fld>
            <a:endParaRPr lang="pt-BR" altLang="pt-BR"/>
          </a:p>
        </p:txBody>
      </p:sp>
    </p:spTree>
    <p:extLst>
      <p:ext uri="{BB962C8B-B14F-4D97-AF65-F5344CB8AC3E}">
        <p14:creationId xmlns:p14="http://schemas.microsoft.com/office/powerpoint/2010/main" val="99279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capital desta nova terra será a cidade santa: a Nova Jerusalém, onde hoje nós chamamos de Céu – morada atual de Deus. Radiante, é toda feita de um material semelhante a ouro e pedras preciosas. No meio da cidade haverá o “rio da agua da vida” e junto dele a arvore da vida. A agua da vida aplaca a sede física e espiritual dos moradores; e os frutos da arvore da vida contem o antidoto para a velhice, o cansaço e a simples fadiga. Não há noite na cidade porque o próprio Deus fornece a iluminação necessária.</a:t>
            </a:r>
          </a:p>
          <a:p>
            <a:pPr eaLnBrk="1" hangingPunct="1">
              <a:spcBef>
                <a:spcPct val="0"/>
              </a:spcBef>
            </a:pPr>
            <a:r>
              <a:rPr lang="pt-BR" altLang="pt-BR" smtClean="0"/>
              <a:t>Ela será trazida a terra por Deus e colocada sobre o monte das Oliveiras, em Jerusalém, Israel. </a:t>
            </a:r>
          </a:p>
          <a:p>
            <a:pPr eaLnBrk="1" hangingPunct="1">
              <a:spcBef>
                <a:spcPct val="0"/>
              </a:spcBef>
            </a:pPr>
            <a:r>
              <a:rPr lang="pt-BR" altLang="pt-BR" smtClean="0"/>
              <a:t>Esta cidade será o centro religioso da Nova Terra – onde todos vão aprender de Deus e viver com Ele. E também aonde todos os seres humanos viráo para adorá-lo, como forma de amor e reconhecimento pela vida.</a:t>
            </a:r>
          </a:p>
        </p:txBody>
      </p:sp>
      <p:sp>
        <p:nvSpPr>
          <p:cNvPr id="6144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F559851-8202-4FBA-830C-0397E536A945}" type="slidenum">
              <a:rPr lang="pt-BR" altLang="pt-BR"/>
              <a:pPr eaLnBrk="1" hangingPunct="1"/>
              <a:t>25</a:t>
            </a:fld>
            <a:endParaRPr lang="pt-BR" altLang="pt-BR"/>
          </a:p>
        </p:txBody>
      </p:sp>
    </p:spTree>
    <p:extLst>
      <p:ext uri="{BB962C8B-B14F-4D97-AF65-F5344CB8AC3E}">
        <p14:creationId xmlns:p14="http://schemas.microsoft.com/office/powerpoint/2010/main" val="78593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Nova Terra será um lugar onde tudo e todos serão santos: Deus é santo; a cidade e a terra santos; a montanha santa; os moradores da terra santos; os sinos dos cavalos levarão a inscrição: “santos do Senhor”. Tudo será separado para Deus; propriedade de Deus.</a:t>
            </a:r>
          </a:p>
          <a:p>
            <a:pPr eaLnBrk="1" hangingPunct="1">
              <a:spcBef>
                <a:spcPct val="0"/>
              </a:spcBef>
            </a:pPr>
            <a:r>
              <a:rPr lang="pt-BR" altLang="pt-BR" smtClean="0"/>
              <a:t>Será um lugar musical – de louvor a Deus. Cataremos a Deus constantemente, musicas novas e que somente nós poderemos cantar.</a:t>
            </a:r>
          </a:p>
          <a:p>
            <a:pPr eaLnBrk="1" hangingPunct="1">
              <a:spcBef>
                <a:spcPct val="0"/>
              </a:spcBef>
            </a:pPr>
            <a:endParaRPr lang="pt-BR" altLang="pt-BR" smtClean="0"/>
          </a:p>
        </p:txBody>
      </p:sp>
      <p:sp>
        <p:nvSpPr>
          <p:cNvPr id="6246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89D4F6D-CB45-4FDF-B33D-2584788A3840}" type="slidenum">
              <a:rPr lang="pt-BR" altLang="pt-BR"/>
              <a:pPr eaLnBrk="1" hangingPunct="1"/>
              <a:t>26</a:t>
            </a:fld>
            <a:endParaRPr lang="pt-BR" altLang="pt-BR"/>
          </a:p>
        </p:txBody>
      </p:sp>
    </p:spTree>
    <p:extLst>
      <p:ext uri="{BB962C8B-B14F-4D97-AF65-F5344CB8AC3E}">
        <p14:creationId xmlns:p14="http://schemas.microsoft.com/office/powerpoint/2010/main" val="401249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 nova Terra será alegre – Deus estará alegre com o Seu povo, e o povo, alegre em estar com Deus. “Nunca mais vai se ouvir choro ou grito de dor”. Ap 21:4.</a:t>
            </a:r>
          </a:p>
          <a:p>
            <a:pPr eaLnBrk="1" hangingPunct="1">
              <a:spcBef>
                <a:spcPct val="0"/>
              </a:spcBef>
            </a:pPr>
            <a:r>
              <a:rPr lang="pt-BR" altLang="pt-BR" smtClean="0"/>
              <a:t>Pois todas as pessoas serão curadas de suas doenças: o cego enxergará, o surdo ouvirá e o mudo falará. Is 35:5.</a:t>
            </a:r>
          </a:p>
        </p:txBody>
      </p:sp>
      <p:sp>
        <p:nvSpPr>
          <p:cNvPr id="6349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889C43E-4944-4381-8C57-42929FF455B3}" type="slidenum">
              <a:rPr lang="pt-BR" altLang="pt-BR"/>
              <a:pPr eaLnBrk="1" hangingPunct="1"/>
              <a:t>27</a:t>
            </a:fld>
            <a:endParaRPr lang="pt-BR" altLang="pt-BR"/>
          </a:p>
        </p:txBody>
      </p:sp>
    </p:spTree>
    <p:extLst>
      <p:ext uri="{BB962C8B-B14F-4D97-AF65-F5344CB8AC3E}">
        <p14:creationId xmlns:p14="http://schemas.microsoft.com/office/powerpoint/2010/main" val="814306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Nesta terra não haverá mais hostilidade: sem guerra entre pessoas – não se fará mal ou dano algum; sem ataques de animais perigosos às pessoas – o pequeno entre leões e cobras; e sem ataques entre os animais – leão com o carneiro; urso com a vaca. </a:t>
            </a:r>
          </a:p>
          <a:p>
            <a:pPr eaLnBrk="1" hangingPunct="1">
              <a:spcBef>
                <a:spcPct val="0"/>
              </a:spcBef>
            </a:pPr>
            <a:endParaRPr lang="pt-BR" altLang="pt-BR" smtClean="0"/>
          </a:p>
        </p:txBody>
      </p:sp>
      <p:sp>
        <p:nvSpPr>
          <p:cNvPr id="6451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AA8733F-4E0A-463D-B33E-0FEDABF7D0CD}" type="slidenum">
              <a:rPr lang="pt-BR" altLang="pt-BR"/>
              <a:pPr eaLnBrk="1" hangingPunct="1"/>
              <a:t>28</a:t>
            </a:fld>
            <a:endParaRPr lang="pt-BR" altLang="pt-BR"/>
          </a:p>
        </p:txBody>
      </p:sp>
    </p:spTree>
    <p:extLst>
      <p:ext uri="{BB962C8B-B14F-4D97-AF65-F5344CB8AC3E}">
        <p14:creationId xmlns:p14="http://schemas.microsoft.com/office/powerpoint/2010/main" val="806275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Ao mesmo tempo, Deus terá destruído o ultimo inimigo: a morte. Ico 15:26. Não haverá mais choro e toda a lagrima será enxugada pelo Senhor.</a:t>
            </a:r>
          </a:p>
          <a:p>
            <a:pPr eaLnBrk="1" hangingPunct="1">
              <a:spcBef>
                <a:spcPct val="0"/>
              </a:spcBef>
            </a:pPr>
            <a:endParaRPr lang="pt-BR" altLang="pt-BR" smtClean="0"/>
          </a:p>
        </p:txBody>
      </p:sp>
      <p:sp>
        <p:nvSpPr>
          <p:cNvPr id="655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C844E15-8117-46D9-BCBE-177A60EF2F07}" type="slidenum">
              <a:rPr lang="pt-BR" altLang="pt-BR"/>
              <a:pPr eaLnBrk="1" hangingPunct="1"/>
              <a:t>29</a:t>
            </a:fld>
            <a:endParaRPr lang="pt-BR" altLang="pt-BR"/>
          </a:p>
        </p:txBody>
      </p:sp>
    </p:spTree>
    <p:extLst>
      <p:ext uri="{BB962C8B-B14F-4D97-AF65-F5344CB8AC3E}">
        <p14:creationId xmlns:p14="http://schemas.microsoft.com/office/powerpoint/2010/main" val="2378754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Não será um lugar de ociosidade. Projetaremos, construiremos, mobiliaremos, decoraremos nossa casa e moraremos nela.</a:t>
            </a:r>
          </a:p>
          <a:p>
            <a:pPr eaLnBrk="1" hangingPunct="1">
              <a:spcBef>
                <a:spcPct val="0"/>
              </a:spcBef>
            </a:pPr>
            <a:r>
              <a:rPr lang="pt-BR" altLang="pt-BR" smtClean="0"/>
              <a:t>Plantaremos e colheremos parte de nossa comida. E haverá espaço para todos, porque os lugares de deserto vão florescer e serem produtivos. Comeremos e beberemos, pois chegaremos para um grande banquete com Jesus.</a:t>
            </a:r>
          </a:p>
          <a:p>
            <a:pPr eaLnBrk="1" hangingPunct="1">
              <a:spcBef>
                <a:spcPct val="0"/>
              </a:spcBef>
            </a:pPr>
            <a:endParaRPr lang="pt-BR" altLang="pt-BR" smtClean="0"/>
          </a:p>
        </p:txBody>
      </p:sp>
      <p:sp>
        <p:nvSpPr>
          <p:cNvPr id="6656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9213767-51A5-4B82-945D-CCFBAA59101E}" type="slidenum">
              <a:rPr lang="pt-BR" altLang="pt-BR"/>
              <a:pPr eaLnBrk="1" hangingPunct="1"/>
              <a:t>30</a:t>
            </a:fld>
            <a:endParaRPr lang="pt-BR" altLang="pt-BR"/>
          </a:p>
        </p:txBody>
      </p:sp>
    </p:spTree>
    <p:extLst>
      <p:ext uri="{BB962C8B-B14F-4D97-AF65-F5344CB8AC3E}">
        <p14:creationId xmlns:p14="http://schemas.microsoft.com/office/powerpoint/2010/main" val="2623871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Depois do luto ele decide se mudar para o lugar dos sonhos, seu e de sua esposa. Levando sua casa para o tal de Paraiso das Cachoeiras, Venezuela. E a aventura dele começa... </a:t>
            </a:r>
          </a:p>
        </p:txBody>
      </p:sp>
      <p:sp>
        <p:nvSpPr>
          <p:cNvPr id="3994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AE9E34E-F8DC-4B93-839E-A3BECDFBEC47}" type="slidenum">
              <a:rPr lang="pt-BR" altLang="pt-BR"/>
              <a:pPr eaLnBrk="1" hangingPunct="1"/>
              <a:t>3</a:t>
            </a:fld>
            <a:endParaRPr lang="pt-BR" altLang="pt-BR"/>
          </a:p>
        </p:txBody>
      </p:sp>
    </p:spTree>
    <p:extLst>
      <p:ext uri="{BB962C8B-B14F-4D97-AF65-F5344CB8AC3E}">
        <p14:creationId xmlns:p14="http://schemas.microsoft.com/office/powerpoint/2010/main" val="2229411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Um lugar de conforto e prazer. Onde não haverá cansaço ou desejo de descanso. Mas também de estudo constante de todas as coisas criadas por Deus, em especial do Universo.</a:t>
            </a:r>
          </a:p>
          <a:p>
            <a:pPr eaLnBrk="1" hangingPunct="1">
              <a:spcBef>
                <a:spcPct val="0"/>
              </a:spcBef>
            </a:pPr>
            <a:r>
              <a:rPr lang="pt-BR" altLang="pt-BR" smtClean="0"/>
              <a:t>Toda esta paz é por causa do “conhecimento do Senhor” – que toda a terra vai adquirir. Afinal este é o pré-requisito para se desfrutar a terra renovada.</a:t>
            </a:r>
          </a:p>
          <a:p>
            <a:pPr eaLnBrk="1" hangingPunct="1">
              <a:spcBef>
                <a:spcPct val="0"/>
              </a:spcBef>
            </a:pPr>
            <a:r>
              <a:rPr lang="pt-BR" altLang="pt-BR" smtClean="0"/>
              <a:t> Será um lugar permanente, eterno. Tanto a Nova Terra como os que morarem nela.</a:t>
            </a:r>
          </a:p>
        </p:txBody>
      </p:sp>
      <p:sp>
        <p:nvSpPr>
          <p:cNvPr id="6758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01D8BFA-9EA2-4BCF-A0FE-8EA3A5AB8926}" type="slidenum">
              <a:rPr lang="pt-BR" altLang="pt-BR"/>
              <a:pPr eaLnBrk="1" hangingPunct="1"/>
              <a:t>31</a:t>
            </a:fld>
            <a:endParaRPr lang="pt-BR" altLang="pt-BR"/>
          </a:p>
        </p:txBody>
      </p:sp>
    </p:spTree>
    <p:extLst>
      <p:ext uri="{BB962C8B-B14F-4D97-AF65-F5344CB8AC3E}">
        <p14:creationId xmlns:p14="http://schemas.microsoft.com/office/powerpoint/2010/main" val="4256188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Então, vale a pena perder um lugar assim? </a:t>
            </a:r>
          </a:p>
          <a:p>
            <a:pPr eaLnBrk="1" hangingPunct="1">
              <a:spcBef>
                <a:spcPct val="0"/>
              </a:spcBef>
            </a:pPr>
            <a:endParaRPr lang="pt-BR" altLang="pt-BR" smtClean="0"/>
          </a:p>
        </p:txBody>
      </p:sp>
      <p:sp>
        <p:nvSpPr>
          <p:cNvPr id="6861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67436DC-E06F-4162-85CA-3499F5476937}" type="slidenum">
              <a:rPr lang="pt-BR" altLang="pt-BR"/>
              <a:pPr eaLnBrk="1" hangingPunct="1"/>
              <a:t>32</a:t>
            </a:fld>
            <a:endParaRPr lang="pt-BR" altLang="pt-BR"/>
          </a:p>
        </p:txBody>
      </p:sp>
    </p:spTree>
    <p:extLst>
      <p:ext uri="{BB962C8B-B14F-4D97-AF65-F5344CB8AC3E}">
        <p14:creationId xmlns:p14="http://schemas.microsoft.com/office/powerpoint/2010/main" val="188565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 ”Considero que os nossos sofrimentos atuais não podem ser comparados com a glória que em nós será revelada”. Rm 8:18</a:t>
            </a:r>
          </a:p>
        </p:txBody>
      </p:sp>
      <p:sp>
        <p:nvSpPr>
          <p:cNvPr id="6963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FAF3DDD-4F56-46E8-B732-47AB0702A383}" type="slidenum">
              <a:rPr lang="pt-BR" altLang="pt-BR"/>
              <a:pPr eaLnBrk="1" hangingPunct="1"/>
              <a:t>33</a:t>
            </a:fld>
            <a:endParaRPr lang="pt-BR" altLang="pt-BR"/>
          </a:p>
        </p:txBody>
      </p:sp>
    </p:spTree>
    <p:extLst>
      <p:ext uri="{BB962C8B-B14F-4D97-AF65-F5344CB8AC3E}">
        <p14:creationId xmlns:p14="http://schemas.microsoft.com/office/powerpoint/2010/main" val="2621671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Por isso não desanimamos...  São sofirmentos atuais mas são “sofrimentos leves e momentâneos vão nos trazer uma glória enorme e muito maior do que o sofrimento” 2Co 4:16,17.</a:t>
            </a:r>
          </a:p>
          <a:p>
            <a:pPr eaLnBrk="1" hangingPunct="1">
              <a:spcBef>
                <a:spcPct val="0"/>
              </a:spcBef>
            </a:pPr>
            <a:endParaRPr lang="pt-BR" altLang="pt-BR" smtClean="0"/>
          </a:p>
        </p:txBody>
      </p:sp>
      <p:sp>
        <p:nvSpPr>
          <p:cNvPr id="7066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24C38D9-EE3F-46FC-B575-2FC9A2CE8EB0}" type="slidenum">
              <a:rPr lang="pt-BR" altLang="pt-BR"/>
              <a:pPr eaLnBrk="1" hangingPunct="1"/>
              <a:t>34</a:t>
            </a:fld>
            <a:endParaRPr lang="pt-BR" altLang="pt-BR"/>
          </a:p>
        </p:txBody>
      </p:sp>
    </p:spTree>
    <p:extLst>
      <p:ext uri="{BB962C8B-B14F-4D97-AF65-F5344CB8AC3E}">
        <p14:creationId xmlns:p14="http://schemas.microsoft.com/office/powerpoint/2010/main" val="389551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Conclusão </a:t>
            </a:r>
          </a:p>
          <a:p>
            <a:pPr eaLnBrk="1" hangingPunct="1">
              <a:spcBef>
                <a:spcPct val="0"/>
              </a:spcBef>
            </a:pPr>
            <a:r>
              <a:rPr lang="pt-BR" altLang="pt-BR" smtClean="0"/>
              <a:t> </a:t>
            </a:r>
          </a:p>
          <a:p>
            <a:pPr eaLnBrk="1" hangingPunct="1">
              <a:spcBef>
                <a:spcPct val="0"/>
              </a:spcBef>
            </a:pPr>
            <a:r>
              <a:rPr lang="pt-BR" altLang="pt-BR" smtClean="0"/>
              <a:t>Quando olhamos para a história do Sr. Fredericksen do desenho “Up”, fica claro que se andarmos com Deus aqui, poderemos caminhar com Ele na Nova Terra. Lá não haverá a velhice, o luto da morte, o sonho frustrado, a solidão. Nossos queridos que morreram nos encontrarão; poderemos construir nossa própria casa onde quisermos neste mundo e viveremos felizes eternamente. Todos os bons sonhos irão se realizar. </a:t>
            </a:r>
          </a:p>
        </p:txBody>
      </p:sp>
      <p:sp>
        <p:nvSpPr>
          <p:cNvPr id="716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6DCED33-A1A6-4580-9EFF-311E3B9CA489}" type="slidenum">
              <a:rPr lang="pt-BR" altLang="pt-BR"/>
              <a:pPr eaLnBrk="1" hangingPunct="1"/>
              <a:t>35</a:t>
            </a:fld>
            <a:endParaRPr lang="pt-BR" altLang="pt-BR"/>
          </a:p>
        </p:txBody>
      </p:sp>
    </p:spTree>
    <p:extLst>
      <p:ext uri="{BB962C8B-B14F-4D97-AF65-F5344CB8AC3E}">
        <p14:creationId xmlns:p14="http://schemas.microsoft.com/office/powerpoint/2010/main" val="40752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 este “paraíso” existe: é o Salto Angel, lugar da maior queda d’água do mundo – com 979 metros de altura, no sudeste da Venezuela, próximo da fronteira Brasil-Guiana. </a:t>
            </a:r>
          </a:p>
        </p:txBody>
      </p:sp>
      <p:sp>
        <p:nvSpPr>
          <p:cNvPr id="4096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F0D8EFE-BA50-4766-B8A7-700EE62E9F18}" type="slidenum">
              <a:rPr lang="pt-BR" altLang="pt-BR"/>
              <a:pPr eaLnBrk="1" hangingPunct="1"/>
              <a:t>4</a:t>
            </a:fld>
            <a:endParaRPr lang="pt-BR" altLang="pt-BR"/>
          </a:p>
        </p:txBody>
      </p:sp>
    </p:spTree>
    <p:extLst>
      <p:ext uri="{BB962C8B-B14F-4D97-AF65-F5344CB8AC3E}">
        <p14:creationId xmlns:p14="http://schemas.microsoft.com/office/powerpoint/2010/main" val="120447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Mais bonito parece ser o monte Roraima que fica pertinho do Salto Angel, e claro, pelo nome, está no Brasil.</a:t>
            </a:r>
          </a:p>
        </p:txBody>
      </p:sp>
      <p:sp>
        <p:nvSpPr>
          <p:cNvPr id="41988"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64B2E51-D691-4F4A-BE23-4E0812A11AC2}" type="slidenum">
              <a:rPr lang="pt-BR" altLang="pt-BR"/>
              <a:pPr eaLnBrk="1" hangingPunct="1"/>
              <a:t>6</a:t>
            </a:fld>
            <a:endParaRPr lang="pt-BR" altLang="pt-BR"/>
          </a:p>
        </p:txBody>
      </p:sp>
    </p:spTree>
    <p:extLst>
      <p:ext uri="{BB962C8B-B14F-4D97-AF65-F5344CB8AC3E}">
        <p14:creationId xmlns:p14="http://schemas.microsoft.com/office/powerpoint/2010/main" val="3960905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Veja que lugar – dos sonhos não? PASSEIO PELO TOPO DO MONTE RORAIMA - Visita ao ponto mais alto do monte, aos jacuzzis (piscinas naturais com fundo de cristais de quartzo, água gelada cheia de energia) e à Janela (mirante com vista para o Monte Kukenan, tepui que está do lado do Monte Roraima, e de onde se vê a proa do Monte Roraima, além da selva da Guiana e pelo menos umas 20 cachoeiras, se tiver chovido no dia anterior).</a:t>
            </a:r>
          </a:p>
        </p:txBody>
      </p:sp>
      <p:sp>
        <p:nvSpPr>
          <p:cNvPr id="43012"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CCD3940-794A-47EB-B77B-70661F680B47}" type="slidenum">
              <a:rPr lang="pt-BR" altLang="pt-BR"/>
              <a:pPr eaLnBrk="1" hangingPunct="1"/>
              <a:t>7</a:t>
            </a:fld>
            <a:endParaRPr lang="pt-BR" altLang="pt-BR"/>
          </a:p>
        </p:txBody>
      </p:sp>
    </p:spTree>
    <p:extLst>
      <p:ext uri="{BB962C8B-B14F-4D97-AF65-F5344CB8AC3E}">
        <p14:creationId xmlns:p14="http://schemas.microsoft.com/office/powerpoint/2010/main" val="428195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E entre os lugares de sonhos, lugares que chamamos de Paraiso, há na Terra lugares incríveis onde podemos viver. Eu sei que tem quem gostaria de uma casa numa praia... Veja esta no Tahiti... Incrível como este mundo é belo...</a:t>
            </a:r>
          </a:p>
        </p:txBody>
      </p:sp>
      <p:sp>
        <p:nvSpPr>
          <p:cNvPr id="44036"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E6B9A54-57B6-4922-ABD4-4EF8C41BDDD6}" type="slidenum">
              <a:rPr lang="pt-BR" altLang="pt-BR"/>
              <a:pPr eaLnBrk="1" hangingPunct="1"/>
              <a:t>8</a:t>
            </a:fld>
            <a:endParaRPr lang="pt-BR" altLang="pt-BR"/>
          </a:p>
        </p:txBody>
      </p:sp>
    </p:spTree>
    <p:extLst>
      <p:ext uri="{BB962C8B-B14F-4D97-AF65-F5344CB8AC3E}">
        <p14:creationId xmlns:p14="http://schemas.microsoft.com/office/powerpoint/2010/main" val="367157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Ou podem preferir uma casa nos Alpes Suíços...</a:t>
            </a:r>
          </a:p>
        </p:txBody>
      </p:sp>
      <p:sp>
        <p:nvSpPr>
          <p:cNvPr id="45060"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06D6BF-AB5C-4CA8-B870-6D3B334D8A5D}" type="slidenum">
              <a:rPr lang="pt-BR" altLang="pt-BR"/>
              <a:pPr eaLnBrk="1" hangingPunct="1"/>
              <a:t>9</a:t>
            </a:fld>
            <a:endParaRPr lang="pt-BR" altLang="pt-BR"/>
          </a:p>
        </p:txBody>
      </p:sp>
    </p:spTree>
    <p:extLst>
      <p:ext uri="{BB962C8B-B14F-4D97-AF65-F5344CB8AC3E}">
        <p14:creationId xmlns:p14="http://schemas.microsoft.com/office/powerpoint/2010/main" val="2634731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pt-BR" smtClean="0"/>
              <a:t>Ou preferem uma casa na Floresta...</a:t>
            </a:r>
          </a:p>
        </p:txBody>
      </p:sp>
      <p:sp>
        <p:nvSpPr>
          <p:cNvPr id="46084" name="Espaço Reservado para Número de Slid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1F9ABF-3A86-4338-B2C8-0792F9C6C416}" type="slidenum">
              <a:rPr lang="pt-BR" altLang="pt-BR"/>
              <a:pPr eaLnBrk="1" hangingPunct="1"/>
              <a:t>10</a:t>
            </a:fld>
            <a:endParaRPr lang="pt-BR" altLang="pt-BR"/>
          </a:p>
        </p:txBody>
      </p:sp>
    </p:spTree>
    <p:extLst>
      <p:ext uri="{BB962C8B-B14F-4D97-AF65-F5344CB8AC3E}">
        <p14:creationId xmlns:p14="http://schemas.microsoft.com/office/powerpoint/2010/main" val="358529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4452235-7736-4BA3-B62A-9F71F99E7D0A}" type="datetimeFigureOut">
              <a:rPr lang="pt-BR"/>
              <a:pPr>
                <a:defRPr/>
              </a:pPr>
              <a:t>25/02/2015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A22083BF-4099-482C-8E2F-387EECEE0489}" type="slidenum">
              <a:rPr lang="pt-BR" altLang="pt-BR"/>
              <a:pPr/>
              <a:t>‹nº›</a:t>
            </a:fld>
            <a:endParaRPr lang="pt-BR" altLang="pt-BR"/>
          </a:p>
        </p:txBody>
      </p:sp>
    </p:spTree>
    <p:extLst>
      <p:ext uri="{BB962C8B-B14F-4D97-AF65-F5344CB8AC3E}">
        <p14:creationId xmlns:p14="http://schemas.microsoft.com/office/powerpoint/2010/main" val="208615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F42E512F-4D08-4173-A084-71276321BCC6}" type="datetimeFigureOut">
              <a:rPr lang="pt-BR"/>
              <a:pPr>
                <a:defRPr/>
              </a:pPr>
              <a:t>25/02/2015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CEEC12F2-7E85-41F9-8216-DC0B661A30E2}" type="slidenum">
              <a:rPr lang="pt-BR" altLang="pt-BR"/>
              <a:pPr/>
              <a:t>‹nº›</a:t>
            </a:fld>
            <a:endParaRPr lang="pt-BR" altLang="pt-BR"/>
          </a:p>
        </p:txBody>
      </p:sp>
    </p:spTree>
    <p:extLst>
      <p:ext uri="{BB962C8B-B14F-4D97-AF65-F5344CB8AC3E}">
        <p14:creationId xmlns:p14="http://schemas.microsoft.com/office/powerpoint/2010/main" val="132763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2361F150-6ADB-4245-A27C-AB62C6163865}" type="datetimeFigureOut">
              <a:rPr lang="pt-BR"/>
              <a:pPr>
                <a:defRPr/>
              </a:pPr>
              <a:t>25/02/2015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F674C588-E25E-4714-9A31-3096EF503B66}" type="slidenum">
              <a:rPr lang="pt-BR" altLang="pt-BR"/>
              <a:pPr/>
              <a:t>‹nº›</a:t>
            </a:fld>
            <a:endParaRPr lang="pt-BR" altLang="pt-BR"/>
          </a:p>
        </p:txBody>
      </p:sp>
    </p:spTree>
    <p:extLst>
      <p:ext uri="{BB962C8B-B14F-4D97-AF65-F5344CB8AC3E}">
        <p14:creationId xmlns:p14="http://schemas.microsoft.com/office/powerpoint/2010/main" val="63181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0CFC4F79-F2FE-4F28-BE7D-78436CB75E3C}" type="datetimeFigureOut">
              <a:rPr lang="pt-BR"/>
              <a:pPr>
                <a:defRPr/>
              </a:pPr>
              <a:t>25/02/2015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41375EEC-EDD9-46CC-AD98-4060A524825A}" type="slidenum">
              <a:rPr lang="pt-BR" altLang="pt-BR"/>
              <a:pPr/>
              <a:t>‹nº›</a:t>
            </a:fld>
            <a:endParaRPr lang="pt-BR" altLang="pt-BR"/>
          </a:p>
        </p:txBody>
      </p:sp>
    </p:spTree>
    <p:extLst>
      <p:ext uri="{BB962C8B-B14F-4D97-AF65-F5344CB8AC3E}">
        <p14:creationId xmlns:p14="http://schemas.microsoft.com/office/powerpoint/2010/main" val="83307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448523AE-6302-4A6F-8571-6AD44C10DE0B}" type="datetimeFigureOut">
              <a:rPr lang="pt-BR"/>
              <a:pPr>
                <a:defRPr/>
              </a:pPr>
              <a:t>25/02/2015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91CD502D-24B1-4AA4-8BE6-F196CEC30A7A}" type="slidenum">
              <a:rPr lang="pt-BR" altLang="pt-BR"/>
              <a:pPr/>
              <a:t>‹nº›</a:t>
            </a:fld>
            <a:endParaRPr lang="pt-BR" altLang="pt-BR"/>
          </a:p>
        </p:txBody>
      </p:sp>
    </p:spTree>
    <p:extLst>
      <p:ext uri="{BB962C8B-B14F-4D97-AF65-F5344CB8AC3E}">
        <p14:creationId xmlns:p14="http://schemas.microsoft.com/office/powerpoint/2010/main" val="125240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40F360C7-1A8C-4E33-BEE0-3411826CFBA1}" type="datetimeFigureOut">
              <a:rPr lang="pt-BR"/>
              <a:pPr>
                <a:defRPr/>
              </a:pPr>
              <a:t>25/02/2015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CE99D3E1-6B10-4124-96C9-5BE89C574432}" type="slidenum">
              <a:rPr lang="pt-BR" altLang="pt-BR"/>
              <a:pPr/>
              <a:t>‹nº›</a:t>
            </a:fld>
            <a:endParaRPr lang="pt-BR" altLang="pt-BR"/>
          </a:p>
        </p:txBody>
      </p:sp>
    </p:spTree>
    <p:extLst>
      <p:ext uri="{BB962C8B-B14F-4D97-AF65-F5344CB8AC3E}">
        <p14:creationId xmlns:p14="http://schemas.microsoft.com/office/powerpoint/2010/main" val="3728156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410F87C4-28BC-4666-AA1A-3F217D10A89D}" type="datetimeFigureOut">
              <a:rPr lang="pt-BR"/>
              <a:pPr>
                <a:defRPr/>
              </a:pPr>
              <a:t>25/02/2015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B1D130E0-72C6-4AE7-9806-44BDFA247358}" type="slidenum">
              <a:rPr lang="pt-BR" altLang="pt-BR"/>
              <a:pPr/>
              <a:t>‹nº›</a:t>
            </a:fld>
            <a:endParaRPr lang="pt-BR" altLang="pt-BR"/>
          </a:p>
        </p:txBody>
      </p:sp>
    </p:spTree>
    <p:extLst>
      <p:ext uri="{BB962C8B-B14F-4D97-AF65-F5344CB8AC3E}">
        <p14:creationId xmlns:p14="http://schemas.microsoft.com/office/powerpoint/2010/main" val="234331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EB4E5CDB-52FD-449D-82B6-94531DB0264B}" type="datetimeFigureOut">
              <a:rPr lang="pt-BR"/>
              <a:pPr>
                <a:defRPr/>
              </a:pPr>
              <a:t>25/02/2015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907EB89D-10B9-4442-82FA-C2215AFBE2C5}" type="slidenum">
              <a:rPr lang="pt-BR" altLang="pt-BR"/>
              <a:pPr/>
              <a:t>‹nº›</a:t>
            </a:fld>
            <a:endParaRPr lang="pt-BR" altLang="pt-BR"/>
          </a:p>
        </p:txBody>
      </p:sp>
    </p:spTree>
    <p:extLst>
      <p:ext uri="{BB962C8B-B14F-4D97-AF65-F5344CB8AC3E}">
        <p14:creationId xmlns:p14="http://schemas.microsoft.com/office/powerpoint/2010/main" val="412848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04F4E041-293D-4950-A8AE-2E74657340A9}" type="datetimeFigureOut">
              <a:rPr lang="pt-BR"/>
              <a:pPr>
                <a:defRPr/>
              </a:pPr>
              <a:t>25/02/2015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8F6DC37F-A9D8-46E0-B64D-7CC27A4F01A8}" type="slidenum">
              <a:rPr lang="pt-BR" altLang="pt-BR"/>
              <a:pPr/>
              <a:t>‹nº›</a:t>
            </a:fld>
            <a:endParaRPr lang="pt-BR" altLang="pt-BR"/>
          </a:p>
        </p:txBody>
      </p:sp>
    </p:spTree>
    <p:extLst>
      <p:ext uri="{BB962C8B-B14F-4D97-AF65-F5344CB8AC3E}">
        <p14:creationId xmlns:p14="http://schemas.microsoft.com/office/powerpoint/2010/main" val="296853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04E5B5C4-4D42-406A-A7BD-B5B88400BCE4}" type="datetimeFigureOut">
              <a:rPr lang="pt-BR"/>
              <a:pPr>
                <a:defRPr/>
              </a:pPr>
              <a:t>25/02/2015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6F7F5661-9B49-495A-A4CF-5F5BD0ED15C9}" type="slidenum">
              <a:rPr lang="pt-BR" altLang="pt-BR"/>
              <a:pPr/>
              <a:t>‹nº›</a:t>
            </a:fld>
            <a:endParaRPr lang="pt-BR" altLang="pt-BR"/>
          </a:p>
        </p:txBody>
      </p:sp>
    </p:spTree>
    <p:extLst>
      <p:ext uri="{BB962C8B-B14F-4D97-AF65-F5344CB8AC3E}">
        <p14:creationId xmlns:p14="http://schemas.microsoft.com/office/powerpoint/2010/main" val="289588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78D07F04-DEA8-4EDB-93A3-01199B6B7864}" type="datetimeFigureOut">
              <a:rPr lang="pt-BR"/>
              <a:pPr>
                <a:defRPr/>
              </a:pPr>
              <a:t>25/02/2015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A7D1F1A7-083B-42D5-A941-A519C2E0FFCF}" type="slidenum">
              <a:rPr lang="pt-BR" altLang="pt-BR"/>
              <a:pPr/>
              <a:t>‹nº›</a:t>
            </a:fld>
            <a:endParaRPr lang="pt-BR" altLang="pt-BR"/>
          </a:p>
        </p:txBody>
      </p:sp>
    </p:spTree>
    <p:extLst>
      <p:ext uri="{BB962C8B-B14F-4D97-AF65-F5344CB8AC3E}">
        <p14:creationId xmlns:p14="http://schemas.microsoft.com/office/powerpoint/2010/main" val="409866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3E7A055-C1A0-4375-9A53-8BD2D3DBA800}" type="datetimeFigureOut">
              <a:rPr lang="pt-BR"/>
              <a:pPr>
                <a:defRPr/>
              </a:pPr>
              <a:t>25/02/2015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91EA188-5174-4547-B6D3-0EA84FA40145}"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PE2014-C35-NOVA%20TERRA.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0" y="4365104"/>
            <a:ext cx="9108504" cy="707886"/>
          </a:xfrm>
          <a:prstGeom prst="rect">
            <a:avLst/>
          </a:prstGeom>
          <a:noFill/>
          <a:scene3d>
            <a:camera prst="orthographicFront">
              <a:rot lat="0" lon="0" rev="0"/>
            </a:camera>
            <a:lightRig rig="threePt" dir="t"/>
          </a:scene3d>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Novos Céus e Nova Terra! Terra Nova?!? </a:t>
            </a:r>
          </a:p>
        </p:txBody>
      </p:sp>
      <p:sp>
        <p:nvSpPr>
          <p:cNvPr id="4" name="CaixaDeTexto 3"/>
          <p:cNvSpPr txBox="1"/>
          <p:nvPr/>
        </p:nvSpPr>
        <p:spPr>
          <a:xfrm>
            <a:off x="2051720" y="6021288"/>
            <a:ext cx="6846669" cy="523220"/>
          </a:xfrm>
          <a:prstGeom prst="rect">
            <a:avLst/>
          </a:prstGeom>
          <a:noFill/>
        </p:spPr>
        <p:txBody>
          <a:bodyPr>
            <a:spAutoFit/>
          </a:bodyPr>
          <a:lstStyle/>
          <a:p>
            <a:pPr algn="ctr" fontAlgn="auto">
              <a:spcBef>
                <a:spcPts val="0"/>
              </a:spcBef>
              <a:spcAft>
                <a:spcPts val="0"/>
              </a:spcAft>
              <a:defRPr/>
            </a:pPr>
            <a:r>
              <a:rPr lang="pt-BR"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Pastoral Estudantil – APV    Pr. Roberto Conti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6875"/>
            <a:ext cx="9144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0" y="5462384"/>
            <a:ext cx="4427984"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San Carlos de Bariloche, Argentina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4706322" y="6000750"/>
            <a:ext cx="4427984"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Ilha particular, Fiji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762000" y="571500"/>
            <a:ext cx="557041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Rancho El </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Cojo</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Califórnia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762000" y="5932557"/>
            <a:ext cx="441829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Castello </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Scotti</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Itália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79512" y="217557"/>
            <a:ext cx="5826224"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Paraiso na Terra?!?! Hum...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54150"/>
            <a:ext cx="605313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0" y="332656"/>
            <a:ext cx="914400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Natureza Religiosa = memória da ruptura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91440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0" y="5933238"/>
            <a:ext cx="914400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Buscar o Paraíso ou Construí-lo?!?!?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4751308" y="692696"/>
            <a:ext cx="4329321" cy="317009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Saudades do Éden... </a:t>
            </a:r>
          </a:p>
          <a:p>
            <a:pPr algn="ctr" fontAlgn="auto">
              <a:spcBef>
                <a:spcPts val="0"/>
              </a:spcBef>
              <a:spcAft>
                <a:spcPts val="0"/>
              </a:spcAft>
              <a:defRPr/>
            </a:pPr>
            <a:endPar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endParaRPr>
          </a:p>
          <a:p>
            <a:pPr algn="ctr" fontAlgn="auto">
              <a:spcBef>
                <a:spcPts val="0"/>
              </a:spcBef>
              <a:spcAft>
                <a:spcPts val="0"/>
              </a:spcAft>
              <a:defRPr/>
            </a:pPr>
            <a:r>
              <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Do relacionamento com Deus...</a:t>
            </a:r>
          </a:p>
        </p:txBody>
      </p:sp>
      <p:sp>
        <p:nvSpPr>
          <p:cNvPr id="9" name="CaixaDeTexto 8"/>
          <p:cNvSpPr txBox="1"/>
          <p:nvPr/>
        </p:nvSpPr>
        <p:spPr>
          <a:xfrm>
            <a:off x="4779180" y="4509120"/>
            <a:ext cx="4343402"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Vamos ficar assim?!?!?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m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4975"/>
            <a:ext cx="91440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0" y="372942"/>
            <a:ext cx="9144000" cy="1938992"/>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“Deus irá conceder vida eterna às pessoas que perseveram em fazer o bem e buscam a glória, a honra e a vida imortal”...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m 1"/>
          <p:cNvPicPr>
            <a:picLocks noChangeAspect="1"/>
          </p:cNvPicPr>
          <p:nvPr/>
        </p:nvPicPr>
        <p:blipFill>
          <a:blip r:embed="rId3">
            <a:extLst>
              <a:ext uri="{28A0092B-C50C-407E-A947-70E740481C1C}">
                <a14:useLocalDpi xmlns:a14="http://schemas.microsoft.com/office/drawing/2010/main" val="0"/>
              </a:ext>
            </a:extLst>
          </a:blip>
          <a:srcRect b="2773"/>
          <a:stretch>
            <a:fillRect/>
          </a:stretch>
        </p:blipFill>
        <p:spPr bwMode="auto">
          <a:xfrm>
            <a:off x="15875" y="768350"/>
            <a:ext cx="91440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6042" y="5788728"/>
            <a:ext cx="914400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Livro da Vida = purificados e perdoados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a:hlinkClick r:id="rId4" action="ppaction://hlinkfile"/>
          </p:cNvPr>
          <p:cNvSpPr txBox="1"/>
          <p:nvPr/>
        </p:nvSpPr>
        <p:spPr>
          <a:xfrm>
            <a:off x="179512" y="2724950"/>
            <a:ext cx="363589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Vídeo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upo 9"/>
          <p:cNvGrpSpPr>
            <a:grpSpLocks/>
          </p:cNvGrpSpPr>
          <p:nvPr/>
        </p:nvGrpSpPr>
        <p:grpSpPr bwMode="auto">
          <a:xfrm>
            <a:off x="898525" y="1560513"/>
            <a:ext cx="7399338" cy="5300662"/>
            <a:chOff x="899106" y="1560050"/>
            <a:chExt cx="7398506" cy="5301208"/>
          </a:xfrm>
        </p:grpSpPr>
        <p:pic>
          <p:nvPicPr>
            <p:cNvPr id="21508"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1926" y="1560050"/>
              <a:ext cx="7062348" cy="53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nos 6"/>
            <p:cNvSpPr/>
            <p:nvPr/>
          </p:nvSpPr>
          <p:spPr>
            <a:xfrm>
              <a:off x="899106" y="4500403"/>
              <a:ext cx="7398506" cy="1081198"/>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grpSp>
      <p:sp>
        <p:nvSpPr>
          <p:cNvPr id="6" name="CaixaDeTexto 5"/>
          <p:cNvSpPr txBox="1"/>
          <p:nvPr/>
        </p:nvSpPr>
        <p:spPr>
          <a:xfrm>
            <a:off x="-21486" y="373358"/>
            <a:ext cx="9144000" cy="2554545"/>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“pois nem olhos viram, nem ouvidos ouviram, nem jamais entrou na mente humana o que Deus tem preparado para aqueles que o amam”.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590550"/>
            <a:ext cx="42291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3059832" y="764704"/>
            <a:ext cx="5868144"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Característica dos Salvos:</a:t>
            </a:r>
          </a:p>
        </p:txBody>
      </p:sp>
      <p:sp>
        <p:nvSpPr>
          <p:cNvPr id="8" name="CaixaDeTexto 7"/>
          <p:cNvSpPr txBox="1"/>
          <p:nvPr/>
        </p:nvSpPr>
        <p:spPr>
          <a:xfrm>
            <a:off x="4410492" y="2492896"/>
            <a:ext cx="4105327" cy="3170099"/>
          </a:xfrm>
          <a:prstGeom prst="rect">
            <a:avLst/>
          </a:prstGeom>
          <a:noFill/>
        </p:spPr>
        <p:txBody>
          <a:bodyPr>
            <a:spAutoFit/>
          </a:bodyPr>
          <a:lstStyle/>
          <a:p>
            <a:pPr marL="571500" indent="-571500" fontAlgn="auto">
              <a:spcBef>
                <a:spcPts val="0"/>
              </a:spcBef>
              <a:spcAft>
                <a:spcPts val="0"/>
              </a:spcAft>
              <a:buFontTx/>
              <a:buChar char="-"/>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Integro</a:t>
            </a:r>
          </a:p>
          <a:p>
            <a:pPr marL="571500" indent="-571500" fontAlgn="auto">
              <a:spcBef>
                <a:spcPts val="0"/>
              </a:spcBef>
              <a:spcAft>
                <a:spcPts val="0"/>
              </a:spcAft>
              <a:buFontTx/>
              <a:buChar char="-"/>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Justo</a:t>
            </a:r>
          </a:p>
          <a:p>
            <a:pPr marL="571500" indent="-571500" fontAlgn="auto">
              <a:spcBef>
                <a:spcPts val="0"/>
              </a:spcBef>
              <a:spcAft>
                <a:spcPts val="0"/>
              </a:spcAft>
              <a:buFontTx/>
              <a:buChar char="-"/>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Verdadeiro</a:t>
            </a:r>
          </a:p>
          <a:p>
            <a:pPr marL="571500" indent="-571500" fontAlgn="auto">
              <a:spcBef>
                <a:spcPts val="0"/>
              </a:spcBef>
              <a:spcAft>
                <a:spcPts val="0"/>
              </a:spcAft>
              <a:buFontTx/>
              <a:buChar char="-"/>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Reto</a:t>
            </a:r>
          </a:p>
          <a:p>
            <a:pPr marL="571500" indent="-571500" fontAlgn="auto">
              <a:spcBef>
                <a:spcPts val="0"/>
              </a:spcBef>
              <a:spcAft>
                <a:spcPts val="0"/>
              </a:spcAft>
              <a:buFontTx/>
              <a:buChar char="-"/>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Amigo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2108200"/>
            <a:ext cx="9105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4573" y="348336"/>
            <a:ext cx="9105900"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Covardes</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descrentes</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odiáveis</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assassinos</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impuros</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feiticeiros</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idólatras</a:t>
            </a:r>
            <a:r>
              <a:rPr lang="pt-BR" sz="4000" dirty="0" err="1">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mentirosos</a:t>
            </a:r>
            <a:endParaRPr lang="pt-BR" sz="40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9713"/>
            <a:ext cx="9144000"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4998967" y="3865368"/>
            <a:ext cx="3995936" cy="2554545"/>
          </a:xfrm>
          <a:prstGeom prst="rect">
            <a:avLst/>
          </a:prstGeom>
          <a:noFill/>
        </p:spPr>
        <p:txBody>
          <a:bodyPr>
            <a:spAutoFit/>
          </a:bodyPr>
          <a:lstStyle/>
          <a:p>
            <a:pPr algn="ctr" fontAlgn="auto">
              <a:spcBef>
                <a:spcPts val="0"/>
              </a:spcBef>
              <a:spcAft>
                <a:spcPts val="0"/>
              </a:spcAft>
              <a:defRPr/>
            </a:pPr>
            <a:r>
              <a:rPr lang="pt-BR" sz="3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“Criarei novos céus e nova terra, e as coisas passadas não serão lembradas... Jamais virão à mente”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260350"/>
            <a:ext cx="62515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7532482" y="5305445"/>
            <a:ext cx="1835977" cy="1323439"/>
          </a:xfrm>
          <a:prstGeom prst="rect">
            <a:avLst/>
          </a:prstGeom>
          <a:noFill/>
        </p:spPr>
        <p:txBody>
          <a:bodyPr>
            <a:spAutoFit/>
          </a:bodyPr>
          <a:lstStyle/>
          <a:p>
            <a:pPr algn="ctr" fontAlgn="auto">
              <a:spcBef>
                <a:spcPts val="0"/>
              </a:spcBef>
              <a:spcAft>
                <a:spcPts val="0"/>
              </a:spcAft>
              <a:defRPr/>
            </a:pPr>
            <a:r>
              <a:rPr lang="pt-BR" sz="8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VIR</a:t>
            </a:r>
            <a:endParaRPr lang="pt-BR" sz="13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endParaRPr>
          </a:p>
        </p:txBody>
      </p:sp>
      <p:sp>
        <p:nvSpPr>
          <p:cNvPr id="4" name="CaixaDeTexto 3"/>
          <p:cNvSpPr txBox="1"/>
          <p:nvPr/>
        </p:nvSpPr>
        <p:spPr>
          <a:xfrm>
            <a:off x="-133230" y="5256545"/>
            <a:ext cx="1800200" cy="1323439"/>
          </a:xfrm>
          <a:prstGeom prst="rect">
            <a:avLst/>
          </a:prstGeom>
          <a:noFill/>
        </p:spPr>
        <p:txBody>
          <a:bodyPr>
            <a:spAutoFit/>
          </a:bodyPr>
          <a:lstStyle/>
          <a:p>
            <a:pPr algn="ctr" fontAlgn="auto">
              <a:spcBef>
                <a:spcPts val="0"/>
              </a:spcBef>
              <a:spcAft>
                <a:spcPts val="0"/>
              </a:spcAft>
              <a:defRPr/>
            </a:pPr>
            <a:r>
              <a:rPr lang="pt-BR" sz="8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AIN</a:t>
            </a:r>
            <a:endParaRPr lang="pt-BR" sz="9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2131918" y="4797152"/>
            <a:ext cx="6754745" cy="1815882"/>
          </a:xfrm>
          <a:prstGeom prst="rect">
            <a:avLst/>
          </a:prstGeom>
          <a:noFill/>
        </p:spPr>
        <p:txBody>
          <a:bodyPr>
            <a:spAutoFit/>
          </a:bodyPr>
          <a:lstStyle/>
          <a:p>
            <a:pPr algn="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Água – </a:t>
            </a:r>
            <a:r>
              <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sede</a:t>
            </a:r>
          </a:p>
          <a:p>
            <a:pPr algn="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Frutos – </a:t>
            </a:r>
            <a:r>
              <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antídoto velhice e cansaço</a:t>
            </a:r>
          </a:p>
          <a:p>
            <a:pPr algn="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Luz – </a:t>
            </a:r>
            <a:r>
              <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próprio Deus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0" y="5965322"/>
            <a:ext cx="9138919" cy="646331"/>
          </a:xfrm>
          <a:prstGeom prst="rect">
            <a:avLst/>
          </a:prstGeom>
          <a:noFill/>
        </p:spPr>
        <p:txBody>
          <a:bodyPr>
            <a:spAutoFit/>
          </a:bodyPr>
          <a:lstStyle/>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“Nunca mais se ouvirá choro ou grito de dor”</a:t>
            </a:r>
            <a:endPar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569" y="262389"/>
            <a:ext cx="9138919" cy="646331"/>
          </a:xfrm>
          <a:prstGeom prst="rect">
            <a:avLst/>
          </a:prstGeom>
          <a:noFill/>
        </p:spPr>
        <p:txBody>
          <a:bodyPr>
            <a:spAutoFit/>
          </a:bodyPr>
          <a:lstStyle/>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Sem Hostilidade na Terra: </a:t>
            </a:r>
            <a:r>
              <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humana </a:t>
            </a: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e</a:t>
            </a:r>
            <a:r>
              <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 animal</a:t>
            </a: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a:t>
            </a:r>
            <a:endPar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pic>
        <p:nvPicPr>
          <p:cNvPr id="29699" name="Picture 7" descr="http://i.imgur.com/KNFd0.jpg"/>
          <p:cNvPicPr>
            <a:picLocks noChangeAspect="1" noChangeArrowheads="1"/>
          </p:cNvPicPr>
          <p:nvPr/>
        </p:nvPicPr>
        <p:blipFill>
          <a:blip r:embed="rId3">
            <a:extLst>
              <a:ext uri="{28A0092B-C50C-407E-A947-70E740481C1C}">
                <a14:useLocalDpi xmlns:a14="http://schemas.microsoft.com/office/drawing/2010/main" val="0"/>
              </a:ext>
            </a:extLst>
          </a:blip>
          <a:srcRect t="19020"/>
          <a:stretch>
            <a:fillRect/>
          </a:stretch>
        </p:blipFill>
        <p:spPr bwMode="auto">
          <a:xfrm>
            <a:off x="0" y="1268413"/>
            <a:ext cx="9139238"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1663700"/>
            <a:ext cx="62071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899592" y="332656"/>
            <a:ext cx="7344816" cy="1200329"/>
          </a:xfrm>
          <a:prstGeom prst="rect">
            <a:avLst/>
          </a:prstGeom>
          <a:noFill/>
        </p:spPr>
        <p:txBody>
          <a:bodyPr>
            <a:spAutoFit/>
          </a:bodyPr>
          <a:lstStyle/>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“Todas as lágrimas serão </a:t>
            </a:r>
          </a:p>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enxugadas por Cristo”...</a:t>
            </a:r>
            <a:endPar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
        <p:nvSpPr>
          <p:cNvPr id="4" name="CaixaDeTexto 3"/>
          <p:cNvSpPr txBox="1"/>
          <p:nvPr/>
        </p:nvSpPr>
        <p:spPr>
          <a:xfrm>
            <a:off x="973162" y="6099671"/>
            <a:ext cx="7344816" cy="646331"/>
          </a:xfrm>
          <a:prstGeom prst="rect">
            <a:avLst/>
          </a:prstGeom>
          <a:noFill/>
        </p:spPr>
        <p:txBody>
          <a:bodyPr>
            <a:spAutoFit/>
          </a:bodyPr>
          <a:lstStyle/>
          <a:p>
            <a:pPr algn="ctr" fontAlgn="auto">
              <a:spcBef>
                <a:spcPts val="0"/>
              </a:spcBef>
              <a:spcAft>
                <a:spcPts val="0"/>
              </a:spcAft>
              <a:defRPr/>
            </a:pPr>
            <a:r>
              <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Será a morte da morte!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965450"/>
            <a:ext cx="62293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age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2938" y="14288"/>
            <a:ext cx="61912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0" y="767408"/>
            <a:ext cx="3182636"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Paraiso das Cachoeiras</a:t>
            </a:r>
          </a:p>
        </p:txBody>
      </p:sp>
      <p:sp>
        <p:nvSpPr>
          <p:cNvPr id="5" name="CaixaDeTexto 4"/>
          <p:cNvSpPr txBox="1"/>
          <p:nvPr/>
        </p:nvSpPr>
        <p:spPr>
          <a:xfrm>
            <a:off x="5860511" y="4725144"/>
            <a:ext cx="3283490"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Venezuela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09563"/>
            <a:ext cx="8243887"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25" y="0"/>
            <a:ext cx="790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5445040" y="2085990"/>
            <a:ext cx="576064" cy="1446550"/>
          </a:xfrm>
          <a:prstGeom prst="rect">
            <a:avLst/>
          </a:prstGeom>
          <a:noFill/>
        </p:spPr>
        <p:txBody>
          <a:bodyPr>
            <a:spAutoFit/>
          </a:bodyPr>
          <a:lstStyle/>
          <a:p>
            <a:pPr algn="ctr" fontAlgn="auto">
              <a:spcBef>
                <a:spcPts val="0"/>
              </a:spcBef>
              <a:spcAft>
                <a:spcPts val="0"/>
              </a:spcAft>
              <a:defRPr/>
            </a:pPr>
            <a:r>
              <a:rPr lang="pt-BR" sz="88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rPr>
              <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8075" y="2057400"/>
            <a:ext cx="4387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1187624" y="4800600"/>
            <a:ext cx="6768752" cy="1200329"/>
          </a:xfrm>
          <a:prstGeom prst="rect">
            <a:avLst/>
          </a:prstGeom>
          <a:noFill/>
        </p:spPr>
        <p:txBody>
          <a:bodyPr>
            <a:spAutoFit/>
          </a:bodyPr>
          <a:lstStyle/>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Então... vale a pena perder </a:t>
            </a:r>
          </a:p>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um lugar assim?!?!?!</a:t>
            </a:r>
            <a:endPar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307155" y="1113804"/>
            <a:ext cx="3528392" cy="4524315"/>
          </a:xfrm>
          <a:prstGeom prst="rect">
            <a:avLst/>
          </a:prstGeom>
          <a:noFill/>
        </p:spPr>
        <p:txBody>
          <a:bodyPr>
            <a:spAutoFit/>
          </a:bodyPr>
          <a:lstStyle/>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”Considero que os nossos sofrimentos atuais não podem ser comparados com a glória que em nós será revelada”...</a:t>
            </a:r>
            <a:endParaRPr lang="pt-BR" sz="3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mn-lt"/>
              <a:cs typeface="+mn-cs"/>
            </a:endParaRPr>
          </a:p>
        </p:txBody>
      </p:sp>
      <p:pic>
        <p:nvPicPr>
          <p:cNvPr id="34819"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412875"/>
            <a:ext cx="5243513"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http://www.scmc.com.br/site/blog/wp-content/uploads/2013/08/SCMC-130827-Cycleland-Adriano-Carvalho-2.jpg"/>
          <p:cNvPicPr>
            <a:picLocks noChangeAspect="1" noChangeArrowheads="1"/>
          </p:cNvPicPr>
          <p:nvPr/>
        </p:nvPicPr>
        <p:blipFill>
          <a:blip r:embed="rId3">
            <a:extLst>
              <a:ext uri="{28A0092B-C50C-407E-A947-70E740481C1C}">
                <a14:useLocalDpi xmlns:a14="http://schemas.microsoft.com/office/drawing/2010/main" val="0"/>
              </a:ext>
            </a:extLst>
          </a:blip>
          <a:srcRect l="9378" r="33897"/>
          <a:stretch>
            <a:fillRect/>
          </a:stretch>
        </p:blipFill>
        <p:spPr bwMode="auto">
          <a:xfrm>
            <a:off x="3998913" y="0"/>
            <a:ext cx="51816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323528" y="1388764"/>
            <a:ext cx="3532828" cy="4524315"/>
          </a:xfrm>
          <a:prstGeom prst="rect">
            <a:avLst/>
          </a:prstGeom>
        </p:spPr>
        <p:txBody>
          <a:bodyPr>
            <a:spAutoFit/>
          </a:bodyPr>
          <a:lstStyle/>
          <a:p>
            <a:pPr algn="ctr" fontAlgn="auto">
              <a:spcBef>
                <a:spcPts val="0"/>
              </a:spcBef>
              <a:spcAft>
                <a:spcPts val="0"/>
              </a:spcAft>
              <a:defRPr/>
            </a:pPr>
            <a:r>
              <a:rPr lang="pt-BR" sz="36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“Pois os nossos sofrimentos leves e momentâneos vão nos trazer uma glória enorme e muito maior do que o sofrimento”...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631950"/>
            <a:ext cx="76200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3875"/>
            <a:ext cx="9144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5961364" y="5979893"/>
            <a:ext cx="318263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Salto </a:t>
            </a: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Angél</a:t>
            </a:r>
            <a:endPar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5961364" y="5979893"/>
            <a:ext cx="3182636"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979 metros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580112" y="5979893"/>
            <a:ext cx="3563888"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Monte Roraima</a:t>
            </a:r>
          </a:p>
        </p:txBody>
      </p:sp>
      <p:pic>
        <p:nvPicPr>
          <p:cNvPr id="7171" name="Picture 5" descr="http://www.folhabv.com.br/img_editor/851983533411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5363"/>
            <a:ext cx="9129713"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5580112" y="5979893"/>
            <a:ext cx="3563888" cy="707886"/>
          </a:xfrm>
          <a:prstGeom prst="rect">
            <a:avLst/>
          </a:prstGeom>
          <a:noFill/>
        </p:spPr>
        <p:txBody>
          <a:bodyPr>
            <a:spAutoFit/>
          </a:bodyPr>
          <a:lstStyle/>
          <a:p>
            <a:pPr algn="ctr" fontAlgn="auto">
              <a:spcBef>
                <a:spcPts val="0"/>
              </a:spcBef>
              <a:spcAft>
                <a:spcPts val="0"/>
              </a:spcAft>
              <a:defRPr/>
            </a:pP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Jacuzzi</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Natural?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1"/>
          <p:cNvPicPr>
            <a:picLocks noChangeAspect="1"/>
          </p:cNvPicPr>
          <p:nvPr/>
        </p:nvPicPr>
        <p:blipFill>
          <a:blip r:embed="rId3">
            <a:extLst>
              <a:ext uri="{28A0092B-C50C-407E-A947-70E740481C1C}">
                <a14:useLocalDpi xmlns:a14="http://schemas.microsoft.com/office/drawing/2010/main" val="0"/>
              </a:ext>
            </a:extLst>
          </a:blip>
          <a:srcRect b="2077"/>
          <a:stretch>
            <a:fillRect/>
          </a:stretch>
        </p:blipFill>
        <p:spPr bwMode="auto">
          <a:xfrm>
            <a:off x="0" y="857250"/>
            <a:ext cx="91440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2843808" y="5979893"/>
            <a:ext cx="6300192" cy="707886"/>
          </a:xfrm>
          <a:prstGeom prst="rect">
            <a:avLst/>
          </a:prstGeom>
          <a:noFill/>
        </p:spPr>
        <p:txBody>
          <a:bodyPr>
            <a:spAutoFit/>
          </a:bodyPr>
          <a:lstStyle/>
          <a:p>
            <a:pPr algn="ctr" fontAlgn="auto">
              <a:spcBef>
                <a:spcPts val="0"/>
              </a:spcBef>
              <a:spcAft>
                <a:spcPts val="0"/>
              </a:spcAft>
              <a:defRPr/>
            </a:pP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Tahiti</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 Polinésia Francesa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1"/>
          <p:cNvPicPr>
            <a:picLocks noChangeAspect="1"/>
          </p:cNvPicPr>
          <p:nvPr/>
        </p:nvPicPr>
        <p:blipFill>
          <a:blip r:embed="rId3">
            <a:extLst>
              <a:ext uri="{28A0092B-C50C-407E-A947-70E740481C1C}">
                <a14:useLocalDpi xmlns:a14="http://schemas.microsoft.com/office/drawing/2010/main" val="0"/>
              </a:ext>
            </a:extLst>
          </a:blip>
          <a:srcRect t="7973" b="7642"/>
          <a:stretch>
            <a:fillRect/>
          </a:stretch>
        </p:blipFill>
        <p:spPr bwMode="auto">
          <a:xfrm>
            <a:off x="0" y="546100"/>
            <a:ext cx="9144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2915816" y="5979893"/>
            <a:ext cx="6228184" cy="707886"/>
          </a:xfrm>
          <a:prstGeom prst="rect">
            <a:avLst/>
          </a:prstGeom>
          <a:noFill/>
        </p:spPr>
        <p:txBody>
          <a:bodyPr>
            <a:spAutoFit/>
          </a:bodyPr>
          <a:lstStyle/>
          <a:p>
            <a:pPr algn="ctr" fontAlgn="auto">
              <a:spcBef>
                <a:spcPts val="0"/>
              </a:spcBef>
              <a:spcAft>
                <a:spcPts val="0"/>
              </a:spcAft>
              <a:defRPr/>
            </a:pPr>
            <a:r>
              <a:rPr lang="pt-BR" sz="4000" dirty="0" err="1">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Crans</a:t>
            </a:r>
            <a:r>
              <a:rPr lang="pt-BR" sz="4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mn-lt"/>
                <a:cs typeface="+mn-cs"/>
              </a:rPr>
              <a:t>-Montana, Alpes Suíços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TotalTime>
  <Words>2189</Words>
  <Application>Microsoft Office PowerPoint</Application>
  <PresentationFormat>Apresentação na tela (4:3)</PresentationFormat>
  <Paragraphs>133</Paragraphs>
  <Slides>35</Slides>
  <Notes>34</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35</vt:i4>
      </vt:variant>
    </vt:vector>
  </HeadingPairs>
  <TitlesOfParts>
    <vt:vector size="38" baseType="lpstr">
      <vt:lpstr>Calibri</vt:lpstr>
      <vt:lpstr>Arial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APV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PE2015-C35-NOVA TERRA</dc:title>
  <dc:subject>Pastoral Estudantil</dc:subject>
  <dc:creator>Pr. MARCELO AUGUSTO DE CARVALHO</dc:creator>
  <cp:keywords>www.4tons.com</cp:keywords>
  <dc:description>COMÉRCIO PROIBIDO. USO PESSOAL</dc:description>
  <cp:lastModifiedBy>pr. marcelo carvalho</cp:lastModifiedBy>
  <cp:revision>83</cp:revision>
  <dcterms:created xsi:type="dcterms:W3CDTF">2014-01-17T05:48:44Z</dcterms:created>
  <dcterms:modified xsi:type="dcterms:W3CDTF">2015-02-25T08:35:38Z</dcterms:modified>
  <cp:category>CAPELAS 2014</cp:category>
</cp:coreProperties>
</file>