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92" r:id="rId3"/>
    <p:sldId id="257" r:id="rId4"/>
    <p:sldId id="293" r:id="rId5"/>
    <p:sldId id="258" r:id="rId6"/>
    <p:sldId id="294" r:id="rId7"/>
    <p:sldId id="259" r:id="rId8"/>
    <p:sldId id="261" r:id="rId9"/>
    <p:sldId id="262" r:id="rId10"/>
    <p:sldId id="263" r:id="rId11"/>
    <p:sldId id="264" r:id="rId12"/>
    <p:sldId id="265" r:id="rId13"/>
    <p:sldId id="266" r:id="rId14"/>
    <p:sldId id="267" r:id="rId15"/>
    <p:sldId id="268" r:id="rId16"/>
    <p:sldId id="297" r:id="rId17"/>
    <p:sldId id="296" r:id="rId18"/>
    <p:sldId id="298" r:id="rId19"/>
    <p:sldId id="271" r:id="rId20"/>
    <p:sldId id="272" r:id="rId21"/>
    <p:sldId id="274" r:id="rId22"/>
    <p:sldId id="299" r:id="rId23"/>
    <p:sldId id="300" r:id="rId24"/>
    <p:sldId id="301" r:id="rId25"/>
    <p:sldId id="303" r:id="rId26"/>
    <p:sldId id="275" r:id="rId27"/>
    <p:sldId id="276" r:id="rId28"/>
    <p:sldId id="304" r:id="rId29"/>
    <p:sldId id="277" r:id="rId30"/>
    <p:sldId id="278" r:id="rId31"/>
    <p:sldId id="279" r:id="rId32"/>
    <p:sldId id="307" r:id="rId33"/>
    <p:sldId id="308" r:id="rId34"/>
    <p:sldId id="281" r:id="rId35"/>
    <p:sldId id="282" r:id="rId36"/>
    <p:sldId id="283" r:id="rId37"/>
    <p:sldId id="284" r:id="rId38"/>
    <p:sldId id="302" r:id="rId39"/>
    <p:sldId id="285" r:id="rId40"/>
    <p:sldId id="286" r:id="rId41"/>
    <p:sldId id="287" r:id="rId42"/>
    <p:sldId id="288" r:id="rId43"/>
    <p:sldId id="289" r:id="rId44"/>
    <p:sldId id="290" r:id="rId45"/>
    <p:sldId id="291" r:id="rId46"/>
    <p:sldId id="309" r:id="rId47"/>
    <p:sldId id="310" r:id="rId48"/>
    <p:sldId id="311" r:id="rId49"/>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79" autoAdjust="0"/>
  </p:normalViewPr>
  <p:slideViewPr>
    <p:cSldViewPr>
      <p:cViewPr varScale="1">
        <p:scale>
          <a:sx n="59" d="100"/>
          <a:sy n="59" d="100"/>
        </p:scale>
        <p:origin x="17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3D2964A-3C38-445F-B7A0-74CAE3DC15ED}" type="datetimeFigureOut">
              <a:rPr lang="pt-BR"/>
              <a:pPr>
                <a:defRPr/>
              </a:pPr>
              <a:t>24/02/2015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5DD7638-2AF1-42E6-AB6E-5AC3136B6E52}" type="slidenum">
              <a:rPr lang="pt-BR" altLang="pt-BR"/>
              <a:pPr/>
              <a:t>‹nº›</a:t>
            </a:fld>
            <a:endParaRPr lang="pt-BR" altLang="pt-BR"/>
          </a:p>
        </p:txBody>
      </p:sp>
    </p:spTree>
    <p:extLst>
      <p:ext uri="{BB962C8B-B14F-4D97-AF65-F5344CB8AC3E}">
        <p14:creationId xmlns:p14="http://schemas.microsoft.com/office/powerpoint/2010/main" val="2320414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t.wikipedia.org/wiki/Sa%C3%BAde_menta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pt.wikipedia.org/wiki/Exerc%C3%ADcio_f%C3%ADsico#cite_note-3" TargetMode="External"/><Relationship Id="rId4" Type="http://schemas.openxmlformats.org/officeDocument/2006/relationships/hyperlink" Target="http://pt.wikipedia.org/wiki/Depress%C3%A3o_nervos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pt.wikipedia.org/wiki/Exerc%C3%ADcio_f%C3%ADsico#cite_note-AluisioMenin-2"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a:t>
            </a:r>
          </a:p>
        </p:txBody>
      </p:sp>
      <p:sp>
        <p:nvSpPr>
          <p:cNvPr id="5222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D24784E-7DE0-4920-B62D-87EAAC17FB97}" type="slidenum">
              <a:rPr lang="pt-BR" altLang="pt-BR"/>
              <a:pPr eaLnBrk="1" hangingPunct="1"/>
              <a:t>1</a:t>
            </a:fld>
            <a:endParaRPr lang="pt-BR" altLang="pt-BR"/>
          </a:p>
        </p:txBody>
      </p:sp>
    </p:spTree>
    <p:extLst>
      <p:ext uri="{BB962C8B-B14F-4D97-AF65-F5344CB8AC3E}">
        <p14:creationId xmlns:p14="http://schemas.microsoft.com/office/powerpoint/2010/main" val="294167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lista de enfermidades causadas pela simples preguiça de se movimentar inclui ainda derrames, câncer de cólon, fraturas e artrites. Há também o perigo de doenças mentais. “Além de causar depressão, descobriu-se que o sedentarismo aumenta a probabilidade de a pessoa cometer suicídio”.</a:t>
            </a:r>
          </a:p>
          <a:p>
            <a:pPr eaLnBrk="1" hangingPunct="1">
              <a:spcBef>
                <a:spcPct val="0"/>
              </a:spcBef>
            </a:pPr>
            <a:endParaRPr lang="pt-BR" altLang="pt-BR" smtClean="0"/>
          </a:p>
        </p:txBody>
      </p:sp>
      <p:sp>
        <p:nvSpPr>
          <p:cNvPr id="6144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4C2AFD1-A6BA-407F-9A71-72CD51D43B86}" type="slidenum">
              <a:rPr lang="pt-BR" altLang="pt-BR"/>
              <a:pPr eaLnBrk="1" hangingPunct="1"/>
              <a:t>10</a:t>
            </a:fld>
            <a:endParaRPr lang="pt-BR" altLang="pt-BR"/>
          </a:p>
        </p:txBody>
      </p:sp>
    </p:spTree>
    <p:extLst>
      <p:ext uri="{BB962C8B-B14F-4D97-AF65-F5344CB8AC3E}">
        <p14:creationId xmlns:p14="http://schemas.microsoft.com/office/powerpoint/2010/main" val="387063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descoberta dos malefícios da falta de exercício fez os cientistas esquecerem a ideia de preparo físico e a busca por melhores desempenhos e se perguntarem simplesmente o que é preciso fazer para evitar doenças. A resposta foi surpreendente: bastam 30 minutos de atividade física por dia, cinco vezes por semana. A intensidade não importa. Vale qualquer exercício capaz de fazer o seu metabolismo funcionar mais rápido do que em uma situação de descanso, desde caminhar e jogar futebol até lavar janelas e subir escadas.</a:t>
            </a:r>
          </a:p>
        </p:txBody>
      </p:sp>
      <p:sp>
        <p:nvSpPr>
          <p:cNvPr id="6246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F47F5B9-6AB9-4186-972D-AF3F50D225C8}" type="slidenum">
              <a:rPr lang="pt-BR" altLang="pt-BR"/>
              <a:pPr eaLnBrk="1" hangingPunct="1"/>
              <a:t>11</a:t>
            </a:fld>
            <a:endParaRPr lang="pt-BR" altLang="pt-BR"/>
          </a:p>
        </p:txBody>
      </p:sp>
    </p:spTree>
    <p:extLst>
      <p:ext uri="{BB962C8B-B14F-4D97-AF65-F5344CB8AC3E}">
        <p14:creationId xmlns:p14="http://schemas.microsoft.com/office/powerpoint/2010/main" val="392496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Essa descoberta já foi o suficiente para aposentar a ideia de que exercício bom era aquele que levava o corpo ao limite, tal como a preparação de soldados para a guerra – e diminuir a importância daqueles exercícios sérios e calculados dos anos 70 que deram origem às academias, bicicletas ergométricas e esteiras. O golpe final veio quando se percebeu que os 30 minutos de atividade diária poderiam ser divididos em três sessões de dez minutos, com resultados praticamente iguais. Ou seja, caminhar até a padaria de manhã, até o restaurante na hora do almoço e descer um ponto de ônibus antes ao voltar para casa garantem a saúde de qualquer um. Não é mais preciso pagar academias nem ter um planejamento detalhado de atividades físicas.</a:t>
            </a:r>
          </a:p>
        </p:txBody>
      </p:sp>
      <p:sp>
        <p:nvSpPr>
          <p:cNvPr id="6349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1AAC9DF-4ADF-4ACD-930B-46171D229BAB}" type="slidenum">
              <a:rPr lang="pt-BR" altLang="pt-BR"/>
              <a:pPr eaLnBrk="1" hangingPunct="1"/>
              <a:t>12</a:t>
            </a:fld>
            <a:endParaRPr lang="pt-BR" altLang="pt-BR"/>
          </a:p>
        </p:txBody>
      </p:sp>
    </p:spTree>
    <p:extLst>
      <p:ext uri="{BB962C8B-B14F-4D97-AF65-F5344CB8AC3E}">
        <p14:creationId xmlns:p14="http://schemas.microsoft.com/office/powerpoint/2010/main" val="191691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Quem optar por exercícios sérios, no entanto, só tem a ganhar. Meia hora de atividade física por dia é o limite a partir do qual surgem os benefícios à saúde, mas quem prolongar ou aumentar a intensidade dos esforços terá mais vantagens. O único problema é que exercícios intensos aumentam a pressão sobre músculos e ossos e podem levar a lesões que afastam a pessoa da atividade física. “Muitas vezes, o benefício à saúde de um treinamento de alta performance é nulo. O atleta ganha preparo físico no mesmo ritmo em que sofre lesões que o paralisam”.</a:t>
            </a:r>
          </a:p>
          <a:p>
            <a:pPr eaLnBrk="1" hangingPunct="1">
              <a:spcBef>
                <a:spcPct val="0"/>
              </a:spcBef>
            </a:pPr>
            <a:endParaRPr lang="pt-BR" altLang="pt-BR" smtClean="0"/>
          </a:p>
          <a:p>
            <a:pPr eaLnBrk="1" hangingPunct="1">
              <a:spcBef>
                <a:spcPct val="0"/>
              </a:spcBef>
            </a:pPr>
            <a:r>
              <a:rPr lang="pt-BR" altLang="pt-BR" smtClean="0"/>
              <a:t>Como a questão essencial é praticar exercícios de forma constante, atividades intensas nem sempre são uma boa opção. “O importante é fazer atividades físicas com regularidade, não com seriedade”.</a:t>
            </a:r>
          </a:p>
          <a:p>
            <a:pPr eaLnBrk="1" hangingPunct="1">
              <a:spcBef>
                <a:spcPct val="0"/>
              </a:spcBef>
            </a:pPr>
            <a:endParaRPr lang="pt-BR" altLang="pt-BR" smtClean="0"/>
          </a:p>
          <a:p>
            <a:pPr eaLnBrk="1" hangingPunct="1">
              <a:spcBef>
                <a:spcPct val="0"/>
              </a:spcBef>
            </a:pPr>
            <a:r>
              <a:rPr lang="pt-BR" altLang="pt-BR" smtClean="0"/>
              <a:t>Porque? Lembre-se: vc está crescendo... Seu corpo está mudando e vc pode se machucar... E mais para frente vamos te explicar sobre a tal da lesão da placa de crescimento...</a:t>
            </a:r>
          </a:p>
        </p:txBody>
      </p:sp>
      <p:sp>
        <p:nvSpPr>
          <p:cNvPr id="6451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E7D985F-0880-4B77-BDCD-C175201F71B4}" type="slidenum">
              <a:rPr lang="pt-BR" altLang="pt-BR"/>
              <a:pPr eaLnBrk="1" hangingPunct="1"/>
              <a:t>13</a:t>
            </a:fld>
            <a:endParaRPr lang="pt-BR" altLang="pt-BR"/>
          </a:p>
        </p:txBody>
      </p:sp>
    </p:spTree>
    <p:extLst>
      <p:ext uri="{BB962C8B-B14F-4D97-AF65-F5344CB8AC3E}">
        <p14:creationId xmlns:p14="http://schemas.microsoft.com/office/powerpoint/2010/main" val="300674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É claro, se vamos gastar energia e transformá-la em mobilidade e saúde, temos que alimentar o sistema... </a:t>
            </a:r>
          </a:p>
          <a:p>
            <a:pPr eaLnBrk="1" hangingPunct="1">
              <a:spcBef>
                <a:spcPct val="0"/>
              </a:spcBef>
            </a:pPr>
            <a:endParaRPr lang="pt-BR" altLang="pt-BR" b="1" smtClean="0"/>
          </a:p>
          <a:p>
            <a:pPr eaLnBrk="1" hangingPunct="1">
              <a:spcBef>
                <a:spcPct val="0"/>
              </a:spcBef>
            </a:pPr>
            <a:r>
              <a:rPr lang="pt-BR" altLang="pt-BR" b="1" smtClean="0"/>
              <a:t>Alimentação Balanceada</a:t>
            </a:r>
            <a:endParaRPr lang="pt-BR" altLang="pt-BR" smtClean="0"/>
          </a:p>
        </p:txBody>
      </p:sp>
      <p:sp>
        <p:nvSpPr>
          <p:cNvPr id="655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8A99F02-A4AC-4B85-AB13-97A821772633}" type="slidenum">
              <a:rPr lang="pt-BR" altLang="pt-BR"/>
              <a:pPr eaLnBrk="1" hangingPunct="1"/>
              <a:t>14</a:t>
            </a:fld>
            <a:endParaRPr lang="pt-BR" altLang="pt-BR"/>
          </a:p>
        </p:txBody>
      </p:sp>
    </p:spTree>
    <p:extLst>
      <p:ext uri="{BB962C8B-B14F-4D97-AF65-F5344CB8AC3E}">
        <p14:creationId xmlns:p14="http://schemas.microsoft.com/office/powerpoint/2010/main" val="271163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Uma boa dieta para adolescentes contém todas as substâncias necessárias para os seus corpos em crescimento. Dietas para os adolescentes têm de ser rica em cálcio, por causa de seus ossos em crescimento; </a:t>
            </a:r>
          </a:p>
        </p:txBody>
      </p:sp>
      <p:sp>
        <p:nvSpPr>
          <p:cNvPr id="665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C478A09-5F38-4290-B06B-22B608A060B1}" type="slidenum">
              <a:rPr lang="pt-BR" altLang="pt-BR"/>
              <a:pPr eaLnBrk="1" hangingPunct="1"/>
              <a:t>15</a:t>
            </a:fld>
            <a:endParaRPr lang="pt-BR" altLang="pt-BR"/>
          </a:p>
        </p:txBody>
      </p:sp>
    </p:spTree>
    <p:extLst>
      <p:ext uri="{BB962C8B-B14F-4D97-AF65-F5344CB8AC3E}">
        <p14:creationId xmlns:p14="http://schemas.microsoft.com/office/powerpoint/2010/main" val="241175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rica em proteínas, devido ao desenvolvimento muscular; </a:t>
            </a:r>
          </a:p>
        </p:txBody>
      </p:sp>
      <p:sp>
        <p:nvSpPr>
          <p:cNvPr id="675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C3EFB2A-9590-42E6-BE7A-D1ECB0922213}" type="slidenum">
              <a:rPr lang="pt-BR" altLang="pt-BR"/>
              <a:pPr eaLnBrk="1" hangingPunct="1"/>
              <a:t>16</a:t>
            </a:fld>
            <a:endParaRPr lang="pt-BR" altLang="pt-BR"/>
          </a:p>
        </p:txBody>
      </p:sp>
    </p:spTree>
    <p:extLst>
      <p:ext uri="{BB962C8B-B14F-4D97-AF65-F5344CB8AC3E}">
        <p14:creationId xmlns:p14="http://schemas.microsoft.com/office/powerpoint/2010/main" val="73902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rica em carboidratos simples por causa da energia de longa duração que dão</a:t>
            </a:r>
          </a:p>
        </p:txBody>
      </p:sp>
      <p:sp>
        <p:nvSpPr>
          <p:cNvPr id="6861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A56B2B-B051-469D-93E1-4F005E0E53F5}" type="slidenum">
              <a:rPr lang="pt-BR" altLang="pt-BR"/>
              <a:pPr eaLnBrk="1" hangingPunct="1"/>
              <a:t>17</a:t>
            </a:fld>
            <a:endParaRPr lang="pt-BR" altLang="pt-BR"/>
          </a:p>
        </p:txBody>
      </p:sp>
    </p:spTree>
    <p:extLst>
      <p:ext uri="{BB962C8B-B14F-4D97-AF65-F5344CB8AC3E}">
        <p14:creationId xmlns:p14="http://schemas.microsoft.com/office/powerpoint/2010/main" val="1921934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rico em vitaminas e minerais por causa da manutenção da vida saudável.</a:t>
            </a:r>
          </a:p>
          <a:p>
            <a:pPr eaLnBrk="1" hangingPunct="1">
              <a:spcBef>
                <a:spcPct val="0"/>
              </a:spcBef>
            </a:pPr>
            <a:endParaRPr lang="pt-BR" altLang="pt-BR" smtClean="0"/>
          </a:p>
        </p:txBody>
      </p:sp>
      <p:sp>
        <p:nvSpPr>
          <p:cNvPr id="6963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80D6F6-EB4F-4A59-BCC2-3B695F99AB90}" type="slidenum">
              <a:rPr lang="pt-BR" altLang="pt-BR"/>
              <a:pPr eaLnBrk="1" hangingPunct="1"/>
              <a:t>18</a:t>
            </a:fld>
            <a:endParaRPr lang="pt-BR" altLang="pt-BR"/>
          </a:p>
        </p:txBody>
      </p:sp>
    </p:spTree>
    <p:extLst>
      <p:ext uri="{BB962C8B-B14F-4D97-AF65-F5344CB8AC3E}">
        <p14:creationId xmlns:p14="http://schemas.microsoft.com/office/powerpoint/2010/main" val="148681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os Complementos? </a:t>
            </a:r>
            <a:r>
              <a:rPr lang="pt-BR" altLang="pt-BR" b="1" smtClean="0"/>
              <a:t>Consumir doses grandes de vitaminas e suplementos vale a pena?</a:t>
            </a:r>
          </a:p>
          <a:p>
            <a:pPr eaLnBrk="1" hangingPunct="1">
              <a:spcBef>
                <a:spcPct val="0"/>
              </a:spcBef>
            </a:pPr>
            <a:endParaRPr lang="pt-BR" altLang="pt-BR" smtClean="0"/>
          </a:p>
          <a:p>
            <a:pPr eaLnBrk="1" hangingPunct="1">
              <a:spcBef>
                <a:spcPct val="0"/>
              </a:spcBef>
            </a:pPr>
            <a:r>
              <a:rPr lang="pt-BR" altLang="pt-BR" b="1" smtClean="0"/>
              <a:t>A ideia: </a:t>
            </a:r>
            <a:r>
              <a:rPr lang="pt-BR" altLang="pt-BR" smtClean="0"/>
              <a:t>O corpo precisa de vitaminas – e elas são vendidas em potinhos. Uma receita fácil para se tornar saudável, não é?</a:t>
            </a:r>
          </a:p>
          <a:p>
            <a:pPr eaLnBrk="1" hangingPunct="1">
              <a:spcBef>
                <a:spcPct val="0"/>
              </a:spcBef>
            </a:pPr>
            <a:r>
              <a:rPr lang="pt-BR" altLang="pt-BR" b="1" smtClean="0"/>
              <a:t>Na prática: </a:t>
            </a:r>
            <a:r>
              <a:rPr lang="pt-BR" altLang="pt-BR" smtClean="0"/>
              <a:t>Mesmo se tratando de substâncias necessárias para o bom funcionamento de nosso organismo, o consumo de vitaminas e suplementos alimentares sem orientação médica está longe de ser a opção recomendada. Na verdade, é uma escolha desnecessária na maioria dos casos.</a:t>
            </a:r>
          </a:p>
          <a:p>
            <a:pPr eaLnBrk="1" hangingPunct="1">
              <a:spcBef>
                <a:spcPct val="0"/>
              </a:spcBef>
            </a:pPr>
            <a:r>
              <a:rPr lang="pt-BR" altLang="pt-BR" smtClean="0"/>
              <a:t>Vitaminas e minerais podem ser obtidos diariamente através do consumo de alimentos. “A primeira alternativa deve ser sempre a alimentação balanceada – ela é á capaz de suprir plenamente as necessidades do organismo”. O uso de suplementos só é recomendado em casos extremos de deficiências nutricionais e um médico deve ser consultado para avaliação das necessidades específicas do paciente.</a:t>
            </a:r>
          </a:p>
        </p:txBody>
      </p:sp>
      <p:sp>
        <p:nvSpPr>
          <p:cNvPr id="706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C60BF06-20B0-40E8-A007-B7634A23946E}" type="slidenum">
              <a:rPr lang="pt-BR" altLang="pt-BR"/>
              <a:pPr eaLnBrk="1" hangingPunct="1"/>
              <a:t>19</a:t>
            </a:fld>
            <a:endParaRPr lang="pt-BR" altLang="pt-BR"/>
          </a:p>
        </p:txBody>
      </p:sp>
    </p:spTree>
    <p:extLst>
      <p:ext uri="{BB962C8B-B14F-4D97-AF65-F5344CB8AC3E}">
        <p14:creationId xmlns:p14="http://schemas.microsoft.com/office/powerpoint/2010/main" val="218760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Vídeo “Ginástica para perder peso”.</a:t>
            </a:r>
          </a:p>
        </p:txBody>
      </p:sp>
      <p:sp>
        <p:nvSpPr>
          <p:cNvPr id="5325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F82A96-65CD-47B1-9F89-6635A8D78AC5}" type="slidenum">
              <a:rPr lang="pt-BR" altLang="pt-BR"/>
              <a:pPr eaLnBrk="1" hangingPunct="1"/>
              <a:t>2</a:t>
            </a:fld>
            <a:endParaRPr lang="pt-BR" altLang="pt-BR"/>
          </a:p>
        </p:txBody>
      </p:sp>
    </p:spTree>
    <p:extLst>
      <p:ext uri="{BB962C8B-B14F-4D97-AF65-F5344CB8AC3E}">
        <p14:creationId xmlns:p14="http://schemas.microsoft.com/office/powerpoint/2010/main" val="1737065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b="1" smtClean="0"/>
              <a:t>E os Anabolizantes e Esteróides?</a:t>
            </a:r>
          </a:p>
          <a:p>
            <a:pPr eaLnBrk="1" hangingPunct="1">
              <a:spcBef>
                <a:spcPct val="0"/>
              </a:spcBef>
            </a:pPr>
            <a:endParaRPr lang="pt-BR" altLang="pt-BR" b="1" smtClean="0"/>
          </a:p>
          <a:p>
            <a:pPr eaLnBrk="1" hangingPunct="1">
              <a:spcBef>
                <a:spcPct val="0"/>
              </a:spcBef>
            </a:pPr>
            <a:r>
              <a:rPr lang="pt-BR" altLang="pt-BR" smtClean="0"/>
              <a:t>Os </a:t>
            </a:r>
            <a:r>
              <a:rPr lang="pt-BR" altLang="pt-BR" b="1" smtClean="0"/>
              <a:t>anabolizantes </a:t>
            </a:r>
            <a:r>
              <a:rPr lang="pt-BR" altLang="pt-BR" smtClean="0"/>
              <a:t>esteróides são drogas derivadas do hormônio </a:t>
            </a:r>
            <a:r>
              <a:rPr lang="pt-BR" altLang="pt-BR" b="1" smtClean="0"/>
              <a:t>testosterona </a:t>
            </a:r>
            <a:r>
              <a:rPr lang="pt-BR" altLang="pt-BR" smtClean="0"/>
              <a:t>e são conhecidos, principalmente, pelos efeitos que causam nos músculos (</a:t>
            </a:r>
            <a:r>
              <a:rPr lang="pt-BR" altLang="pt-BR" b="1" smtClean="0"/>
              <a:t>hipertrofia muscular</a:t>
            </a:r>
            <a:r>
              <a:rPr lang="pt-BR" altLang="pt-BR" smtClean="0"/>
              <a:t>). No entanto, essas substâncias também têm outros efeitos, como crescimento do pelo facial, acnes, engrossamento da voz, alterações na genitália, distúrbios do comportamento, retenção de líquido no organismo, aumento da pressão arterial e podem colocar em risco a vida do usuário.</a:t>
            </a:r>
            <a:br>
              <a:rPr lang="pt-BR" altLang="pt-BR" smtClean="0"/>
            </a:br>
            <a:r>
              <a:rPr lang="pt-BR" altLang="pt-BR" smtClean="0"/>
              <a:t/>
            </a:r>
            <a:br>
              <a:rPr lang="pt-BR" altLang="pt-BR" smtClean="0"/>
            </a:br>
            <a:r>
              <a:rPr lang="pt-BR" altLang="pt-BR" smtClean="0"/>
              <a:t>Os </a:t>
            </a:r>
            <a:r>
              <a:rPr lang="pt-BR" altLang="pt-BR" b="1" smtClean="0"/>
              <a:t>anabolizantes esteróides</a:t>
            </a:r>
            <a:r>
              <a:rPr lang="pt-BR" altLang="pt-BR" smtClean="0"/>
              <a:t> podem ser administrados de várias formas: pílulas, cremes, tabletes, patches, gotas sublinguais e injetáveis.</a:t>
            </a:r>
          </a:p>
          <a:p>
            <a:pPr eaLnBrk="1" hangingPunct="1">
              <a:spcBef>
                <a:spcPct val="0"/>
              </a:spcBef>
            </a:pPr>
            <a:endParaRPr lang="pt-BR" altLang="pt-BR" smtClean="0"/>
          </a:p>
          <a:p>
            <a:pPr eaLnBrk="1" hangingPunct="1">
              <a:spcBef>
                <a:spcPct val="0"/>
              </a:spcBef>
            </a:pPr>
            <a:r>
              <a:rPr lang="pt-BR" altLang="pt-BR" b="1" smtClean="0"/>
              <a:t>Quem está usando Esteróides Anabólicos?</a:t>
            </a:r>
            <a:r>
              <a:rPr lang="pt-BR" altLang="pt-BR" smtClean="0"/>
              <a:t/>
            </a:r>
            <a:br>
              <a:rPr lang="pt-BR" altLang="pt-BR" smtClean="0"/>
            </a:br>
            <a:r>
              <a:rPr lang="pt-BR" altLang="pt-BR" smtClean="0"/>
              <a:t/>
            </a:r>
            <a:br>
              <a:rPr lang="pt-BR" altLang="pt-BR" smtClean="0"/>
            </a:br>
            <a:r>
              <a:rPr lang="pt-BR" altLang="pt-BR" smtClean="0"/>
              <a:t>Tanto adolescentes como adultos estão usando </a:t>
            </a:r>
            <a:r>
              <a:rPr lang="pt-BR" altLang="pt-BR" b="1" smtClean="0"/>
              <a:t>esteróides </a:t>
            </a:r>
            <a:r>
              <a:rPr lang="pt-BR" altLang="pt-BR" smtClean="0"/>
              <a:t>anabólicos. Desde 1996, o uso juvenil aumentou 39% entre os estudantes do nível fundamental; 67% entre estudantes do ensino médio; e 84% entre os estudantes do último ano do ensino médio. Uma recente inspeção mostrou que 1 em cada 16 estudantes já usou </a:t>
            </a:r>
            <a:r>
              <a:rPr lang="pt-BR" altLang="pt-BR" b="1" smtClean="0"/>
              <a:t>anabolizantes</a:t>
            </a:r>
            <a:r>
              <a:rPr lang="pt-BR" altLang="pt-BR" smtClean="0"/>
              <a:t> esteróides. O uso está aumentando tanto entre as moças como entre os rapazes.</a:t>
            </a:r>
          </a:p>
        </p:txBody>
      </p:sp>
      <p:sp>
        <p:nvSpPr>
          <p:cNvPr id="716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38304F1-3058-4B64-8225-4531D68CABA8}" type="slidenum">
              <a:rPr lang="pt-BR" altLang="pt-BR"/>
              <a:pPr eaLnBrk="1" hangingPunct="1"/>
              <a:t>20</a:t>
            </a:fld>
            <a:endParaRPr lang="pt-BR" altLang="pt-BR"/>
          </a:p>
        </p:txBody>
      </p:sp>
    </p:spTree>
    <p:extLst>
      <p:ext uri="{BB962C8B-B14F-4D97-AF65-F5344CB8AC3E}">
        <p14:creationId xmlns:p14="http://schemas.microsoft.com/office/powerpoint/2010/main" val="343327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b="1" smtClean="0"/>
              <a:t>Por Que se Preocupar com os Anabolizantes Esteróides?</a:t>
            </a:r>
            <a:r>
              <a:rPr lang="pt-BR" altLang="pt-BR" smtClean="0"/>
              <a:t/>
            </a:r>
            <a:br>
              <a:rPr lang="pt-BR" altLang="pt-BR" smtClean="0"/>
            </a:br>
            <a:r>
              <a:rPr lang="pt-BR" altLang="pt-BR" smtClean="0"/>
              <a:t/>
            </a:r>
            <a:br>
              <a:rPr lang="pt-BR" altLang="pt-BR" smtClean="0"/>
            </a:br>
            <a:r>
              <a:rPr lang="pt-BR" altLang="pt-BR" smtClean="0"/>
              <a:t>Os </a:t>
            </a:r>
            <a:r>
              <a:rPr lang="pt-BR" altLang="pt-BR" b="1" smtClean="0"/>
              <a:t>anabolizantes esteróides</a:t>
            </a:r>
            <a:r>
              <a:rPr lang="pt-BR" altLang="pt-BR" smtClean="0"/>
              <a:t> possuem efeitos colaterais perigosos, tanto físicos como psicológicos. Isso pode ser mais perigoso em jovens, que estão em fase de desenvolvimento, podendo interromper o crescimento. Em mulheres, podem causar mudanças permanentes na voz e na genitália.</a:t>
            </a:r>
            <a:br>
              <a:rPr lang="pt-BR" altLang="pt-BR" smtClean="0"/>
            </a:br>
            <a:r>
              <a:rPr lang="pt-BR" altLang="pt-BR" smtClean="0"/>
              <a:t/>
            </a:r>
            <a:br>
              <a:rPr lang="pt-BR" altLang="pt-BR" smtClean="0"/>
            </a:br>
            <a:r>
              <a:rPr lang="pt-BR" altLang="pt-BR" smtClean="0"/>
              <a:t>Ao parar de usar essas drogas, as pessoas podem passar por uma severa depressão.</a:t>
            </a:r>
            <a:br>
              <a:rPr lang="pt-BR" altLang="pt-BR" smtClean="0"/>
            </a:br>
            <a:r>
              <a:rPr lang="pt-BR" altLang="pt-BR" smtClean="0"/>
              <a:t/>
            </a:r>
            <a:br>
              <a:rPr lang="pt-BR" altLang="pt-BR" smtClean="0"/>
            </a:br>
            <a:r>
              <a:rPr lang="pt-BR" altLang="pt-BR" smtClean="0"/>
              <a:t>O uso das injeções de </a:t>
            </a:r>
            <a:r>
              <a:rPr lang="pt-BR" altLang="pt-BR" b="1" smtClean="0"/>
              <a:t>anabolizantes </a:t>
            </a:r>
            <a:r>
              <a:rPr lang="pt-BR" altLang="pt-BR" smtClean="0"/>
              <a:t>esteróides pode levar ao </a:t>
            </a:r>
            <a:r>
              <a:rPr lang="pt-BR" altLang="pt-BR" b="1" smtClean="0"/>
              <a:t>risco de infecção pelo HIV</a:t>
            </a:r>
            <a:r>
              <a:rPr lang="pt-BR" altLang="pt-BR" smtClean="0"/>
              <a:t> e </a:t>
            </a:r>
            <a:r>
              <a:rPr lang="pt-BR" altLang="pt-BR" b="1" smtClean="0"/>
              <a:t>vírus da hepatite</a:t>
            </a:r>
            <a:r>
              <a:rPr lang="pt-BR" altLang="pt-BR" smtClean="0"/>
              <a:t>, se as agulhas forem compartilhadas. Esteróides Anabólicos obtidos sem uma prescrição não são confiáveis, pois podem conter outras substâncias, os frascos podem não ser estéreis e, além disso, é possível que nem esteróides contenham.</a:t>
            </a:r>
            <a:endParaRPr lang="pt-BR" altLang="pt-BR" b="1" smtClean="0"/>
          </a:p>
          <a:p>
            <a:pPr eaLnBrk="1" hangingPunct="1">
              <a:spcBef>
                <a:spcPct val="0"/>
              </a:spcBef>
            </a:pPr>
            <a:endParaRPr lang="pt-BR" altLang="pt-BR" b="1" smtClean="0"/>
          </a:p>
          <a:p>
            <a:pPr eaLnBrk="1" hangingPunct="1">
              <a:spcBef>
                <a:spcPct val="0"/>
              </a:spcBef>
            </a:pPr>
            <a:r>
              <a:rPr lang="pt-BR" altLang="pt-BR" b="1" smtClean="0"/>
              <a:t>O Que você Pode Fazer com essas informações?</a:t>
            </a:r>
            <a:r>
              <a:rPr lang="pt-BR" altLang="pt-BR" smtClean="0"/>
              <a:t/>
            </a:r>
            <a:br>
              <a:rPr lang="pt-BR" altLang="pt-BR" smtClean="0"/>
            </a:br>
            <a:r>
              <a:rPr lang="pt-BR" altLang="pt-BR" smtClean="0"/>
              <a:t/>
            </a:r>
            <a:br>
              <a:rPr lang="pt-BR" altLang="pt-BR" smtClean="0"/>
            </a:br>
            <a:r>
              <a:rPr lang="pt-BR" altLang="pt-BR" smtClean="0"/>
              <a:t>Se você está usando esteróides anabólicos sem orientação médica, pare. Você pode estar causando danos irreversíveis ao seu corpo. Se você tem usado esteróides anabólicos e está passando por problemas de saúde, consulte seu médico.</a:t>
            </a:r>
            <a:br>
              <a:rPr lang="pt-BR" altLang="pt-BR" smtClean="0"/>
            </a:br>
            <a:r>
              <a:rPr lang="pt-BR" altLang="pt-BR" smtClean="0"/>
              <a:t/>
            </a:r>
            <a:br>
              <a:rPr lang="pt-BR" altLang="pt-BR" smtClean="0"/>
            </a:br>
            <a:r>
              <a:rPr lang="pt-BR" altLang="pt-BR" b="1" smtClean="0"/>
              <a:t>Efeitos Secundários do Uso de Esteróides Anabólicos</a:t>
            </a:r>
            <a:r>
              <a:rPr lang="pt-BR" altLang="pt-BR" smtClean="0"/>
              <a:t/>
            </a:r>
            <a:br>
              <a:rPr lang="pt-BR" altLang="pt-BR" smtClean="0"/>
            </a:br>
            <a:r>
              <a:rPr lang="pt-BR" altLang="pt-BR" smtClean="0"/>
              <a:t/>
            </a:r>
            <a:br>
              <a:rPr lang="pt-BR" altLang="pt-BR" smtClean="0"/>
            </a:br>
            <a:r>
              <a:rPr lang="pt-BR" altLang="pt-BR" b="1" smtClean="0"/>
              <a:t>Nas Garotas:</a:t>
            </a:r>
            <a:endParaRPr lang="pt-BR" altLang="pt-BR" smtClean="0"/>
          </a:p>
          <a:p>
            <a:pPr eaLnBrk="1" hangingPunct="1">
              <a:spcBef>
                <a:spcPct val="0"/>
              </a:spcBef>
            </a:pPr>
            <a:r>
              <a:rPr lang="pt-BR" altLang="pt-BR" smtClean="0"/>
              <a:t>Pelo Facial</a:t>
            </a:r>
          </a:p>
          <a:p>
            <a:pPr eaLnBrk="1" hangingPunct="1">
              <a:spcBef>
                <a:spcPct val="0"/>
              </a:spcBef>
            </a:pPr>
            <a:r>
              <a:rPr lang="pt-BR" altLang="pt-BR" smtClean="0"/>
              <a:t>Engrossamento da Voz</a:t>
            </a:r>
          </a:p>
          <a:p>
            <a:pPr eaLnBrk="1" hangingPunct="1">
              <a:spcBef>
                <a:spcPct val="0"/>
              </a:spcBef>
            </a:pPr>
            <a:r>
              <a:rPr lang="pt-BR" altLang="pt-BR" smtClean="0"/>
              <a:t>Aumento de pelos no corpo</a:t>
            </a:r>
          </a:p>
          <a:p>
            <a:pPr eaLnBrk="1" hangingPunct="1">
              <a:spcBef>
                <a:spcPct val="0"/>
              </a:spcBef>
            </a:pPr>
            <a:r>
              <a:rPr lang="pt-BR" altLang="pt-BR" smtClean="0"/>
              <a:t>Irregularidade menstrual</a:t>
            </a:r>
          </a:p>
          <a:p>
            <a:pPr eaLnBrk="1" hangingPunct="1">
              <a:spcBef>
                <a:spcPct val="0"/>
              </a:spcBef>
            </a:pPr>
            <a:r>
              <a:rPr lang="pt-BR" altLang="pt-BR" smtClean="0"/>
              <a:t>Aumento de apetite</a:t>
            </a:r>
          </a:p>
          <a:p>
            <a:pPr eaLnBrk="1" hangingPunct="1">
              <a:spcBef>
                <a:spcPct val="0"/>
              </a:spcBef>
            </a:pPr>
            <a:r>
              <a:rPr lang="pt-BR" altLang="pt-BR" smtClean="0"/>
              <a:t>Crescimento do clitóris</a:t>
            </a:r>
          </a:p>
          <a:p>
            <a:pPr eaLnBrk="1" hangingPunct="1">
              <a:spcBef>
                <a:spcPct val="0"/>
              </a:spcBef>
            </a:pPr>
            <a:r>
              <a:rPr lang="pt-BR" altLang="pt-BR" smtClean="0"/>
              <a:t>Diminuição dos seios</a:t>
            </a:r>
          </a:p>
          <a:p>
            <a:pPr eaLnBrk="1" hangingPunct="1">
              <a:spcBef>
                <a:spcPct val="0"/>
              </a:spcBef>
            </a:pPr>
            <a:endParaRPr lang="pt-BR" altLang="pt-BR" b="1" smtClean="0"/>
          </a:p>
          <a:p>
            <a:pPr eaLnBrk="1" hangingPunct="1">
              <a:spcBef>
                <a:spcPct val="0"/>
              </a:spcBef>
            </a:pPr>
            <a:r>
              <a:rPr lang="pt-BR" altLang="pt-BR" b="1" smtClean="0"/>
              <a:t>Nos Garotos:</a:t>
            </a:r>
            <a:endParaRPr lang="pt-BR" altLang="pt-BR" smtClean="0"/>
          </a:p>
          <a:p>
            <a:pPr eaLnBrk="1" hangingPunct="1">
              <a:spcBef>
                <a:spcPct val="0"/>
              </a:spcBef>
            </a:pPr>
            <a:r>
              <a:rPr lang="pt-BR" altLang="pt-BR" smtClean="0"/>
              <a:t>Aparecimento de mamas</a:t>
            </a:r>
          </a:p>
          <a:p>
            <a:pPr eaLnBrk="1" hangingPunct="1">
              <a:spcBef>
                <a:spcPct val="0"/>
              </a:spcBef>
            </a:pPr>
            <a:r>
              <a:rPr lang="pt-BR" altLang="pt-BR" smtClean="0"/>
              <a:t>Redução dos testículos</a:t>
            </a:r>
          </a:p>
          <a:p>
            <a:pPr eaLnBrk="1" hangingPunct="1">
              <a:spcBef>
                <a:spcPct val="0"/>
              </a:spcBef>
            </a:pPr>
            <a:r>
              <a:rPr lang="pt-BR" altLang="pt-BR" smtClean="0"/>
              <a:t>Impotência</a:t>
            </a:r>
          </a:p>
          <a:p>
            <a:pPr eaLnBrk="1" hangingPunct="1">
              <a:spcBef>
                <a:spcPct val="0"/>
              </a:spcBef>
            </a:pPr>
            <a:r>
              <a:rPr lang="pt-BR" altLang="pt-BR" smtClean="0"/>
              <a:t>Diminuição da contagem dos espermatozóides</a:t>
            </a:r>
          </a:p>
          <a:p>
            <a:pPr eaLnBrk="1" hangingPunct="1">
              <a:spcBef>
                <a:spcPct val="0"/>
              </a:spcBef>
            </a:pPr>
            <a:r>
              <a:rPr lang="pt-BR" altLang="pt-BR" smtClean="0"/>
              <a:t>Calvície</a:t>
            </a:r>
          </a:p>
          <a:p>
            <a:pPr eaLnBrk="1" hangingPunct="1">
              <a:spcBef>
                <a:spcPct val="0"/>
              </a:spcBef>
            </a:pPr>
            <a:endParaRPr lang="pt-BR" altLang="pt-BR" b="1" smtClean="0"/>
          </a:p>
          <a:p>
            <a:pPr eaLnBrk="1" hangingPunct="1">
              <a:spcBef>
                <a:spcPct val="0"/>
              </a:spcBef>
            </a:pPr>
            <a:r>
              <a:rPr lang="pt-BR" altLang="pt-BR" b="1" smtClean="0"/>
              <a:t>Em Ambos:</a:t>
            </a:r>
            <a:endParaRPr lang="pt-BR" altLang="pt-BR" smtClean="0"/>
          </a:p>
          <a:p>
            <a:pPr eaLnBrk="1" hangingPunct="1">
              <a:spcBef>
                <a:spcPct val="0"/>
              </a:spcBef>
            </a:pPr>
            <a:r>
              <a:rPr lang="pt-BR" altLang="pt-BR" smtClean="0"/>
              <a:t>Acnes</a:t>
            </a:r>
          </a:p>
          <a:p>
            <a:pPr eaLnBrk="1" hangingPunct="1">
              <a:spcBef>
                <a:spcPct val="0"/>
              </a:spcBef>
            </a:pPr>
            <a:r>
              <a:rPr lang="pt-BR" altLang="pt-BR" smtClean="0"/>
              <a:t>Queda do cabelo</a:t>
            </a:r>
          </a:p>
          <a:p>
            <a:pPr eaLnBrk="1" hangingPunct="1">
              <a:spcBef>
                <a:spcPct val="0"/>
              </a:spcBef>
            </a:pPr>
            <a:r>
              <a:rPr lang="pt-BR" altLang="pt-BR" smtClean="0"/>
              <a:t>Distúrbios da função do fígado</a:t>
            </a:r>
          </a:p>
          <a:p>
            <a:pPr eaLnBrk="1" hangingPunct="1">
              <a:spcBef>
                <a:spcPct val="0"/>
              </a:spcBef>
            </a:pPr>
            <a:r>
              <a:rPr lang="pt-BR" altLang="pt-BR" smtClean="0"/>
              <a:t>Tumores no fígado</a:t>
            </a:r>
          </a:p>
          <a:p>
            <a:pPr eaLnBrk="1" hangingPunct="1">
              <a:spcBef>
                <a:spcPct val="0"/>
              </a:spcBef>
            </a:pPr>
            <a:r>
              <a:rPr lang="pt-BR" altLang="pt-BR" smtClean="0"/>
              <a:t>Explosões de ira ou comportamento agressivo</a:t>
            </a:r>
          </a:p>
          <a:p>
            <a:pPr eaLnBrk="1" hangingPunct="1">
              <a:spcBef>
                <a:spcPct val="0"/>
              </a:spcBef>
            </a:pPr>
            <a:r>
              <a:rPr lang="pt-BR" altLang="pt-BR" smtClean="0"/>
              <a:t>Paranóia</a:t>
            </a:r>
          </a:p>
          <a:p>
            <a:pPr eaLnBrk="1" hangingPunct="1">
              <a:spcBef>
                <a:spcPct val="0"/>
              </a:spcBef>
            </a:pPr>
            <a:r>
              <a:rPr lang="pt-BR" altLang="pt-BR" smtClean="0"/>
              <a:t>Alucinações</a:t>
            </a:r>
          </a:p>
          <a:p>
            <a:pPr eaLnBrk="1" hangingPunct="1">
              <a:spcBef>
                <a:spcPct val="0"/>
              </a:spcBef>
            </a:pPr>
            <a:r>
              <a:rPr lang="pt-BR" altLang="pt-BR" smtClean="0"/>
              <a:t>Psicoses</a:t>
            </a:r>
          </a:p>
          <a:p>
            <a:pPr eaLnBrk="1" hangingPunct="1">
              <a:spcBef>
                <a:spcPct val="0"/>
              </a:spcBef>
            </a:pPr>
            <a:r>
              <a:rPr lang="pt-BR" altLang="pt-BR" smtClean="0"/>
              <a:t>Coágulos de Sangue</a:t>
            </a:r>
          </a:p>
          <a:p>
            <a:pPr eaLnBrk="1" hangingPunct="1">
              <a:spcBef>
                <a:spcPct val="0"/>
              </a:spcBef>
            </a:pPr>
            <a:r>
              <a:rPr lang="pt-BR" altLang="pt-BR" smtClean="0"/>
              <a:t>Retenção de líquido no organismo</a:t>
            </a:r>
          </a:p>
          <a:p>
            <a:pPr eaLnBrk="1" hangingPunct="1">
              <a:spcBef>
                <a:spcPct val="0"/>
              </a:spcBef>
            </a:pPr>
            <a:r>
              <a:rPr lang="pt-BR" altLang="pt-BR" smtClean="0"/>
              <a:t>Aumento da pressão arterial</a:t>
            </a:r>
          </a:p>
          <a:p>
            <a:pPr eaLnBrk="1" hangingPunct="1">
              <a:spcBef>
                <a:spcPct val="0"/>
              </a:spcBef>
            </a:pPr>
            <a:r>
              <a:rPr lang="pt-BR" altLang="pt-BR" smtClean="0"/>
              <a:t>Risco de adquirir doenças transmissíveis (AIDS, Hepatite)</a:t>
            </a:r>
          </a:p>
        </p:txBody>
      </p:sp>
      <p:sp>
        <p:nvSpPr>
          <p:cNvPr id="7270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BB35DE2-4783-436A-897D-290D8E6D92A8}" type="slidenum">
              <a:rPr lang="pt-BR" altLang="pt-BR"/>
              <a:pPr eaLnBrk="1" hangingPunct="1"/>
              <a:t>21</a:t>
            </a:fld>
            <a:endParaRPr lang="pt-BR" altLang="pt-BR"/>
          </a:p>
        </p:txBody>
      </p:sp>
    </p:spTree>
    <p:extLst>
      <p:ext uri="{BB962C8B-B14F-4D97-AF65-F5344CB8AC3E}">
        <p14:creationId xmlns:p14="http://schemas.microsoft.com/office/powerpoint/2010/main" val="427585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Vc duvida destas infos?</a:t>
            </a:r>
          </a:p>
          <a:p>
            <a:pPr eaLnBrk="1" hangingPunct="1">
              <a:spcBef>
                <a:spcPct val="0"/>
              </a:spcBef>
            </a:pPr>
            <a:endParaRPr lang="pt-BR" altLang="pt-BR" smtClean="0"/>
          </a:p>
          <a:p>
            <a:pPr eaLnBrk="1" hangingPunct="1">
              <a:spcBef>
                <a:spcPct val="0"/>
              </a:spcBef>
            </a:pPr>
            <a:r>
              <a:rPr lang="pt-BR" altLang="pt-BR" smtClean="0"/>
              <a:t>Confira a seguir alguns casos de gente que exagerou no uso dessas substâncias e se deu mal:</a:t>
            </a:r>
          </a:p>
          <a:p>
            <a:pPr eaLnBrk="1" hangingPunct="1">
              <a:spcBef>
                <a:spcPct val="0"/>
              </a:spcBef>
            </a:pPr>
            <a:endParaRPr lang="pt-BR" altLang="pt-BR" b="1" smtClean="0"/>
          </a:p>
          <a:p>
            <a:pPr eaLnBrk="1" hangingPunct="1">
              <a:spcBef>
                <a:spcPct val="0"/>
              </a:spcBef>
            </a:pPr>
            <a:endParaRPr lang="pt-BR" altLang="pt-BR" b="1" smtClean="0"/>
          </a:p>
          <a:p>
            <a:pPr eaLnBrk="1" hangingPunct="1">
              <a:spcBef>
                <a:spcPct val="0"/>
              </a:spcBef>
            </a:pPr>
            <a:r>
              <a:rPr lang="pt-BR" altLang="pt-BR" b="1" smtClean="0"/>
              <a:t>1 – Transformação errada</a:t>
            </a:r>
          </a:p>
          <a:p>
            <a:pPr eaLnBrk="1" hangingPunct="1">
              <a:spcBef>
                <a:spcPct val="0"/>
              </a:spcBef>
            </a:pPr>
            <a:endParaRPr lang="pt-BR" altLang="pt-BR" b="1" smtClean="0"/>
          </a:p>
          <a:p>
            <a:pPr eaLnBrk="1" hangingPunct="1">
              <a:spcBef>
                <a:spcPct val="0"/>
              </a:spcBef>
            </a:pPr>
            <a:r>
              <a:rPr lang="pt-BR" altLang="pt-BR" smtClean="0"/>
              <a:t>Candice Armstrong, uma garçonete inglesa de 28 anos, queria ter o corpo mais bem definido, mas acabou fazendo uso de esteroides, o que, como consequência, deu a ela uma aparência supermasculina. A moça, que já teve traços mais delicados, hoje é dona de um corpo extremamente forte e com excesso de espinhas e pelos em diversas regiões, incluindo o rosto.</a:t>
            </a:r>
          </a:p>
          <a:p>
            <a:pPr eaLnBrk="1" hangingPunct="1">
              <a:spcBef>
                <a:spcPct val="0"/>
              </a:spcBef>
            </a:pPr>
            <a:r>
              <a:rPr lang="pt-BR" altLang="pt-BR" smtClean="0"/>
              <a:t>(Além disso, o clitóris de Candice inchou tanto que ele é quase um pequeno pênis atualmente.) </a:t>
            </a:r>
            <a:r>
              <a:rPr lang="pt-BR" altLang="pt-BR" b="1" smtClean="0">
                <a:solidFill>
                  <a:srgbClr val="FF0000"/>
                </a:solidFill>
              </a:rPr>
              <a:t>Se vc não quiser comentar, não comente!!!!! Ok?</a:t>
            </a:r>
          </a:p>
          <a:p>
            <a:pPr eaLnBrk="1" hangingPunct="1">
              <a:spcBef>
                <a:spcPct val="0"/>
              </a:spcBef>
            </a:pPr>
            <a:endParaRPr lang="pt-BR" altLang="pt-BR" smtClean="0"/>
          </a:p>
          <a:p>
            <a:pPr eaLnBrk="1" hangingPunct="1">
              <a:spcBef>
                <a:spcPct val="0"/>
              </a:spcBef>
            </a:pPr>
            <a:r>
              <a:rPr lang="pt-BR" altLang="pt-BR" smtClean="0"/>
              <a:t>Os seios também sofreram modificações e, mesmo com o excesso de treinamento, eles não crescem."Meus seios murcharam totalmente...”</a:t>
            </a:r>
          </a:p>
          <a:p>
            <a:pPr eaLnBrk="1" hangingPunct="1">
              <a:spcBef>
                <a:spcPct val="0"/>
              </a:spcBef>
            </a:pPr>
            <a:r>
              <a:rPr lang="pt-BR" altLang="pt-BR" smtClean="0"/>
              <a:t> </a:t>
            </a:r>
          </a:p>
          <a:p>
            <a:pPr eaLnBrk="1" hangingPunct="1">
              <a:spcBef>
                <a:spcPct val="0"/>
              </a:spcBef>
            </a:pPr>
            <a:r>
              <a:rPr lang="pt-BR" altLang="pt-BR" smtClean="0"/>
              <a:t>Mesmo com tantas mudanças, Candice não pretende suspender o uso dos anabolizantes, pois acha que isso traria mais prejuízos do que benefícios. "Eu perderia os músculos, mas não a barba e a voz grossa. Então, acabaria não voltando ao normal de qualquer maneira". Segundo ela, para reverter a situação, precisaria dos mesmos procedimentos que um homem faz para se tornar uma mulher.</a:t>
            </a:r>
          </a:p>
        </p:txBody>
      </p:sp>
      <p:sp>
        <p:nvSpPr>
          <p:cNvPr id="7373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3CEA0BA-378C-4158-B344-7E84EA729AE6}" type="slidenum">
              <a:rPr lang="pt-BR" altLang="pt-BR"/>
              <a:pPr eaLnBrk="1" hangingPunct="1"/>
              <a:t>22</a:t>
            </a:fld>
            <a:endParaRPr lang="pt-BR" altLang="pt-BR"/>
          </a:p>
        </p:txBody>
      </p:sp>
    </p:spTree>
    <p:extLst>
      <p:ext uri="{BB962C8B-B14F-4D97-AF65-F5344CB8AC3E}">
        <p14:creationId xmlns:p14="http://schemas.microsoft.com/office/powerpoint/2010/main" val="1136548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b="1" smtClean="0"/>
              <a:t>2 – Demência, assassinato e suicídio</a:t>
            </a:r>
          </a:p>
          <a:p>
            <a:pPr eaLnBrk="1" hangingPunct="1">
              <a:spcBef>
                <a:spcPct val="0"/>
              </a:spcBef>
            </a:pPr>
            <a:endParaRPr lang="pt-BR" altLang="pt-BR" smtClean="0"/>
          </a:p>
          <a:p>
            <a:pPr eaLnBrk="1" hangingPunct="1">
              <a:spcBef>
                <a:spcPct val="0"/>
              </a:spcBef>
            </a:pPr>
            <a:r>
              <a:rPr lang="pt-BR" altLang="pt-BR" smtClean="0"/>
              <a:t>O canadense Christopher Michael Benoit era um lutador profissional de luta livre, sendo campeão mundial duas vezes e tendo vencido a categoria peso pesado mundial. Benoit tinha fãs no mundo inteiro e era conhecido como um dos melhores lutadores de todos os tempos.</a:t>
            </a:r>
          </a:p>
          <a:p>
            <a:pPr eaLnBrk="1" hangingPunct="1">
              <a:spcBef>
                <a:spcPct val="0"/>
              </a:spcBef>
            </a:pPr>
            <a:endParaRPr lang="pt-BR" altLang="pt-BR" smtClean="0"/>
          </a:p>
          <a:p>
            <a:pPr eaLnBrk="1" hangingPunct="1">
              <a:spcBef>
                <a:spcPct val="0"/>
              </a:spcBef>
            </a:pPr>
            <a:r>
              <a:rPr lang="pt-BR" altLang="pt-BR" smtClean="0"/>
              <a:t>Apesar de todo esse sucesso, Benoit não teve um final feliz e, em junho de 2007, matou sua esposa e seu filho de sete anos. Em sequência, ele cometeu suicídio com um dos equipamentos de sua academia.</a:t>
            </a:r>
          </a:p>
          <a:p>
            <a:pPr eaLnBrk="1" hangingPunct="1">
              <a:spcBef>
                <a:spcPct val="0"/>
              </a:spcBef>
            </a:pPr>
            <a:endParaRPr lang="pt-BR" altLang="pt-BR" smtClean="0"/>
          </a:p>
          <a:p>
            <a:pPr eaLnBrk="1" hangingPunct="1">
              <a:spcBef>
                <a:spcPct val="0"/>
              </a:spcBef>
            </a:pPr>
            <a:r>
              <a:rPr lang="pt-BR" altLang="pt-BR" smtClean="0"/>
              <a:t>Exames toxicológicos revelaram que a esposa do lutador tinha três drogas diferentes em seu organismo no momento da morte, mas em níveis terapêuticos e não tóxicos. O filho do casal tinha vestígios de um medicamento sedativo, que possivelmente teria feito o menino dormir antes de ser estrangulado pelo pai.</a:t>
            </a:r>
          </a:p>
          <a:p>
            <a:pPr eaLnBrk="1" hangingPunct="1">
              <a:spcBef>
                <a:spcPct val="0"/>
              </a:spcBef>
            </a:pPr>
            <a:endParaRPr lang="pt-BR" altLang="pt-BR" smtClean="0"/>
          </a:p>
          <a:p>
            <a:pPr eaLnBrk="1" hangingPunct="1">
              <a:spcBef>
                <a:spcPct val="0"/>
              </a:spcBef>
            </a:pPr>
            <a:r>
              <a:rPr lang="pt-BR" altLang="pt-BR" smtClean="0"/>
              <a:t>Já o lutador tinha vestígios de medicamentos psicoativos e altos níveis de testosterona, causados pelo uso de hormônios sintéticos. De acordo com os médicos, esses altos níveis podem ser atribuídos ao fato de que o lutador fazia um tratamento para controlar danos causados pelo uso de esteroides.</a:t>
            </a:r>
          </a:p>
          <a:p>
            <a:pPr eaLnBrk="1" hangingPunct="1">
              <a:spcBef>
                <a:spcPct val="0"/>
              </a:spcBef>
            </a:pPr>
            <a:endParaRPr lang="pt-BR" altLang="pt-BR" smtClean="0"/>
          </a:p>
          <a:p>
            <a:pPr eaLnBrk="1" hangingPunct="1">
              <a:spcBef>
                <a:spcPct val="0"/>
              </a:spcBef>
            </a:pPr>
            <a:r>
              <a:rPr lang="pt-BR" altLang="pt-BR" smtClean="0"/>
              <a:t>O cérebro de Benoit foi examinado e o resultado foi chocante: de acordo com a equipe de neurologia responsável pelo laudo, o cérebro do lutador estava extremamente danificado e podia ser comparado ao de uma pessoa de 85 anos portadora de Alzheimer. Essa característica pode ter levado Benoit a sofrer de uma demência séria, o que pode causar ataques violentos.</a:t>
            </a:r>
          </a:p>
          <a:p>
            <a:pPr eaLnBrk="1" hangingPunct="1">
              <a:spcBef>
                <a:spcPct val="0"/>
              </a:spcBef>
            </a:pPr>
            <a:endParaRPr lang="pt-BR" altLang="pt-BR" smtClean="0"/>
          </a:p>
        </p:txBody>
      </p:sp>
      <p:sp>
        <p:nvSpPr>
          <p:cNvPr id="7475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EA16B0D-7F32-4018-A85E-C235CAA8A85D}" type="slidenum">
              <a:rPr lang="pt-BR" altLang="pt-BR"/>
              <a:pPr eaLnBrk="1" hangingPunct="1"/>
              <a:t>23</a:t>
            </a:fld>
            <a:endParaRPr lang="pt-BR" altLang="pt-BR"/>
          </a:p>
        </p:txBody>
      </p:sp>
    </p:spTree>
    <p:extLst>
      <p:ext uri="{BB962C8B-B14F-4D97-AF65-F5344CB8AC3E}">
        <p14:creationId xmlns:p14="http://schemas.microsoft.com/office/powerpoint/2010/main" val="3108103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Um homem de Maceió, no Alagoas, conhecido como Caolho, sofreu uma ruptura muscular depois de um acidente de moto e um de seus braços – aliás, cada um media 90 cm de circunferência – simplesmente “explodiu”. Ele chegou a ser socorrido, mas morreu no hospital. Caolho tinha abusado de esteroides.</a:t>
            </a:r>
          </a:p>
          <a:p>
            <a:pPr eaLnBrk="1" hangingPunct="1">
              <a:spcBef>
                <a:spcPct val="0"/>
              </a:spcBef>
            </a:pPr>
            <a:endParaRPr lang="pt-BR" altLang="pt-BR" smtClean="0"/>
          </a:p>
          <a:p>
            <a:pPr eaLnBrk="1" hangingPunct="1">
              <a:spcBef>
                <a:spcPct val="0"/>
              </a:spcBef>
            </a:pPr>
            <a:r>
              <a:rPr lang="pt-BR" altLang="pt-BR" smtClean="0"/>
              <a:t>Se vc quiser ver segue o link no youtube - https://www.youtube.com/watch?v=g2miMw3sSjM</a:t>
            </a:r>
          </a:p>
          <a:p>
            <a:pPr eaLnBrk="1" hangingPunct="1">
              <a:spcBef>
                <a:spcPct val="0"/>
              </a:spcBef>
            </a:pPr>
            <a:endParaRPr lang="pt-BR" altLang="pt-BR" smtClean="0"/>
          </a:p>
          <a:p>
            <a:pPr eaLnBrk="1" hangingPunct="1">
              <a:spcBef>
                <a:spcPct val="0"/>
              </a:spcBef>
            </a:pPr>
            <a:r>
              <a:rPr lang="pt-BR" altLang="pt-BR" smtClean="0"/>
              <a:t>Sei que as imagens estão ruins mas foram as únicas que consegui dele...</a:t>
            </a:r>
          </a:p>
        </p:txBody>
      </p:sp>
      <p:sp>
        <p:nvSpPr>
          <p:cNvPr id="7578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3A61BCD-D0BC-400A-B574-7BF435078D0C}" type="slidenum">
              <a:rPr lang="pt-BR" altLang="pt-BR"/>
              <a:pPr eaLnBrk="1" hangingPunct="1"/>
              <a:t>24</a:t>
            </a:fld>
            <a:endParaRPr lang="pt-BR" altLang="pt-BR"/>
          </a:p>
        </p:txBody>
      </p:sp>
    </p:spTree>
    <p:extLst>
      <p:ext uri="{BB962C8B-B14F-4D97-AF65-F5344CB8AC3E}">
        <p14:creationId xmlns:p14="http://schemas.microsoft.com/office/powerpoint/2010/main" val="2063727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 fisiculturista que agora tem mamas grandes</a:t>
            </a:r>
          </a:p>
          <a:p>
            <a:pPr eaLnBrk="1" hangingPunct="1">
              <a:spcBef>
                <a:spcPct val="0"/>
              </a:spcBef>
            </a:pPr>
            <a:endParaRPr lang="pt-BR" altLang="pt-BR" smtClean="0"/>
          </a:p>
          <a:p>
            <a:pPr eaLnBrk="1" hangingPunct="1">
              <a:spcBef>
                <a:spcPct val="0"/>
              </a:spcBef>
            </a:pPr>
            <a:r>
              <a:rPr lang="pt-BR" altLang="pt-BR" smtClean="0"/>
              <a:t>Ronnie Dean Coleman, de 49 anos, é recordista quando o assunto é fisiculturismo, colecionando prêmios em campeonatos pelo mundo todo. Como você deve imaginar, esse tanto de músculo não é resultado apenas de exercícios em academias. Coleman tem um sintoma visível (foto da direita) do uso de esteroides: o aumento das mamas, efeito conhecido como ginecomastia.</a:t>
            </a:r>
          </a:p>
        </p:txBody>
      </p:sp>
      <p:sp>
        <p:nvSpPr>
          <p:cNvPr id="7680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DDF00AB-7196-457E-B48B-2E9D1D577638}" type="slidenum">
              <a:rPr lang="pt-BR" altLang="pt-BR"/>
              <a:pPr eaLnBrk="1" hangingPunct="1"/>
              <a:t>25</a:t>
            </a:fld>
            <a:endParaRPr lang="pt-BR" altLang="pt-BR"/>
          </a:p>
        </p:txBody>
      </p:sp>
    </p:spTree>
    <p:extLst>
      <p:ext uri="{BB962C8B-B14F-4D97-AF65-F5344CB8AC3E}">
        <p14:creationId xmlns:p14="http://schemas.microsoft.com/office/powerpoint/2010/main" val="3036665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Benefícios do exercício físico – a chave para entendermos o porque de apresentá-lo, está no fato de vcs estarem na fase de desenvolvimento... </a:t>
            </a:r>
          </a:p>
        </p:txBody>
      </p:sp>
      <p:sp>
        <p:nvSpPr>
          <p:cNvPr id="7782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1FC8EA3-9719-4BA4-9148-F290ECB57A12}" type="slidenum">
              <a:rPr lang="pt-BR" altLang="pt-BR"/>
              <a:pPr eaLnBrk="1" hangingPunct="1"/>
              <a:t>26</a:t>
            </a:fld>
            <a:endParaRPr lang="pt-BR" altLang="pt-BR"/>
          </a:p>
        </p:txBody>
      </p:sp>
    </p:spTree>
    <p:extLst>
      <p:ext uri="{BB962C8B-B14F-4D97-AF65-F5344CB8AC3E}">
        <p14:creationId xmlns:p14="http://schemas.microsoft.com/office/powerpoint/2010/main" val="296609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Estético: Aconselhe a procurarem um profissional da saúde para conhecerem alternativas nutricionais e exercícios para desenvolverem, de modo saudável, sua aparência.</a:t>
            </a:r>
          </a:p>
          <a:p>
            <a:pPr eaLnBrk="1" hangingPunct="1">
              <a:spcBef>
                <a:spcPct val="0"/>
              </a:spcBef>
            </a:pPr>
            <a:endParaRPr lang="pt-BR" altLang="pt-BR" smtClean="0"/>
          </a:p>
          <a:p>
            <a:pPr eaLnBrk="1" hangingPunct="1">
              <a:spcBef>
                <a:spcPct val="0"/>
              </a:spcBef>
            </a:pPr>
            <a:r>
              <a:rPr lang="pt-BR" altLang="pt-BR" smtClean="0"/>
              <a:t>Saúde – mobilidade:</a:t>
            </a:r>
          </a:p>
        </p:txBody>
      </p:sp>
      <p:sp>
        <p:nvSpPr>
          <p:cNvPr id="7885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4D50C47-7236-41E9-8704-B114FAA7F403}" type="slidenum">
              <a:rPr lang="pt-BR" altLang="pt-BR"/>
              <a:pPr eaLnBrk="1" hangingPunct="1"/>
              <a:t>27</a:t>
            </a:fld>
            <a:endParaRPr lang="pt-BR" altLang="pt-BR"/>
          </a:p>
        </p:txBody>
      </p:sp>
    </p:spTree>
    <p:extLst>
      <p:ext uri="{BB962C8B-B14F-4D97-AF65-F5344CB8AC3E}">
        <p14:creationId xmlns:p14="http://schemas.microsoft.com/office/powerpoint/2010/main" val="650264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Saúde – mobilidade:</a:t>
            </a:r>
          </a:p>
          <a:p>
            <a:pPr eaLnBrk="1" hangingPunct="1">
              <a:spcBef>
                <a:spcPct val="0"/>
              </a:spcBef>
            </a:pPr>
            <a:endParaRPr lang="pt-BR" altLang="pt-BR" smtClean="0"/>
          </a:p>
          <a:p>
            <a:pPr eaLnBrk="1" hangingPunct="1">
              <a:spcBef>
                <a:spcPct val="0"/>
              </a:spcBef>
            </a:pPr>
            <a:r>
              <a:rPr lang="pt-BR" altLang="pt-BR" smtClean="0"/>
              <a:t>Aumento da força e resistência muscular, agilidade, flexibilidade, da condição cardiorespiratória etc...;</a:t>
            </a:r>
          </a:p>
          <a:p>
            <a:pPr eaLnBrk="1" hangingPunct="1">
              <a:spcBef>
                <a:spcPct val="0"/>
              </a:spcBef>
            </a:pPr>
            <a:endParaRPr lang="pt-BR" altLang="pt-BR" smtClean="0"/>
          </a:p>
        </p:txBody>
      </p:sp>
      <p:sp>
        <p:nvSpPr>
          <p:cNvPr id="7987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14C34E1-3787-4B39-B21B-EB6BFD021BB1}" type="slidenum">
              <a:rPr lang="pt-BR" altLang="pt-BR"/>
              <a:pPr eaLnBrk="1" hangingPunct="1"/>
              <a:t>28</a:t>
            </a:fld>
            <a:endParaRPr lang="pt-BR" altLang="pt-BR"/>
          </a:p>
        </p:txBody>
      </p:sp>
    </p:spTree>
    <p:extLst>
      <p:ext uri="{BB962C8B-B14F-4D97-AF65-F5344CB8AC3E}">
        <p14:creationId xmlns:p14="http://schemas.microsoft.com/office/powerpoint/2010/main" val="3649557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Prevenção de doenças:</a:t>
            </a:r>
          </a:p>
          <a:p>
            <a:pPr eaLnBrk="1" hangingPunct="1">
              <a:spcBef>
                <a:spcPct val="0"/>
              </a:spcBef>
            </a:pPr>
            <a:r>
              <a:rPr lang="pt-BR" altLang="pt-BR" smtClean="0"/>
              <a:t> </a:t>
            </a:r>
            <a:r>
              <a:rPr lang="pt-BR" altLang="pt-BR" b="1" smtClean="0"/>
              <a:t>Infarto</a:t>
            </a:r>
            <a:endParaRPr lang="pt-BR" altLang="pt-BR" smtClean="0"/>
          </a:p>
          <a:p>
            <a:pPr eaLnBrk="1" hangingPunct="1">
              <a:spcBef>
                <a:spcPct val="0"/>
              </a:spcBef>
            </a:pPr>
            <a:r>
              <a:rPr lang="pt-BR" altLang="pt-BR" smtClean="0"/>
              <a:t>A atividade física também evita a formação de coágulos.</a:t>
            </a:r>
          </a:p>
          <a:p>
            <a:pPr eaLnBrk="1" hangingPunct="1">
              <a:spcBef>
                <a:spcPct val="0"/>
              </a:spcBef>
            </a:pPr>
            <a:r>
              <a:rPr lang="pt-BR" altLang="pt-BR" smtClean="0"/>
              <a:t> </a:t>
            </a:r>
          </a:p>
          <a:p>
            <a:pPr eaLnBrk="1" hangingPunct="1">
              <a:spcBef>
                <a:spcPct val="0"/>
              </a:spcBef>
            </a:pPr>
            <a:r>
              <a:rPr lang="pt-BR" altLang="pt-BR" b="1" smtClean="0"/>
              <a:t>Câncer</a:t>
            </a:r>
            <a:endParaRPr lang="pt-BR" altLang="pt-BR" smtClean="0"/>
          </a:p>
          <a:p>
            <a:pPr eaLnBrk="1" hangingPunct="1">
              <a:spcBef>
                <a:spcPct val="0"/>
              </a:spcBef>
            </a:pPr>
            <a:r>
              <a:rPr lang="pt-BR" altLang="pt-BR" smtClean="0"/>
              <a:t>Os exercícios ajudam o sistema de defesa a destruir células malignas antes de a doença aparecer</a:t>
            </a:r>
          </a:p>
          <a:p>
            <a:pPr eaLnBrk="1" hangingPunct="1">
              <a:spcBef>
                <a:spcPct val="0"/>
              </a:spcBef>
            </a:pPr>
            <a:r>
              <a:rPr lang="pt-BR" altLang="pt-BR" b="1" smtClean="0"/>
              <a:t> </a:t>
            </a:r>
            <a:endParaRPr lang="pt-BR" altLang="pt-BR" smtClean="0"/>
          </a:p>
          <a:p>
            <a:pPr eaLnBrk="1" hangingPunct="1">
              <a:spcBef>
                <a:spcPct val="0"/>
              </a:spcBef>
            </a:pPr>
            <a:r>
              <a:rPr lang="pt-BR" altLang="pt-BR" b="1" smtClean="0"/>
              <a:t>AVC/Derrame</a:t>
            </a:r>
            <a:endParaRPr lang="pt-BR" altLang="pt-BR" smtClean="0"/>
          </a:p>
          <a:p>
            <a:pPr eaLnBrk="1" hangingPunct="1">
              <a:spcBef>
                <a:spcPct val="0"/>
              </a:spcBef>
            </a:pPr>
            <a:r>
              <a:rPr lang="pt-BR" altLang="pt-BR" smtClean="0"/>
              <a:t>A ginástica ajuda a manter a pressão normal.</a:t>
            </a:r>
          </a:p>
          <a:p>
            <a:pPr eaLnBrk="1" hangingPunct="1">
              <a:spcBef>
                <a:spcPct val="0"/>
              </a:spcBef>
            </a:pPr>
            <a:endParaRPr lang="pt-BR" altLang="pt-BR" smtClean="0"/>
          </a:p>
          <a:p>
            <a:pPr eaLnBrk="1" hangingPunct="1">
              <a:spcBef>
                <a:spcPct val="0"/>
              </a:spcBef>
            </a:pPr>
            <a:r>
              <a:rPr lang="pt-BR" altLang="pt-BR" smtClean="0"/>
              <a:t>Prevenção psicológica:</a:t>
            </a:r>
          </a:p>
          <a:p>
            <a:pPr eaLnBrk="1" hangingPunct="1">
              <a:spcBef>
                <a:spcPct val="0"/>
              </a:spcBef>
            </a:pPr>
            <a:endParaRPr lang="pt-BR" altLang="pt-BR" smtClean="0"/>
          </a:p>
          <a:p>
            <a:pPr eaLnBrk="1" hangingPunct="1">
              <a:spcBef>
                <a:spcPct val="0"/>
              </a:spcBef>
            </a:pPr>
            <a:r>
              <a:rPr lang="pt-BR" altLang="pt-BR" smtClean="0"/>
              <a:t>Fazer exercícios é sempre importante, em qualquer idade e na adolescência pode ajudar a moldar o corpo e até mesmo a personalidade do praticante.</a:t>
            </a:r>
          </a:p>
          <a:p>
            <a:pPr eaLnBrk="1" hangingPunct="1">
              <a:spcBef>
                <a:spcPct val="0"/>
              </a:spcBef>
            </a:pPr>
            <a:r>
              <a:rPr lang="pt-BR" altLang="pt-BR" smtClean="0"/>
              <a:t>Além disso, melhoram a </a:t>
            </a:r>
            <a:r>
              <a:rPr lang="pt-BR" altLang="pt-BR" u="sng" smtClean="0">
                <a:hlinkClick r:id="rId3" tooltip="Saúde mental"/>
              </a:rPr>
              <a:t>saúde mental</a:t>
            </a:r>
            <a:r>
              <a:rPr lang="pt-BR" altLang="pt-BR" smtClean="0"/>
              <a:t> e ajudam a prevenir a </a:t>
            </a:r>
            <a:r>
              <a:rPr lang="pt-BR" altLang="pt-BR" u="sng" smtClean="0">
                <a:hlinkClick r:id="rId4" tooltip="Depressão nervosa"/>
              </a:rPr>
              <a:t>depressão</a:t>
            </a:r>
            <a:r>
              <a:rPr lang="pt-BR" altLang="pt-BR" smtClean="0"/>
              <a:t>.</a:t>
            </a:r>
            <a:r>
              <a:rPr lang="pt-BR" altLang="pt-BR" u="sng" baseline="30000" smtClean="0">
                <a:hlinkClick r:id="rId5"/>
              </a:rPr>
              <a:t>3</a:t>
            </a:r>
            <a:r>
              <a:rPr lang="pt-BR" altLang="pt-BR" smtClean="0"/>
              <a:t> </a:t>
            </a:r>
          </a:p>
          <a:p>
            <a:pPr eaLnBrk="1" hangingPunct="1">
              <a:spcBef>
                <a:spcPct val="0"/>
              </a:spcBef>
            </a:pPr>
            <a:endParaRPr lang="pt-BR" altLang="pt-BR" smtClean="0"/>
          </a:p>
        </p:txBody>
      </p:sp>
      <p:sp>
        <p:nvSpPr>
          <p:cNvPr id="809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0430BDF-ECE4-4172-AB00-8C21CBE47999}" type="slidenum">
              <a:rPr lang="pt-BR" altLang="pt-BR"/>
              <a:pPr eaLnBrk="1" hangingPunct="1"/>
              <a:t>29</a:t>
            </a:fld>
            <a:endParaRPr lang="pt-BR" altLang="pt-BR"/>
          </a:p>
        </p:txBody>
      </p:sp>
    </p:spTree>
    <p:extLst>
      <p:ext uri="{BB962C8B-B14F-4D97-AF65-F5344CB8AC3E}">
        <p14:creationId xmlns:p14="http://schemas.microsoft.com/office/powerpoint/2010/main" val="220194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Realmente todos podemos nos exercitar... desde o garoto prodígio, o ginasta romeno Giuliano Stroe, de 10 anos, que em 2010 realizou ao vivo, na TV de seu país, a marca de 20 repetições de “90 graus </a:t>
            </a:r>
            <a:r>
              <a:rPr lang="pt-BR" altLang="pt-BR" i="1" smtClean="0"/>
              <a:t>push-ups”</a:t>
            </a:r>
            <a:r>
              <a:rPr lang="pt-BR" altLang="pt-BR" smtClean="0"/>
              <a:t> (que é um exercício onde flexões são realizadas sem deixar que os pés toquem o chão). Com isso, colocou seu nome no Guinness Book. Ele também é famoso por fazer flexões sobre garrafas de vidro, uma superfície instável. </a:t>
            </a:r>
          </a:p>
        </p:txBody>
      </p:sp>
      <p:sp>
        <p:nvSpPr>
          <p:cNvPr id="5427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D204B75-3288-433E-8D73-8D482D165DD0}" type="slidenum">
              <a:rPr lang="pt-BR" altLang="pt-BR"/>
              <a:pPr eaLnBrk="1" hangingPunct="1"/>
              <a:t>3</a:t>
            </a:fld>
            <a:endParaRPr lang="pt-BR" altLang="pt-BR"/>
          </a:p>
        </p:txBody>
      </p:sp>
    </p:spTree>
    <p:extLst>
      <p:ext uri="{BB962C8B-B14F-4D97-AF65-F5344CB8AC3E}">
        <p14:creationId xmlns:p14="http://schemas.microsoft.com/office/powerpoint/2010/main" val="582884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Veja outros benefícios:</a:t>
            </a:r>
          </a:p>
          <a:p>
            <a:pPr eaLnBrk="1" hangingPunct="1">
              <a:spcBef>
                <a:spcPct val="0"/>
              </a:spcBef>
            </a:pPr>
            <a:endParaRPr lang="pt-BR" altLang="pt-BR" smtClean="0"/>
          </a:p>
          <a:p>
            <a:pPr eaLnBrk="1" hangingPunct="1">
              <a:spcBef>
                <a:spcPct val="0"/>
              </a:spcBef>
            </a:pPr>
            <a:r>
              <a:rPr lang="pt-BR" altLang="pt-BR" smtClean="0"/>
              <a:t>(Explore a imagem – note os pontos de gordura inclusive no cérebro...)</a:t>
            </a:r>
          </a:p>
          <a:p>
            <a:pPr eaLnBrk="1" hangingPunct="1">
              <a:spcBef>
                <a:spcPct val="0"/>
              </a:spcBef>
            </a:pPr>
            <a:endParaRPr lang="pt-BR" altLang="pt-BR" smtClean="0"/>
          </a:p>
          <a:p>
            <a:pPr eaLnBrk="1" hangingPunct="1">
              <a:spcBef>
                <a:spcPct val="0"/>
              </a:spcBef>
            </a:pPr>
            <a:r>
              <a:rPr lang="pt-BR" altLang="pt-BR" smtClean="0"/>
              <a:t>Melhora da composição corporal com a diminuição do percentual de gordura;</a:t>
            </a:r>
          </a:p>
          <a:p>
            <a:pPr eaLnBrk="1" hangingPunct="1">
              <a:spcBef>
                <a:spcPct val="0"/>
              </a:spcBef>
            </a:pPr>
            <a:r>
              <a:rPr lang="pt-BR" altLang="pt-BR" smtClean="0"/>
              <a:t> </a:t>
            </a:r>
          </a:p>
          <a:p>
            <a:pPr eaLnBrk="1" hangingPunct="1">
              <a:spcBef>
                <a:spcPct val="0"/>
              </a:spcBef>
            </a:pPr>
            <a:r>
              <a:rPr lang="pt-BR" altLang="pt-BR" smtClean="0"/>
              <a:t>Ajuda a evitar a obesidade;</a:t>
            </a:r>
          </a:p>
          <a:p>
            <a:pPr eaLnBrk="1" hangingPunct="1">
              <a:spcBef>
                <a:spcPct val="0"/>
              </a:spcBef>
            </a:pPr>
            <a:r>
              <a:rPr lang="pt-BR" altLang="pt-BR" smtClean="0"/>
              <a:t> </a:t>
            </a:r>
          </a:p>
          <a:p>
            <a:pPr eaLnBrk="1" hangingPunct="1">
              <a:spcBef>
                <a:spcPct val="0"/>
              </a:spcBef>
            </a:pPr>
            <a:r>
              <a:rPr lang="pt-BR" altLang="pt-BR" smtClean="0"/>
              <a:t>Ensina o jovem a ter disciplina;</a:t>
            </a:r>
          </a:p>
          <a:p>
            <a:pPr eaLnBrk="1" hangingPunct="1">
              <a:spcBef>
                <a:spcPct val="0"/>
              </a:spcBef>
            </a:pPr>
            <a:r>
              <a:rPr lang="pt-BR" altLang="pt-BR" smtClean="0"/>
              <a:t> </a:t>
            </a:r>
          </a:p>
          <a:p>
            <a:pPr eaLnBrk="1" hangingPunct="1">
              <a:spcBef>
                <a:spcPct val="0"/>
              </a:spcBef>
            </a:pPr>
            <a:r>
              <a:rPr lang="pt-BR" altLang="pt-BR" smtClean="0"/>
              <a:t>Afasta das drogas;</a:t>
            </a:r>
          </a:p>
          <a:p>
            <a:pPr eaLnBrk="1" hangingPunct="1">
              <a:spcBef>
                <a:spcPct val="0"/>
              </a:spcBef>
            </a:pPr>
            <a:r>
              <a:rPr lang="pt-BR" altLang="pt-BR" smtClean="0"/>
              <a:t> </a:t>
            </a:r>
          </a:p>
          <a:p>
            <a:pPr eaLnBrk="1" hangingPunct="1">
              <a:spcBef>
                <a:spcPct val="0"/>
              </a:spcBef>
            </a:pPr>
            <a:r>
              <a:rPr lang="pt-BR" altLang="pt-BR" smtClean="0"/>
              <a:t>Promove o relacionamento social; Exercita tanto a independência do aluno, quanto o relacionamento em grupo.</a:t>
            </a:r>
          </a:p>
          <a:p>
            <a:pPr eaLnBrk="1" hangingPunct="1">
              <a:spcBef>
                <a:spcPct val="0"/>
              </a:spcBef>
            </a:pPr>
            <a:r>
              <a:rPr lang="pt-BR" altLang="pt-BR" smtClean="0"/>
              <a:t> </a:t>
            </a:r>
          </a:p>
          <a:p>
            <a:pPr eaLnBrk="1" hangingPunct="1">
              <a:spcBef>
                <a:spcPct val="0"/>
              </a:spcBef>
            </a:pPr>
            <a:r>
              <a:rPr lang="pt-BR" altLang="pt-BR" smtClean="0"/>
              <a:t>Estimula a superação e a resolução de problemas e dificuldades;</a:t>
            </a:r>
          </a:p>
          <a:p>
            <a:pPr eaLnBrk="1" hangingPunct="1">
              <a:spcBef>
                <a:spcPct val="0"/>
              </a:spcBef>
            </a:pPr>
            <a:r>
              <a:rPr lang="pt-BR" altLang="pt-BR" smtClean="0"/>
              <a:t> </a:t>
            </a:r>
          </a:p>
          <a:p>
            <a:pPr eaLnBrk="1" hangingPunct="1">
              <a:spcBef>
                <a:spcPct val="0"/>
              </a:spcBef>
            </a:pPr>
            <a:r>
              <a:rPr lang="pt-BR" altLang="pt-BR" smtClean="0"/>
              <a:t>Melhora a postura;</a:t>
            </a:r>
          </a:p>
          <a:p>
            <a:pPr eaLnBrk="1" hangingPunct="1">
              <a:spcBef>
                <a:spcPct val="0"/>
              </a:spcBef>
            </a:pPr>
            <a:endParaRPr lang="pt-BR" altLang="pt-BR" smtClean="0"/>
          </a:p>
        </p:txBody>
      </p:sp>
      <p:sp>
        <p:nvSpPr>
          <p:cNvPr id="8192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9AE42A0-D84C-466E-A4C8-006544DAD58A}" type="slidenum">
              <a:rPr lang="pt-BR" altLang="pt-BR"/>
              <a:pPr eaLnBrk="1" hangingPunct="1"/>
              <a:t>30</a:t>
            </a:fld>
            <a:endParaRPr lang="pt-BR" altLang="pt-BR"/>
          </a:p>
        </p:txBody>
      </p:sp>
    </p:spTree>
    <p:extLst>
      <p:ext uri="{BB962C8B-B14F-4D97-AF65-F5344CB8AC3E}">
        <p14:creationId xmlns:p14="http://schemas.microsoft.com/office/powerpoint/2010/main" val="1801392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Tipos de exercícios – aeróbico e anaeróbico:</a:t>
            </a:r>
          </a:p>
          <a:p>
            <a:pPr eaLnBrk="1" hangingPunct="1">
              <a:spcBef>
                <a:spcPct val="0"/>
              </a:spcBef>
            </a:pPr>
            <a:r>
              <a:rPr lang="pt-BR" altLang="pt-BR" smtClean="0"/>
              <a:t/>
            </a:r>
            <a:br>
              <a:rPr lang="pt-BR" altLang="pt-BR" smtClean="0"/>
            </a:br>
            <a:endParaRPr lang="pt-BR" altLang="pt-BR" smtClean="0"/>
          </a:p>
        </p:txBody>
      </p:sp>
      <p:sp>
        <p:nvSpPr>
          <p:cNvPr id="8294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B1EFAF0-E53E-4317-8288-918021098953}" type="slidenum">
              <a:rPr lang="pt-BR" altLang="pt-BR"/>
              <a:pPr eaLnBrk="1" hangingPunct="1"/>
              <a:t>31</a:t>
            </a:fld>
            <a:endParaRPr lang="pt-BR" altLang="pt-BR"/>
          </a:p>
        </p:txBody>
      </p:sp>
    </p:spTree>
    <p:extLst>
      <p:ext uri="{BB962C8B-B14F-4D97-AF65-F5344CB8AC3E}">
        <p14:creationId xmlns:p14="http://schemas.microsoft.com/office/powerpoint/2010/main" val="1045050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"Somente os exercícios aeróbicos, de longa duração, queimam gordura e ajudam a emagrecer". </a:t>
            </a:r>
            <a:br>
              <a:rPr lang="pt-BR" altLang="pt-BR" smtClean="0"/>
            </a:br>
            <a:r>
              <a:rPr lang="pt-BR" altLang="pt-BR" smtClean="0"/>
              <a:t/>
            </a:r>
            <a:br>
              <a:rPr lang="pt-BR" altLang="pt-BR" smtClean="0"/>
            </a:br>
            <a:r>
              <a:rPr lang="pt-BR" altLang="pt-BR" smtClean="0"/>
              <a:t>Se o exercício for aeróbico, menos intenso mas de maior duração, o corpo exige mais energia, mas tem mais tempo para produzi-la. Aqui o corpo recorre às moléculas de gordura para produzir energia. Por isso, o exercício aeróbico consome não só a gordura dos músculos como a de outras partes do corpo.</a:t>
            </a:r>
          </a:p>
          <a:p>
            <a:pPr eaLnBrk="1" hangingPunct="1">
              <a:spcBef>
                <a:spcPct val="0"/>
              </a:spcBef>
            </a:pPr>
            <a:endParaRPr lang="pt-BR" altLang="pt-BR" smtClean="0"/>
          </a:p>
          <a:p>
            <a:pPr eaLnBrk="1" hangingPunct="1">
              <a:spcBef>
                <a:spcPct val="0"/>
              </a:spcBef>
            </a:pPr>
            <a:r>
              <a:rPr lang="pt-BR" altLang="pt-BR" smtClean="0"/>
              <a:t>Marcos Paulo Reis, técnico da seleção brasileira de triatlo, acostumado a uma rapaziada fanática que corre, nada e pratica ciclismo com garra olímpica afirma: “Era de se esperar que eu defendesse os treinos pesados. Mas sou contra”. “O que já estraga o corpo do atleta só pode ser péssimo para gente comum.” A especialidade do técnico são os exercícios aeróbicos, aqueles que exigem mais resistência do que força e botam coração e pulmão em ordem. </a:t>
            </a:r>
          </a:p>
          <a:p>
            <a:pPr eaLnBrk="1" hangingPunct="1">
              <a:spcBef>
                <a:spcPct val="0"/>
              </a:spcBef>
            </a:pPr>
            <a:endParaRPr lang="pt-BR" altLang="pt-BR" smtClean="0"/>
          </a:p>
          <a:p>
            <a:pPr eaLnBrk="1" hangingPunct="1">
              <a:spcBef>
                <a:spcPct val="0"/>
              </a:spcBef>
            </a:pPr>
            <a:endParaRPr lang="pt-BR" altLang="pt-BR" smtClean="0"/>
          </a:p>
          <a:p>
            <a:pPr eaLnBrk="1" hangingPunct="1">
              <a:spcBef>
                <a:spcPct val="0"/>
              </a:spcBef>
            </a:pPr>
            <a:r>
              <a:rPr lang="pt-BR" altLang="pt-BR" smtClean="0"/>
              <a:t/>
            </a:r>
            <a:br>
              <a:rPr lang="pt-BR" altLang="pt-BR" smtClean="0"/>
            </a:br>
            <a:endParaRPr lang="pt-BR" altLang="pt-BR" smtClean="0"/>
          </a:p>
        </p:txBody>
      </p:sp>
      <p:sp>
        <p:nvSpPr>
          <p:cNvPr id="8397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30C8DF7-73E4-41F2-8F19-D485F2EDC745}" type="slidenum">
              <a:rPr lang="pt-BR" altLang="pt-BR"/>
              <a:pPr eaLnBrk="1" hangingPunct="1"/>
              <a:t>32</a:t>
            </a:fld>
            <a:endParaRPr lang="pt-BR" altLang="pt-BR"/>
          </a:p>
        </p:txBody>
      </p:sp>
    </p:spTree>
    <p:extLst>
      <p:ext uri="{BB962C8B-B14F-4D97-AF65-F5344CB8AC3E}">
        <p14:creationId xmlns:p14="http://schemas.microsoft.com/office/powerpoint/2010/main" val="4236886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Os anaeróbicos, de alta intensidade e curta duração (menos de 3 minutos), são indicados para aumentar a musculatura. </a:t>
            </a:r>
          </a:p>
        </p:txBody>
      </p:sp>
      <p:sp>
        <p:nvSpPr>
          <p:cNvPr id="8499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E2D5FAA-6DDD-4FBA-8FA2-BF840B9ECC67}" type="slidenum">
              <a:rPr lang="pt-BR" altLang="pt-BR"/>
              <a:pPr eaLnBrk="1" hangingPunct="1"/>
              <a:t>33</a:t>
            </a:fld>
            <a:endParaRPr lang="pt-BR" altLang="pt-BR"/>
          </a:p>
        </p:txBody>
      </p:sp>
    </p:spTree>
    <p:extLst>
      <p:ext uri="{BB962C8B-B14F-4D97-AF65-F5344CB8AC3E}">
        <p14:creationId xmlns:p14="http://schemas.microsoft.com/office/powerpoint/2010/main" val="959796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Outro erro comum nos templos da vaidade é não dar exclusividade para os exercícios aeróbicos, como correr, nadar ou pedalar, em uma fase inicial do treinamento. “Começar com aparelhos pode ser perda de tempo”. Ocorre que os chamados aeróbicos são muito mais eficientes em derreter as gordurinhas extras: meia hora de caminhada consome o dobro de calorias que meia hora fazendo os dolorosos abdominais. Ou seja, a barriga de quem anda vai embora mais depressa. “Eliminada a gordura é que se pode notar, depois, músculos bem definidos.”</a:t>
            </a:r>
          </a:p>
          <a:p>
            <a:pPr eaLnBrk="1" hangingPunct="1">
              <a:spcBef>
                <a:spcPct val="0"/>
              </a:spcBef>
            </a:pPr>
            <a:endParaRPr lang="pt-BR" altLang="pt-BR" smtClean="0"/>
          </a:p>
        </p:txBody>
      </p:sp>
      <p:sp>
        <p:nvSpPr>
          <p:cNvPr id="8602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AB0F812-5EF3-480C-A88E-A5E0BB297B3E}" type="slidenum">
              <a:rPr lang="pt-BR" altLang="pt-BR"/>
              <a:pPr eaLnBrk="1" hangingPunct="1"/>
              <a:t>34</a:t>
            </a:fld>
            <a:endParaRPr lang="pt-BR" altLang="pt-BR"/>
          </a:p>
        </p:txBody>
      </p:sp>
    </p:spTree>
    <p:extLst>
      <p:ext uri="{BB962C8B-B14F-4D97-AF65-F5344CB8AC3E}">
        <p14:creationId xmlns:p14="http://schemas.microsoft.com/office/powerpoint/2010/main" val="1705569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Hoje, justamente porque os aparelhos isolam melhor os grupos musculares, o bom professor de ginástica olha para um aluno como um escultor, notando o que precisa aumentar e o que precisa diminuir para se aproximar dos contornos desejados.</a:t>
            </a:r>
          </a:p>
          <a:p>
            <a:pPr eaLnBrk="1" hangingPunct="1">
              <a:spcBef>
                <a:spcPct val="0"/>
              </a:spcBef>
            </a:pPr>
            <a:r>
              <a:rPr lang="pt-BR" altLang="pt-BR" smtClean="0"/>
              <a:t> </a:t>
            </a:r>
          </a:p>
          <a:p>
            <a:pPr eaLnBrk="1" hangingPunct="1">
              <a:spcBef>
                <a:spcPct val="0"/>
              </a:spcBef>
            </a:pPr>
            <a:r>
              <a:rPr lang="pt-BR" altLang="pt-BR" smtClean="0"/>
              <a:t>Mas, na maioria das grandes academias, embora os alunos até façam testes de avaliação, eles ganham uma ficha com a mesma sequência de exercícios do vizinho de sala de aula. Isto não deveria ser assim. </a:t>
            </a:r>
          </a:p>
          <a:p>
            <a:pPr eaLnBrk="1" hangingPunct="1">
              <a:spcBef>
                <a:spcPct val="0"/>
              </a:spcBef>
            </a:pPr>
            <a:endParaRPr lang="pt-BR" altLang="pt-BR" smtClean="0"/>
          </a:p>
          <a:p>
            <a:pPr eaLnBrk="1" hangingPunct="1">
              <a:spcBef>
                <a:spcPct val="0"/>
              </a:spcBef>
            </a:pPr>
            <a:r>
              <a:rPr lang="pt-BR" altLang="pt-BR" smtClean="0"/>
              <a:t>Procure um especialista e o professor de Educação Física pode nos indicar bons locais e profissionais para nos apoiar.</a:t>
            </a:r>
          </a:p>
          <a:p>
            <a:pPr eaLnBrk="1" hangingPunct="1">
              <a:spcBef>
                <a:spcPct val="0"/>
              </a:spcBef>
            </a:pPr>
            <a:endParaRPr lang="pt-BR" altLang="pt-BR" smtClean="0"/>
          </a:p>
        </p:txBody>
      </p:sp>
      <p:sp>
        <p:nvSpPr>
          <p:cNvPr id="8704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52B3181-1AF4-482D-BF37-7C449BF483A0}" type="slidenum">
              <a:rPr lang="pt-BR" altLang="pt-BR"/>
              <a:pPr eaLnBrk="1" hangingPunct="1"/>
              <a:t>35</a:t>
            </a:fld>
            <a:endParaRPr lang="pt-BR" altLang="pt-BR"/>
          </a:p>
        </p:txBody>
      </p:sp>
    </p:spTree>
    <p:extLst>
      <p:ext uri="{BB962C8B-B14F-4D97-AF65-F5344CB8AC3E}">
        <p14:creationId xmlns:p14="http://schemas.microsoft.com/office/powerpoint/2010/main" val="2317587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Dica:</a:t>
            </a:r>
          </a:p>
          <a:p>
            <a:pPr eaLnBrk="1" hangingPunct="1">
              <a:spcBef>
                <a:spcPct val="0"/>
              </a:spcBef>
            </a:pPr>
            <a:r>
              <a:rPr lang="pt-BR" altLang="pt-BR" smtClean="0"/>
              <a:t>Nos últimos anos, porém, ficou claro que os efeitos são melhores quando essas cargas extras são pequenas. Pois, como mostrou um estudo realizado no início deste ano pela Universidade de Miami, nos Estados Unidos, o peso mais leve faz o indivíduo aguentar muitas repetições. Essa insistência, por sua vez, aumenta ainda mais o fluxo de sangue para a região trabalhada. Com nutriente e oxigênio à vontade carregados pela circulação, o desempenho muscular é melhor. As metas são atingidas mais depressa e, claro, o risco de lesões nas articulações despenca.</a:t>
            </a:r>
          </a:p>
          <a:p>
            <a:pPr eaLnBrk="1" hangingPunct="1">
              <a:spcBef>
                <a:spcPct val="0"/>
              </a:spcBef>
            </a:pPr>
            <a:endParaRPr lang="pt-BR" altLang="pt-BR" smtClean="0"/>
          </a:p>
        </p:txBody>
      </p:sp>
      <p:sp>
        <p:nvSpPr>
          <p:cNvPr id="8806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4DA29C4-CAE3-4D1F-9EBF-7532F79FEFF5}" type="slidenum">
              <a:rPr lang="pt-BR" altLang="pt-BR"/>
              <a:pPr eaLnBrk="1" hangingPunct="1"/>
              <a:t>36</a:t>
            </a:fld>
            <a:endParaRPr lang="pt-BR" altLang="pt-BR"/>
          </a:p>
        </p:txBody>
      </p:sp>
    </p:spTree>
    <p:extLst>
      <p:ext uri="{BB962C8B-B14F-4D97-AF65-F5344CB8AC3E}">
        <p14:creationId xmlns:p14="http://schemas.microsoft.com/office/powerpoint/2010/main" val="3914602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Outro lado da moeda...</a:t>
            </a:r>
          </a:p>
          <a:p>
            <a:pPr eaLnBrk="1" hangingPunct="1">
              <a:spcBef>
                <a:spcPct val="0"/>
              </a:spcBef>
            </a:pPr>
            <a:endParaRPr lang="pt-BR" altLang="pt-BR" smtClean="0"/>
          </a:p>
          <a:p>
            <a:pPr eaLnBrk="1" hangingPunct="1">
              <a:spcBef>
                <a:spcPct val="0"/>
              </a:spcBef>
            </a:pPr>
            <a:r>
              <a:rPr lang="pt-BR" altLang="pt-BR" smtClean="0"/>
              <a:t>Exageros:</a:t>
            </a:r>
          </a:p>
          <a:p>
            <a:pPr eaLnBrk="1" hangingPunct="1">
              <a:spcBef>
                <a:spcPct val="0"/>
              </a:spcBef>
            </a:pPr>
            <a:endParaRPr lang="pt-BR" altLang="pt-BR" smtClean="0"/>
          </a:p>
          <a:p>
            <a:pPr eaLnBrk="1" hangingPunct="1">
              <a:spcBef>
                <a:spcPct val="0"/>
              </a:spcBef>
            </a:pPr>
            <a:r>
              <a:rPr lang="pt-BR" altLang="pt-BR" smtClean="0"/>
              <a:t>Exercícios físicos para adolescentes deve ser feito sem exageros</a:t>
            </a:r>
          </a:p>
          <a:p>
            <a:pPr eaLnBrk="1" hangingPunct="1">
              <a:spcBef>
                <a:spcPct val="0"/>
              </a:spcBef>
            </a:pPr>
            <a:endParaRPr lang="pt-BR" altLang="pt-BR" smtClean="0"/>
          </a:p>
          <a:p>
            <a:pPr eaLnBrk="1" hangingPunct="1">
              <a:spcBef>
                <a:spcPct val="0"/>
              </a:spcBef>
            </a:pPr>
            <a:r>
              <a:rPr lang="pt-BR" altLang="pt-BR" smtClean="0"/>
              <a:t>Exageros durante a fase da adolescência tem efeitos mais severos que em adultos.</a:t>
            </a:r>
          </a:p>
          <a:p>
            <a:pPr eaLnBrk="1" hangingPunct="1">
              <a:spcBef>
                <a:spcPct val="0"/>
              </a:spcBef>
            </a:pPr>
            <a:r>
              <a:rPr lang="pt-BR" altLang="pt-BR" smtClean="0"/>
              <a:t>Durante a fase da adolescência, os efeitos são ainda mais severos. O excesso de ginástica, entre adolescentes faz com que o organismo leve o hormônio do crescimento das placas de crescimento dos ossos para a produção e o desenvolvimento das células musculares, prejudicando o ganho de altura. O cuidado deve ser ainda maior nas meninas entre os 9 e 12 anos e nos meninos, dos 11 aos 14, já que este é o período em que há a maior faixa de crescimento, o chamado de “estirão”.</a:t>
            </a:r>
          </a:p>
          <a:p>
            <a:pPr eaLnBrk="1" hangingPunct="1">
              <a:spcBef>
                <a:spcPct val="0"/>
              </a:spcBef>
            </a:pPr>
            <a:r>
              <a:rPr lang="pt-BR" altLang="pt-BR" smtClean="0"/>
              <a:t>Especialistas afirmam que a adolescência é um tempo chave para a composição da massa óssea do indivíduo. Em adolescentes que exageram na prática de exercícios, o pico de massa óssea pode ser alterado, graças ao estresse mecânico imposto aos ossos pelo exercício físico praticado.</a:t>
            </a:r>
          </a:p>
          <a:p>
            <a:pPr eaLnBrk="1" hangingPunct="1">
              <a:spcBef>
                <a:spcPct val="0"/>
              </a:spcBef>
            </a:pPr>
            <a:endParaRPr lang="pt-BR" altLang="pt-BR" smtClean="0"/>
          </a:p>
        </p:txBody>
      </p:sp>
      <p:sp>
        <p:nvSpPr>
          <p:cNvPr id="8909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5E562E2-2BC6-4902-8465-8349868DB574}" type="slidenum">
              <a:rPr lang="pt-BR" altLang="pt-BR"/>
              <a:pPr eaLnBrk="1" hangingPunct="1"/>
              <a:t>37</a:t>
            </a:fld>
            <a:endParaRPr lang="pt-BR" altLang="pt-BR"/>
          </a:p>
        </p:txBody>
      </p:sp>
    </p:spTree>
    <p:extLst>
      <p:ext uri="{BB962C8B-B14F-4D97-AF65-F5344CB8AC3E}">
        <p14:creationId xmlns:p14="http://schemas.microsoft.com/office/powerpoint/2010/main" val="593055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b="1" smtClean="0"/>
              <a:t>O que é lesão da placa de crescimento?</a:t>
            </a:r>
          </a:p>
          <a:p>
            <a:pPr eaLnBrk="1" hangingPunct="1">
              <a:spcBef>
                <a:spcPct val="0"/>
              </a:spcBef>
            </a:pPr>
            <a:endParaRPr lang="pt-BR" altLang="pt-BR" smtClean="0"/>
          </a:p>
          <a:p>
            <a:pPr eaLnBrk="1" hangingPunct="1">
              <a:spcBef>
                <a:spcPct val="0"/>
              </a:spcBef>
            </a:pPr>
            <a:r>
              <a:rPr lang="pt-BR" altLang="pt-BR" smtClean="0"/>
              <a:t>Essas lesões ocorrem em crianças e adolescentes. A placa de crescimento é a área mais fraca do esqueleto em crescimento, mais fraco do que os ligamentos e tendões próximos que ligam os ossos a outros ossos e músculos. Em uma criança em crescimento, uma lesão grave para a articulação é mais susceptível de danificar a placa de crescimento do que os ligamentos que estabilizam a articulação. Uma lesão que causaria uma entorse num adulto pode ser associada com uma lesão na placa de crescimento de uma criança.</a:t>
            </a:r>
          </a:p>
          <a:p>
            <a:pPr eaLnBrk="1" hangingPunct="1">
              <a:spcBef>
                <a:spcPct val="0"/>
              </a:spcBef>
            </a:pPr>
            <a:r>
              <a:rPr lang="pt-BR" altLang="pt-BR" smtClean="0"/>
              <a:t>Lesões na placa de crescimento são as fraturas. Compreendem 15 por cento de todas as fraturas da infância. Eles ocorrem duas vezes mais em meninos quanto em meninas, com a maior incidência entre 14- a 16 anos de idade, meninos e 11- a 13 anos de idade, as meninas. As meninas mais velhas experimentam essas fraturas menos frequentemente, porque seus corpos amadurecer mais cedo do que os meninos. Como resultado, seus ossos terminar de crescer mais cedo, e as suas placas de crescimento são substituídos por mais forte, óssea sólida.</a:t>
            </a:r>
          </a:p>
          <a:p>
            <a:pPr eaLnBrk="1" hangingPunct="1">
              <a:spcBef>
                <a:spcPct val="0"/>
              </a:spcBef>
            </a:pPr>
            <a:endParaRPr lang="pt-BR" altLang="pt-BR" smtClean="0"/>
          </a:p>
        </p:txBody>
      </p:sp>
      <p:sp>
        <p:nvSpPr>
          <p:cNvPr id="9011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9A52A5-85BF-4100-ADE5-6BC6EF018AA7}" type="slidenum">
              <a:rPr lang="pt-BR" altLang="pt-BR"/>
              <a:pPr eaLnBrk="1" hangingPunct="1"/>
              <a:t>38</a:t>
            </a:fld>
            <a:endParaRPr lang="pt-BR" altLang="pt-BR"/>
          </a:p>
        </p:txBody>
      </p:sp>
    </p:spTree>
    <p:extLst>
      <p:ext uri="{BB962C8B-B14F-4D97-AF65-F5344CB8AC3E}">
        <p14:creationId xmlns:p14="http://schemas.microsoft.com/office/powerpoint/2010/main" val="1373014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Veja ainda outras regiões do organismo humano que podem ser prejudicadas pelo exagero da atividade física na adolescência:</a:t>
            </a:r>
          </a:p>
          <a:p>
            <a:pPr eaLnBrk="1" hangingPunct="1">
              <a:spcBef>
                <a:spcPct val="0"/>
              </a:spcBef>
            </a:pPr>
            <a:endParaRPr lang="pt-BR" altLang="pt-BR" smtClean="0"/>
          </a:p>
          <a:p>
            <a:pPr eaLnBrk="1" hangingPunct="1">
              <a:spcBef>
                <a:spcPct val="0"/>
              </a:spcBef>
            </a:pPr>
            <a:r>
              <a:rPr lang="pt-BR" altLang="pt-BR" smtClean="0"/>
              <a:t>Hipófise: o stress físico prejudica a liberação de hormônios sexuais por essa glândula, retardando o crescimento de pelos e o desenvolvimento dos órgãos genitais.</a:t>
            </a:r>
          </a:p>
          <a:p>
            <a:pPr eaLnBrk="1" hangingPunct="1">
              <a:spcBef>
                <a:spcPct val="0"/>
              </a:spcBef>
            </a:pPr>
            <a:endParaRPr lang="pt-BR" altLang="pt-BR" smtClean="0"/>
          </a:p>
          <a:p>
            <a:pPr eaLnBrk="1" hangingPunct="1">
              <a:spcBef>
                <a:spcPct val="0"/>
              </a:spcBef>
            </a:pPr>
            <a:r>
              <a:rPr lang="pt-BR" altLang="pt-BR" smtClean="0"/>
              <a:t>Coração: um desequilíbrio hormonal causado por esforço ameaça o amadurecimento do músculo cardíaco.</a:t>
            </a:r>
          </a:p>
          <a:p>
            <a:pPr eaLnBrk="1" hangingPunct="1">
              <a:spcBef>
                <a:spcPct val="0"/>
              </a:spcBef>
            </a:pPr>
            <a:endParaRPr lang="pt-BR" altLang="pt-BR" smtClean="0"/>
          </a:p>
          <a:p>
            <a:pPr eaLnBrk="1" hangingPunct="1">
              <a:spcBef>
                <a:spcPct val="0"/>
              </a:spcBef>
            </a:pPr>
            <a:r>
              <a:rPr lang="pt-BR" altLang="pt-BR" smtClean="0"/>
              <a:t>Músculos: cargas muitas pesadas na adolescência fazem com que os músculos percam a elasticidade, tornando-se mais curtos e comprometendo as articulações.</a:t>
            </a:r>
          </a:p>
          <a:p>
            <a:pPr eaLnBrk="1" hangingPunct="1">
              <a:spcBef>
                <a:spcPct val="0"/>
              </a:spcBef>
            </a:pPr>
            <a:endParaRPr lang="pt-BR" altLang="pt-BR" smtClean="0"/>
          </a:p>
          <a:p>
            <a:pPr eaLnBrk="1" hangingPunct="1">
              <a:spcBef>
                <a:spcPct val="0"/>
              </a:spcBef>
            </a:pPr>
            <a:r>
              <a:rPr lang="pt-BR" altLang="pt-BR" smtClean="0"/>
              <a:t>Tendões: estão em processo de formação na adolescência. Uma tração exagerada da massa muscular sobre os tendões pode causar inflamação (tendinites).</a:t>
            </a:r>
          </a:p>
          <a:p>
            <a:pPr eaLnBrk="1" hangingPunct="1">
              <a:spcBef>
                <a:spcPct val="0"/>
              </a:spcBef>
            </a:pPr>
            <a:endParaRPr lang="pt-BR" altLang="pt-BR" smtClean="0"/>
          </a:p>
          <a:p>
            <a:pPr eaLnBrk="1" hangingPunct="1">
              <a:spcBef>
                <a:spcPct val="0"/>
              </a:spcBef>
            </a:pPr>
            <a:r>
              <a:rPr lang="pt-BR" altLang="pt-BR" smtClean="0"/>
              <a:t>Todas essas considerações não indicam que os adolescentes devem evitar a prática de esportes. O sedentarismo é tão prejudicial quanto a atividade física mal orientada. Por isso, o acompanhamento de um profissional é mais uma vez recomendado. Só ele será capaz de indicar prescrições esportivas, carga e posicionamentos das atividades adequados ao praticante.</a:t>
            </a:r>
          </a:p>
          <a:p>
            <a:pPr eaLnBrk="1" hangingPunct="1">
              <a:spcBef>
                <a:spcPct val="0"/>
              </a:spcBef>
            </a:pPr>
            <a:endParaRPr lang="pt-BR" altLang="pt-BR" smtClean="0"/>
          </a:p>
          <a:p>
            <a:pPr eaLnBrk="1" hangingPunct="1">
              <a:spcBef>
                <a:spcPct val="0"/>
              </a:spcBef>
            </a:pPr>
            <a:r>
              <a:rPr lang="pt-BR" altLang="pt-BR" smtClean="0"/>
              <a:t>Musculação sem muito peso e repetição, basquete, natação, ciclismo e corrida são as opções mais indicadas para o adolescente queimar calorias e se exercitar sem prejudicar o crescimento. A duração média deve ser de 30 minutos a 1 hora, dependendo da frequência da prática na semana e do nível de condição física do jovem. Cada sessão deste tipo de exercícios pode eliminar uma média 200 a 550 calorias.</a:t>
            </a:r>
          </a:p>
          <a:p>
            <a:pPr eaLnBrk="1" hangingPunct="1">
              <a:spcBef>
                <a:spcPct val="0"/>
              </a:spcBef>
            </a:pPr>
            <a:endParaRPr lang="pt-BR" altLang="pt-BR" smtClean="0"/>
          </a:p>
        </p:txBody>
      </p:sp>
      <p:sp>
        <p:nvSpPr>
          <p:cNvPr id="911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5B6DA91-79D3-4047-ACAF-E6FA034392EE}" type="slidenum">
              <a:rPr lang="pt-BR" altLang="pt-BR"/>
              <a:pPr eaLnBrk="1" hangingPunct="1"/>
              <a:t>39</a:t>
            </a:fld>
            <a:endParaRPr lang="pt-BR" altLang="pt-BR"/>
          </a:p>
        </p:txBody>
      </p:sp>
    </p:spTree>
    <p:extLst>
      <p:ext uri="{BB962C8B-B14F-4D97-AF65-F5344CB8AC3E}">
        <p14:creationId xmlns:p14="http://schemas.microsoft.com/office/powerpoint/2010/main" val="246410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b="1" smtClean="0"/>
              <a:t>Até a Sra Ernestine Shepherd  que aos 76 anos e dona de uma disposição invejável é a fisiculturista mais velha do mundo, segundo o Livro Guinness dos Recordes.</a:t>
            </a:r>
          </a:p>
          <a:p>
            <a:pPr eaLnBrk="1" hangingPunct="1">
              <a:spcBef>
                <a:spcPct val="0"/>
              </a:spcBef>
            </a:pPr>
            <a:r>
              <a:rPr lang="pt-BR" altLang="pt-BR" smtClean="0"/>
              <a:t>Ela dá aulas de ginástica em uma igreja na cidade americana de Baltimore e diz que o exercício físico é uma pílula de juventude.</a:t>
            </a:r>
          </a:p>
          <a:p>
            <a:pPr eaLnBrk="1" hangingPunct="1">
              <a:spcBef>
                <a:spcPct val="0"/>
              </a:spcBef>
            </a:pPr>
            <a:r>
              <a:rPr lang="pt-BR" altLang="pt-BR" smtClean="0"/>
              <a:t>Miss Ernie, como é conhecida, começou a treinar profissionalmente há apenas cinco anos e chega a despertar às 2h30 da manhã para correr 16 quilômetros. Sua meta, diz ela, é inspirar as pessoas a se exercitarem e a se alimentarem bem.</a:t>
            </a:r>
          </a:p>
          <a:p>
            <a:pPr eaLnBrk="1" hangingPunct="1">
              <a:spcBef>
                <a:spcPct val="0"/>
              </a:spcBef>
            </a:pPr>
            <a:endParaRPr lang="pt-BR" altLang="pt-BR" smtClean="0"/>
          </a:p>
        </p:txBody>
      </p:sp>
      <p:sp>
        <p:nvSpPr>
          <p:cNvPr id="553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C4CA8A4-F7C5-4F44-B665-658D5EF5D017}" type="slidenum">
              <a:rPr lang="pt-BR" altLang="pt-BR"/>
              <a:pPr eaLnBrk="1" hangingPunct="1"/>
              <a:t>4</a:t>
            </a:fld>
            <a:endParaRPr lang="pt-BR" altLang="pt-BR"/>
          </a:p>
        </p:txBody>
      </p:sp>
    </p:spTree>
    <p:extLst>
      <p:ext uri="{BB962C8B-B14F-4D97-AF65-F5344CB8AC3E}">
        <p14:creationId xmlns:p14="http://schemas.microsoft.com/office/powerpoint/2010/main" val="4052422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Opções de Exercício para adolescentes</a:t>
            </a:r>
          </a:p>
          <a:p>
            <a:pPr eaLnBrk="1" hangingPunct="1">
              <a:spcBef>
                <a:spcPct val="0"/>
              </a:spcBef>
            </a:pPr>
            <a:endParaRPr lang="pt-BR" altLang="pt-BR" smtClean="0"/>
          </a:p>
          <a:p>
            <a:pPr eaLnBrk="1" hangingPunct="1">
              <a:spcBef>
                <a:spcPct val="0"/>
              </a:spcBef>
            </a:pPr>
            <a:r>
              <a:rPr lang="pt-BR" altLang="pt-BR" smtClean="0"/>
              <a:t>Saiba que é muito difícil definir as principais características para um esporte como habilidades para velocidade, resistência ou força de um jovem de 11 ou 12 anos. Por isso o melhor é deixar o jovem livre para escolher as atividades que o agradam, para que ele consiga manter uma regularidade.</a:t>
            </a:r>
          </a:p>
          <a:p>
            <a:pPr eaLnBrk="1" hangingPunct="1">
              <a:spcBef>
                <a:spcPct val="0"/>
              </a:spcBef>
            </a:pPr>
            <a:endParaRPr lang="pt-BR" altLang="pt-BR" smtClean="0"/>
          </a:p>
          <a:p>
            <a:pPr eaLnBrk="1" hangingPunct="1">
              <a:spcBef>
                <a:spcPct val="0"/>
              </a:spcBef>
            </a:pPr>
            <a:r>
              <a:rPr lang="pt-BR" altLang="pt-BR" smtClean="0"/>
              <a:t>Atividades mais indicadas:</a:t>
            </a:r>
          </a:p>
          <a:p>
            <a:pPr eaLnBrk="1" hangingPunct="1">
              <a:spcBef>
                <a:spcPct val="0"/>
              </a:spcBef>
            </a:pPr>
            <a:r>
              <a:rPr lang="pt-BR" altLang="pt-BR" smtClean="0"/>
              <a:t> </a:t>
            </a:r>
          </a:p>
          <a:p>
            <a:pPr eaLnBrk="1" hangingPunct="1">
              <a:spcBef>
                <a:spcPct val="0"/>
              </a:spcBef>
            </a:pPr>
            <a:r>
              <a:rPr lang="pt-BR" altLang="pt-BR" smtClean="0"/>
              <a:t>Artes marciais = Krav Maga</a:t>
            </a:r>
          </a:p>
          <a:p>
            <a:pPr eaLnBrk="1" hangingPunct="1">
              <a:spcBef>
                <a:spcPct val="0"/>
              </a:spcBef>
            </a:pPr>
            <a:r>
              <a:rPr lang="pt-BR" altLang="pt-BR" smtClean="0"/>
              <a:t>Esportes coletivos;</a:t>
            </a:r>
          </a:p>
          <a:p>
            <a:pPr eaLnBrk="1" hangingPunct="1">
              <a:spcBef>
                <a:spcPct val="0"/>
              </a:spcBef>
            </a:pPr>
            <a:r>
              <a:rPr lang="pt-BR" altLang="pt-BR" smtClean="0"/>
              <a:t>Musculação visando um trabalho de resistência muscular;</a:t>
            </a:r>
          </a:p>
          <a:p>
            <a:pPr eaLnBrk="1" hangingPunct="1">
              <a:spcBef>
                <a:spcPct val="0"/>
              </a:spcBef>
            </a:pPr>
            <a:r>
              <a:rPr lang="pt-BR" altLang="pt-BR" smtClean="0"/>
              <a:t>Natação;</a:t>
            </a:r>
          </a:p>
          <a:p>
            <a:pPr eaLnBrk="1" hangingPunct="1">
              <a:spcBef>
                <a:spcPct val="0"/>
              </a:spcBef>
            </a:pPr>
            <a:r>
              <a:rPr lang="pt-BR" altLang="pt-BR" smtClean="0"/>
              <a:t>Corrida;</a:t>
            </a:r>
          </a:p>
          <a:p>
            <a:pPr eaLnBrk="1" hangingPunct="1">
              <a:spcBef>
                <a:spcPct val="0"/>
              </a:spcBef>
            </a:pPr>
            <a:r>
              <a:rPr lang="pt-BR" altLang="pt-BR" smtClean="0"/>
              <a:t>Aulas de alongamento.</a:t>
            </a:r>
          </a:p>
          <a:p>
            <a:pPr eaLnBrk="1" hangingPunct="1">
              <a:spcBef>
                <a:spcPct val="0"/>
              </a:spcBef>
            </a:pPr>
            <a:r>
              <a:rPr lang="pt-BR" altLang="pt-BR" smtClean="0"/>
              <a:t> </a:t>
            </a:r>
          </a:p>
          <a:p>
            <a:pPr eaLnBrk="1" hangingPunct="1">
              <a:spcBef>
                <a:spcPct val="0"/>
              </a:spcBef>
            </a:pPr>
            <a:r>
              <a:rPr lang="pt-BR" altLang="pt-BR" smtClean="0"/>
              <a:t>Todo exercício físico deve ser sempre realizado sob a orientação de um profissional ou centro esportivo qualificado, pois a prática de esportes somente nos permite atingir os objetivos esperados quando é devidamente orientada.</a:t>
            </a:r>
            <a:r>
              <a:rPr lang="pt-BR" altLang="pt-BR" u="sng" baseline="30000" smtClean="0">
                <a:hlinkClick r:id="rId3"/>
              </a:rPr>
              <a:t>2</a:t>
            </a:r>
            <a:endParaRPr lang="pt-BR" altLang="pt-BR" smtClean="0"/>
          </a:p>
          <a:p>
            <a:pPr eaLnBrk="1" hangingPunct="1">
              <a:spcBef>
                <a:spcPct val="0"/>
              </a:spcBef>
            </a:pPr>
            <a:endParaRPr lang="pt-BR" altLang="pt-BR" smtClean="0"/>
          </a:p>
        </p:txBody>
      </p:sp>
      <p:sp>
        <p:nvSpPr>
          <p:cNvPr id="921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A748C8F-514F-4016-B25D-2BC0E5F6C09A}" type="slidenum">
              <a:rPr lang="pt-BR" altLang="pt-BR"/>
              <a:pPr eaLnBrk="1" hangingPunct="1"/>
              <a:t>40</a:t>
            </a:fld>
            <a:endParaRPr lang="pt-BR" altLang="pt-BR"/>
          </a:p>
        </p:txBody>
      </p:sp>
    </p:spTree>
    <p:extLst>
      <p:ext uri="{BB962C8B-B14F-4D97-AF65-F5344CB8AC3E}">
        <p14:creationId xmlns:p14="http://schemas.microsoft.com/office/powerpoint/2010/main" val="850725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Veja:</a:t>
            </a:r>
          </a:p>
          <a:p>
            <a:pPr eaLnBrk="1" hangingPunct="1">
              <a:spcBef>
                <a:spcPct val="0"/>
              </a:spcBef>
            </a:pPr>
            <a:endParaRPr lang="pt-BR" altLang="pt-BR" smtClean="0"/>
          </a:p>
          <a:p>
            <a:pPr eaLnBrk="1" hangingPunct="1">
              <a:spcBef>
                <a:spcPct val="0"/>
              </a:spcBef>
            </a:pPr>
            <a:r>
              <a:rPr lang="pt-BR" altLang="pt-BR" smtClean="0"/>
              <a:t>Note que três dos maiores problemas que acometem adolescentes estão ligados diretamente às faculdades físicas da pessoa. Obesidade, anorexia e bulimia afetam diretamente nosso Desenvolvimento físico:</a:t>
            </a:r>
          </a:p>
          <a:p>
            <a:pPr eaLnBrk="1" hangingPunct="1">
              <a:spcBef>
                <a:spcPct val="0"/>
              </a:spcBef>
            </a:pPr>
            <a:endParaRPr lang="pt-BR" altLang="pt-BR" smtClean="0"/>
          </a:p>
        </p:txBody>
      </p:sp>
      <p:sp>
        <p:nvSpPr>
          <p:cNvPr id="931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F232718-64BB-4399-92BB-1BEC6FF9B4BE}" type="slidenum">
              <a:rPr lang="pt-BR" altLang="pt-BR"/>
              <a:pPr eaLnBrk="1" hangingPunct="1"/>
              <a:t>41</a:t>
            </a:fld>
            <a:endParaRPr lang="pt-BR" altLang="pt-BR"/>
          </a:p>
        </p:txBody>
      </p:sp>
    </p:spTree>
    <p:extLst>
      <p:ext uri="{BB962C8B-B14F-4D97-AF65-F5344CB8AC3E}">
        <p14:creationId xmlns:p14="http://schemas.microsoft.com/office/powerpoint/2010/main" val="3552474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Obesidade – considerada uma epidemia mundial...</a:t>
            </a:r>
          </a:p>
          <a:p>
            <a:pPr eaLnBrk="1" hangingPunct="1">
              <a:spcBef>
                <a:spcPct val="0"/>
              </a:spcBef>
            </a:pPr>
            <a:r>
              <a:rPr lang="pt-BR" altLang="pt-BR" smtClean="0"/>
              <a:t>Um adolescente obeso com histórico de problema de peso e que o não reduzir na adolescência, a probabilidade de que se torne e permaneça um adulto obeso é de 1 para 28.</a:t>
            </a:r>
          </a:p>
          <a:p>
            <a:pPr eaLnBrk="1" hangingPunct="1">
              <a:spcBef>
                <a:spcPct val="0"/>
              </a:spcBef>
            </a:pPr>
            <a:r>
              <a:rPr lang="pt-BR" altLang="pt-BR" smtClean="0"/>
              <a:t>A genética humana parece não ajudar no caso da obesidade - se pai e mãe biológicos são gordos, a probabilidade de que os filhos também sejam é de 80%.</a:t>
            </a:r>
          </a:p>
          <a:p>
            <a:pPr eaLnBrk="1" hangingPunct="1">
              <a:spcBef>
                <a:spcPct val="0"/>
              </a:spcBef>
            </a:pPr>
            <a:endParaRPr lang="pt-BR" altLang="pt-BR" smtClean="0"/>
          </a:p>
        </p:txBody>
      </p:sp>
      <p:sp>
        <p:nvSpPr>
          <p:cNvPr id="9421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C96080-91C2-4AEE-B9C2-24792C3EBFA7}" type="slidenum">
              <a:rPr lang="pt-BR" altLang="pt-BR"/>
              <a:pPr eaLnBrk="1" hangingPunct="1"/>
              <a:t>42</a:t>
            </a:fld>
            <a:endParaRPr lang="pt-BR" altLang="pt-BR"/>
          </a:p>
        </p:txBody>
      </p:sp>
    </p:spTree>
    <p:extLst>
      <p:ext uri="{BB962C8B-B14F-4D97-AF65-F5344CB8AC3E}">
        <p14:creationId xmlns:p14="http://schemas.microsoft.com/office/powerpoint/2010/main" val="2116572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Anorexia – síndrome da inanição auto infligida deliberada, com risco de vida, caracterizada pela busca incessante da magreza e pelo mórbido, quase fóbico, de ficar gordo.</a:t>
            </a:r>
          </a:p>
          <a:p>
            <a:pPr eaLnBrk="1" hangingPunct="1">
              <a:spcBef>
                <a:spcPct val="0"/>
              </a:spcBef>
            </a:pPr>
            <a:r>
              <a:rPr lang="pt-BR" altLang="pt-BR" smtClean="0"/>
              <a:t>Uma em cada 150 mulheres é vítima da anorexia. Estima-se que 0,5% a 1% dessas mulheres é afetada pela doença na adolescência. E a cada 2.3 mulheres, 1 adolescente homem é anoréxico.</a:t>
            </a:r>
          </a:p>
          <a:p>
            <a:pPr eaLnBrk="1" hangingPunct="1">
              <a:spcBef>
                <a:spcPct val="0"/>
              </a:spcBef>
            </a:pPr>
            <a:r>
              <a:rPr lang="pt-BR" altLang="pt-BR" smtClean="0"/>
              <a:t>O índice de mortalidade por anorexia é de até 20%.</a:t>
            </a:r>
          </a:p>
          <a:p>
            <a:pPr eaLnBrk="1" hangingPunct="1">
              <a:spcBef>
                <a:spcPct val="0"/>
              </a:spcBef>
            </a:pPr>
            <a:endParaRPr lang="pt-BR" altLang="pt-BR" smtClean="0"/>
          </a:p>
        </p:txBody>
      </p:sp>
      <p:sp>
        <p:nvSpPr>
          <p:cNvPr id="9523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8C55513-8202-4A7E-9CAA-5208B43ECC73}" type="slidenum">
              <a:rPr lang="pt-BR" altLang="pt-BR"/>
              <a:pPr eaLnBrk="1" hangingPunct="1"/>
              <a:t>43</a:t>
            </a:fld>
            <a:endParaRPr lang="pt-BR" altLang="pt-BR"/>
          </a:p>
        </p:txBody>
      </p:sp>
    </p:spTree>
    <p:extLst>
      <p:ext uri="{BB962C8B-B14F-4D97-AF65-F5344CB8AC3E}">
        <p14:creationId xmlns:p14="http://schemas.microsoft.com/office/powerpoint/2010/main" val="426488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Bulimia – significa “fome de boi” ou “fome devoradora”. Caracteriza-se por ciclos repetidos de ingestão excessiva de alimentos seguida de vomito auto induzido, abuso de laxantes, diuréticos e/ou jejum e exercícios excessivos.</a:t>
            </a:r>
          </a:p>
          <a:p>
            <a:pPr eaLnBrk="1" hangingPunct="1">
              <a:spcBef>
                <a:spcPct val="0"/>
              </a:spcBef>
            </a:pPr>
            <a:r>
              <a:rPr lang="pt-BR" altLang="pt-BR" smtClean="0"/>
              <a:t>Os relatório da Anorexia and Related Eating Disorders, Inc. indicam que a anorexia e a bulimia afetam atualmente até 20% da população adolescente.</a:t>
            </a:r>
          </a:p>
          <a:p>
            <a:pPr eaLnBrk="1" hangingPunct="1">
              <a:spcBef>
                <a:spcPct val="0"/>
              </a:spcBef>
            </a:pPr>
            <a:endParaRPr lang="pt-BR" altLang="pt-BR" smtClean="0"/>
          </a:p>
          <a:p>
            <a:pPr eaLnBrk="1" hangingPunct="1">
              <a:spcBef>
                <a:spcPct val="0"/>
              </a:spcBef>
            </a:pPr>
            <a:r>
              <a:rPr lang="pt-BR" altLang="pt-BR" smtClean="0"/>
              <a:t>Mas observe que a atividade física bem desempenhada resolve as dificuldades diretamente; ela responde e organiza todos as dificuldade decorrentes destes distúrbios.</a:t>
            </a:r>
          </a:p>
          <a:p>
            <a:pPr eaLnBrk="1" hangingPunct="1">
              <a:spcBef>
                <a:spcPct val="0"/>
              </a:spcBef>
            </a:pPr>
            <a:endParaRPr lang="pt-BR" altLang="pt-BR" smtClean="0"/>
          </a:p>
          <a:p>
            <a:pPr eaLnBrk="1" hangingPunct="1">
              <a:spcBef>
                <a:spcPct val="0"/>
              </a:spcBef>
            </a:pPr>
            <a:r>
              <a:rPr lang="pt-BR" altLang="pt-BR" b="1" smtClean="0"/>
              <a:t>Demi Lovato</a:t>
            </a:r>
            <a:r>
              <a:rPr lang="pt-BR" altLang="pt-BR" smtClean="0"/>
              <a:t/>
            </a:r>
            <a:br>
              <a:rPr lang="pt-BR" altLang="pt-BR" smtClean="0"/>
            </a:br>
            <a:r>
              <a:rPr lang="pt-BR" altLang="pt-BR" smtClean="0"/>
              <a:t>Atriz e cantora, parece que continua a sofrer com anorexia e bulimia, tendo sido internada em uma clínica de reabilitação após passar por episódios de automutilação. A Tatuagem parece ter sido feita para esconder as marcas...</a:t>
            </a:r>
          </a:p>
        </p:txBody>
      </p:sp>
      <p:sp>
        <p:nvSpPr>
          <p:cNvPr id="962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DFFF302-303D-4295-ADCE-57CAE555C6C7}" type="slidenum">
              <a:rPr lang="pt-BR" altLang="pt-BR"/>
              <a:pPr eaLnBrk="1" hangingPunct="1"/>
              <a:t>44</a:t>
            </a:fld>
            <a:endParaRPr lang="pt-BR" altLang="pt-BR"/>
          </a:p>
        </p:txBody>
      </p:sp>
    </p:spTree>
    <p:extLst>
      <p:ext uri="{BB962C8B-B14F-4D97-AF65-F5344CB8AC3E}">
        <p14:creationId xmlns:p14="http://schemas.microsoft.com/office/powerpoint/2010/main" val="420862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Porque?</a:t>
            </a:r>
          </a:p>
          <a:p>
            <a:pPr eaLnBrk="1" hangingPunct="1">
              <a:spcBef>
                <a:spcPct val="0"/>
              </a:spcBef>
            </a:pPr>
            <a:endParaRPr lang="pt-BR" altLang="pt-BR" smtClean="0"/>
          </a:p>
          <a:p>
            <a:pPr eaLnBrk="1" hangingPunct="1">
              <a:spcBef>
                <a:spcPct val="0"/>
              </a:spcBef>
            </a:pPr>
            <a:r>
              <a:rPr lang="pt-BR" altLang="pt-BR" smtClean="0"/>
              <a:t>Prevenção é o melhor remédio, sem dúvida. Mais vale um grama de prevenção do que um quilo de tratamento. Deus tem dado a nós, seres humanos, orientações para uma boa saúde e métodos simples para prevenir e tratar algumas enfermidades. Exercício físico tem sido um dos principais “remédios naturais” que todos podemos usar, e que trarão muitos benefícios para prevenir doenças, manter ou recuperar nossa saúde.</a:t>
            </a:r>
          </a:p>
          <a:p>
            <a:pPr eaLnBrk="1" hangingPunct="1">
              <a:spcBef>
                <a:spcPct val="0"/>
              </a:spcBef>
            </a:pPr>
            <a:r>
              <a:rPr lang="pt-BR" altLang="pt-BR" smtClean="0"/>
              <a:t> </a:t>
            </a:r>
          </a:p>
          <a:p>
            <a:pPr eaLnBrk="1" hangingPunct="1">
              <a:spcBef>
                <a:spcPct val="0"/>
              </a:spcBef>
            </a:pPr>
            <a:r>
              <a:rPr lang="pt-BR" altLang="pt-BR" smtClean="0"/>
              <a:t>“Porque somos feitura sua, criados em Cristo Jesus para boas obras, as quais Deus antes as preparou para que andássemos nelas”. Ef 2:10.</a:t>
            </a:r>
          </a:p>
          <a:p>
            <a:pPr eaLnBrk="1" hangingPunct="1">
              <a:spcBef>
                <a:spcPct val="0"/>
              </a:spcBef>
            </a:pPr>
            <a:r>
              <a:rPr lang="pt-BR" altLang="pt-BR" smtClean="0"/>
              <a:t> </a:t>
            </a:r>
          </a:p>
          <a:p>
            <a:pPr eaLnBrk="1" hangingPunct="1">
              <a:spcBef>
                <a:spcPct val="0"/>
              </a:spcBef>
            </a:pPr>
            <a:r>
              <a:rPr lang="pt-BR" altLang="pt-BR" smtClean="0"/>
              <a:t>“Porque é necessário que todos nós sejamos manifestos diante do tribunal de Cristo, para que cada um receba o que fez por meio do corpo, segundo o que praticou, o bem ou mal”. 2Co 5:10.</a:t>
            </a:r>
          </a:p>
          <a:p>
            <a:pPr eaLnBrk="1" hangingPunct="1">
              <a:spcBef>
                <a:spcPct val="0"/>
              </a:spcBef>
            </a:pPr>
            <a:r>
              <a:rPr lang="pt-BR" altLang="pt-BR" smtClean="0"/>
              <a:t> </a:t>
            </a:r>
          </a:p>
          <a:p>
            <a:pPr eaLnBrk="1" hangingPunct="1">
              <a:spcBef>
                <a:spcPct val="0"/>
              </a:spcBef>
            </a:pPr>
            <a:r>
              <a:rPr lang="pt-BR" altLang="pt-BR" smtClean="0"/>
              <a:t>“Ele dá força ao cansado, e aumenta as forças ao que não tem nenhum vigor”. Is 40:29.</a:t>
            </a:r>
          </a:p>
        </p:txBody>
      </p:sp>
      <p:sp>
        <p:nvSpPr>
          <p:cNvPr id="972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4078B5A-D81A-4724-8961-200757F98F97}" type="slidenum">
              <a:rPr lang="pt-BR" altLang="pt-BR"/>
              <a:pPr eaLnBrk="1" hangingPunct="1"/>
              <a:t>45</a:t>
            </a:fld>
            <a:endParaRPr lang="pt-BR" altLang="pt-BR"/>
          </a:p>
        </p:txBody>
      </p:sp>
    </p:spTree>
    <p:extLst>
      <p:ext uri="{BB962C8B-B14F-4D97-AF65-F5344CB8AC3E}">
        <p14:creationId xmlns:p14="http://schemas.microsoft.com/office/powerpoint/2010/main" val="418342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Para começar: O que é exercício físico?</a:t>
            </a:r>
          </a:p>
          <a:p>
            <a:pPr eaLnBrk="1" hangingPunct="1">
              <a:spcBef>
                <a:spcPct val="0"/>
              </a:spcBef>
            </a:pPr>
            <a:endParaRPr lang="pt-BR" altLang="pt-BR" smtClean="0"/>
          </a:p>
          <a:p>
            <a:pPr eaLnBrk="1" hangingPunct="1">
              <a:spcBef>
                <a:spcPct val="0"/>
              </a:spcBef>
            </a:pPr>
            <a:r>
              <a:rPr lang="pt-BR" altLang="pt-BR" smtClean="0"/>
              <a:t>Exercício físico é qualquer atividade física que mantém ou aumenta a aptidão física em geral e tem o objetivo de alcançar a saúde e também a recreação. A razão da prática de exercícios inclui: o reforço da musculatura e do sistema cardiovascular; o aperfeiçoamento das habilidades atléticas; a perda de peso e/ou a manutenção de alguma parte do corpo. </a:t>
            </a:r>
          </a:p>
          <a:p>
            <a:pPr eaLnBrk="1" hangingPunct="1">
              <a:spcBef>
                <a:spcPct val="0"/>
              </a:spcBef>
            </a:pPr>
            <a:endParaRPr lang="pt-BR" altLang="pt-BR" smtClean="0"/>
          </a:p>
          <a:p>
            <a:pPr eaLnBrk="1" hangingPunct="1">
              <a:spcBef>
                <a:spcPct val="0"/>
              </a:spcBef>
            </a:pPr>
            <a:r>
              <a:rPr lang="pt-BR" altLang="pt-BR" smtClean="0"/>
              <a:t>Observe que todos vcs são adolescentes, fase marcada pela transição entre a infância e a idade adulta. Caracteriza-se por alterações em diversos níveis - físico, mental e social - e representa um processo de distanciamento de formas de comportamento e privilégios típicos da infância e de aquisição de características e competências que o capacitem a assumir os deveres e papéis sociais do adulto.</a:t>
            </a:r>
          </a:p>
          <a:p>
            <a:pPr eaLnBrk="1" hangingPunct="1">
              <a:spcBef>
                <a:spcPct val="0"/>
              </a:spcBef>
            </a:pPr>
            <a:endParaRPr lang="pt-BR" altLang="pt-BR" smtClean="0"/>
          </a:p>
        </p:txBody>
      </p:sp>
      <p:sp>
        <p:nvSpPr>
          <p:cNvPr id="5632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A0D95BE-EAA5-4639-A8CA-CDAB5241058E}" type="slidenum">
              <a:rPr lang="pt-BR" altLang="pt-BR"/>
              <a:pPr eaLnBrk="1" hangingPunct="1"/>
              <a:t>5</a:t>
            </a:fld>
            <a:endParaRPr lang="pt-BR" altLang="pt-BR"/>
          </a:p>
        </p:txBody>
      </p:sp>
    </p:spTree>
    <p:extLst>
      <p:ext uri="{BB962C8B-B14F-4D97-AF65-F5344CB8AC3E}">
        <p14:creationId xmlns:p14="http://schemas.microsoft.com/office/powerpoint/2010/main" val="37335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1. Nesta fase mais do que nunca, atividade física é importante, pois você está desenvolvendo suas capacidades – física, mental, social e espiritual. Como veremos, a atividade física colabora para o desenvolvimento de cada uma delas... Conscientize-se – você está se desenvolvendo, em transformação.</a:t>
            </a:r>
          </a:p>
          <a:p>
            <a:pPr eaLnBrk="1" hangingPunct="1">
              <a:spcBef>
                <a:spcPct val="0"/>
              </a:spcBef>
            </a:pPr>
            <a:r>
              <a:rPr lang="pt-BR" altLang="pt-BR" smtClean="0"/>
              <a:t>2. Vocês sabem quem é esta? Katy Hudson... Hoje a famosa Katy Perry... É, ela cresceu...</a:t>
            </a:r>
          </a:p>
          <a:p>
            <a:pPr eaLnBrk="1" hangingPunct="1">
              <a:spcBef>
                <a:spcPct val="0"/>
              </a:spcBef>
            </a:pPr>
            <a:endParaRPr lang="pt-BR" altLang="pt-BR" smtClean="0"/>
          </a:p>
        </p:txBody>
      </p:sp>
      <p:sp>
        <p:nvSpPr>
          <p:cNvPr id="5734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38B08B5-3BB1-4BCB-BB63-90FC923175B5}" type="slidenum">
              <a:rPr lang="pt-BR" altLang="pt-BR"/>
              <a:pPr eaLnBrk="1" hangingPunct="1"/>
              <a:t>6</a:t>
            </a:fld>
            <a:endParaRPr lang="pt-BR" altLang="pt-BR"/>
          </a:p>
        </p:txBody>
      </p:sp>
    </p:spTree>
    <p:extLst>
      <p:ext uri="{BB962C8B-B14F-4D97-AF65-F5344CB8AC3E}">
        <p14:creationId xmlns:p14="http://schemas.microsoft.com/office/powerpoint/2010/main" val="176366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Atividade X Inatividade</a:t>
            </a:r>
          </a:p>
          <a:p>
            <a:pPr eaLnBrk="1" hangingPunct="1">
              <a:spcBef>
                <a:spcPct val="0"/>
              </a:spcBef>
            </a:pPr>
            <a:endParaRPr lang="pt-BR" altLang="pt-BR" smtClean="0"/>
          </a:p>
          <a:p>
            <a:pPr eaLnBrk="1" hangingPunct="1">
              <a:spcBef>
                <a:spcPct val="0"/>
              </a:spcBef>
            </a:pPr>
            <a:r>
              <a:rPr lang="pt-BR" altLang="pt-BR" smtClean="0"/>
              <a:t>Sedentarismo</a:t>
            </a:r>
          </a:p>
          <a:p>
            <a:pPr eaLnBrk="1" hangingPunct="1">
              <a:spcBef>
                <a:spcPct val="0"/>
              </a:spcBef>
            </a:pPr>
            <a:endParaRPr lang="pt-BR" altLang="pt-BR" smtClean="0"/>
          </a:p>
          <a:p>
            <a:pPr eaLnBrk="1" hangingPunct="1">
              <a:spcBef>
                <a:spcPct val="0"/>
              </a:spcBef>
            </a:pPr>
            <a:r>
              <a:rPr lang="pt-BR" altLang="pt-BR" smtClean="0"/>
              <a:t>As doenças causadas pela falta de exercícios são mais graves e mais disseminadas do que imaginávamos, mas preveni-las é extremamente fácil.</a:t>
            </a:r>
          </a:p>
          <a:p>
            <a:pPr eaLnBrk="1" hangingPunct="1">
              <a:spcBef>
                <a:spcPct val="0"/>
              </a:spcBef>
            </a:pPr>
            <a:r>
              <a:rPr lang="pt-BR" altLang="pt-BR" smtClean="0"/>
              <a:t> </a:t>
            </a:r>
          </a:p>
          <a:p>
            <a:pPr eaLnBrk="1" hangingPunct="1">
              <a:spcBef>
                <a:spcPct val="0"/>
              </a:spcBef>
            </a:pPr>
            <a:r>
              <a:rPr lang="pt-BR" altLang="pt-BR" smtClean="0"/>
              <a:t>Um estudo coordenado por Michael Pratt mostrou que as doenças causadas pelo sedentarismo consomem o equivalente a 70% dos gastos hospitalares mundiais.</a:t>
            </a:r>
          </a:p>
          <a:p>
            <a:pPr eaLnBrk="1" hangingPunct="1">
              <a:spcBef>
                <a:spcPct val="0"/>
              </a:spcBef>
            </a:pPr>
            <a:endParaRPr lang="pt-BR" altLang="pt-BR" smtClean="0"/>
          </a:p>
          <a:p>
            <a:pPr eaLnBrk="1" hangingPunct="1">
              <a:spcBef>
                <a:spcPct val="0"/>
              </a:spcBef>
            </a:pPr>
            <a:endParaRPr lang="pt-BR" altLang="pt-BR" smtClean="0"/>
          </a:p>
        </p:txBody>
      </p:sp>
      <p:sp>
        <p:nvSpPr>
          <p:cNvPr id="5837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72EFA9E-A402-49BD-95CA-DF6897B6C8DB}" type="slidenum">
              <a:rPr lang="pt-BR" altLang="pt-BR"/>
              <a:pPr eaLnBrk="1" hangingPunct="1"/>
              <a:t>7</a:t>
            </a:fld>
            <a:endParaRPr lang="pt-BR" altLang="pt-BR"/>
          </a:p>
        </p:txBody>
      </p:sp>
    </p:spTree>
    <p:extLst>
      <p:ext uri="{BB962C8B-B14F-4D97-AF65-F5344CB8AC3E}">
        <p14:creationId xmlns:p14="http://schemas.microsoft.com/office/powerpoint/2010/main" val="55771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Em 1995, um estudo feito com mais de 20 mil pessoas mostrou que um obeso que faz exercícios tem uma expectativa de vida maior do que um sedentário com o peso correto. </a:t>
            </a:r>
          </a:p>
        </p:txBody>
      </p:sp>
      <p:sp>
        <p:nvSpPr>
          <p:cNvPr id="5939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7E82793-4A2F-4DB2-A112-9538886E4691}" type="slidenum">
              <a:rPr lang="pt-BR" altLang="pt-BR"/>
              <a:pPr eaLnBrk="1" hangingPunct="1"/>
              <a:t>8</a:t>
            </a:fld>
            <a:endParaRPr lang="pt-BR" altLang="pt-BR"/>
          </a:p>
        </p:txBody>
      </p:sp>
    </p:spTree>
    <p:extLst>
      <p:ext uri="{BB962C8B-B14F-4D97-AF65-F5344CB8AC3E}">
        <p14:creationId xmlns:p14="http://schemas.microsoft.com/office/powerpoint/2010/main" val="142683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Em seguida, cientistas mostraram que indivíduos com problema de excesso de colesterol, com diabetes ou com hipertensão que são ativos morrem menos do que sedentários que não possuem nenhum desses males. Quem fuma, mas se exercita, tem a mesma chance de ter doenças crônicas que um não-fumante que fica parado dentro de casa.</a:t>
            </a:r>
          </a:p>
          <a:p>
            <a:pPr eaLnBrk="1" hangingPunct="1">
              <a:spcBef>
                <a:spcPct val="0"/>
              </a:spcBef>
            </a:pPr>
            <a:endParaRPr lang="pt-BR" altLang="pt-BR" smtClean="0"/>
          </a:p>
        </p:txBody>
      </p:sp>
      <p:sp>
        <p:nvSpPr>
          <p:cNvPr id="6042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ED28238-68BD-4FF9-8F87-0BA70CC974FD}" type="slidenum">
              <a:rPr lang="pt-BR" altLang="pt-BR"/>
              <a:pPr eaLnBrk="1" hangingPunct="1"/>
              <a:t>9</a:t>
            </a:fld>
            <a:endParaRPr lang="pt-BR" altLang="pt-BR"/>
          </a:p>
        </p:txBody>
      </p:sp>
    </p:spTree>
    <p:extLst>
      <p:ext uri="{BB962C8B-B14F-4D97-AF65-F5344CB8AC3E}">
        <p14:creationId xmlns:p14="http://schemas.microsoft.com/office/powerpoint/2010/main" val="21254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77760E93-F865-459E-845A-CEE807B2E191}" type="datetimeFigureOut">
              <a:rPr lang="pt-BR"/>
              <a:pPr>
                <a:defRPr/>
              </a:pPr>
              <a:t>24/02/2015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CC8F584-FE0E-4883-8EB7-B8C135AD23DC}" type="slidenum">
              <a:rPr lang="pt-BR" altLang="pt-BR"/>
              <a:pPr/>
              <a:t>‹nº›</a:t>
            </a:fld>
            <a:endParaRPr lang="pt-BR" altLang="pt-BR"/>
          </a:p>
        </p:txBody>
      </p:sp>
    </p:spTree>
    <p:extLst>
      <p:ext uri="{BB962C8B-B14F-4D97-AF65-F5344CB8AC3E}">
        <p14:creationId xmlns:p14="http://schemas.microsoft.com/office/powerpoint/2010/main" val="112413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471FFF4D-56F3-48DE-9CD3-775D0068D3BF}" type="datetimeFigureOut">
              <a:rPr lang="pt-BR"/>
              <a:pPr>
                <a:defRPr/>
              </a:pPr>
              <a:t>24/02/2015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04B437C-65BB-4856-A9D8-33BFB5DFBBE2}" type="slidenum">
              <a:rPr lang="pt-BR" altLang="pt-BR"/>
              <a:pPr/>
              <a:t>‹nº›</a:t>
            </a:fld>
            <a:endParaRPr lang="pt-BR" altLang="pt-BR"/>
          </a:p>
        </p:txBody>
      </p:sp>
    </p:spTree>
    <p:extLst>
      <p:ext uri="{BB962C8B-B14F-4D97-AF65-F5344CB8AC3E}">
        <p14:creationId xmlns:p14="http://schemas.microsoft.com/office/powerpoint/2010/main" val="280175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736E4305-48C0-401D-B5A0-2D0E0537CC9E}" type="datetimeFigureOut">
              <a:rPr lang="pt-BR"/>
              <a:pPr>
                <a:defRPr/>
              </a:pPr>
              <a:t>24/02/2015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6136C6A1-82C5-45F1-889B-720565E47A5D}" type="slidenum">
              <a:rPr lang="pt-BR" altLang="pt-BR"/>
              <a:pPr/>
              <a:t>‹nº›</a:t>
            </a:fld>
            <a:endParaRPr lang="pt-BR" altLang="pt-BR"/>
          </a:p>
        </p:txBody>
      </p:sp>
    </p:spTree>
    <p:extLst>
      <p:ext uri="{BB962C8B-B14F-4D97-AF65-F5344CB8AC3E}">
        <p14:creationId xmlns:p14="http://schemas.microsoft.com/office/powerpoint/2010/main" val="3115248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4B76D33-17F1-48E5-BCC8-DDBA9BD60B9F}" type="datetimeFigureOut">
              <a:rPr lang="pt-BR"/>
              <a:pPr>
                <a:defRPr/>
              </a:pPr>
              <a:t>24/02/2015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FA4025A-D581-43FE-A0A6-CE01A81F5DFC}" type="slidenum">
              <a:rPr lang="pt-BR" altLang="pt-BR"/>
              <a:pPr/>
              <a:t>‹nº›</a:t>
            </a:fld>
            <a:endParaRPr lang="pt-BR" altLang="pt-BR"/>
          </a:p>
        </p:txBody>
      </p:sp>
    </p:spTree>
    <p:extLst>
      <p:ext uri="{BB962C8B-B14F-4D97-AF65-F5344CB8AC3E}">
        <p14:creationId xmlns:p14="http://schemas.microsoft.com/office/powerpoint/2010/main" val="152248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3B1C6585-92AC-4B82-92FD-B4FFBAC1CF03}" type="datetimeFigureOut">
              <a:rPr lang="pt-BR"/>
              <a:pPr>
                <a:defRPr/>
              </a:pPr>
              <a:t>24/02/2015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E42AF443-A638-4C70-8E0C-3F90DE1F00A8}" type="slidenum">
              <a:rPr lang="pt-BR" altLang="pt-BR"/>
              <a:pPr/>
              <a:t>‹nº›</a:t>
            </a:fld>
            <a:endParaRPr lang="pt-BR" altLang="pt-BR"/>
          </a:p>
        </p:txBody>
      </p:sp>
    </p:spTree>
    <p:extLst>
      <p:ext uri="{BB962C8B-B14F-4D97-AF65-F5344CB8AC3E}">
        <p14:creationId xmlns:p14="http://schemas.microsoft.com/office/powerpoint/2010/main" val="76134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03214C18-E3B5-4E1E-B4EC-EB15DAEA929E}" type="datetimeFigureOut">
              <a:rPr lang="pt-BR"/>
              <a:pPr>
                <a:defRPr/>
              </a:pPr>
              <a:t>24/02/2015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4BED0385-8091-4ACF-9954-40CC5FFA229F}" type="slidenum">
              <a:rPr lang="pt-BR" altLang="pt-BR"/>
              <a:pPr/>
              <a:t>‹nº›</a:t>
            </a:fld>
            <a:endParaRPr lang="pt-BR" altLang="pt-BR"/>
          </a:p>
        </p:txBody>
      </p:sp>
    </p:spTree>
    <p:extLst>
      <p:ext uri="{BB962C8B-B14F-4D97-AF65-F5344CB8AC3E}">
        <p14:creationId xmlns:p14="http://schemas.microsoft.com/office/powerpoint/2010/main" val="318705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C546C2E6-CD34-4373-8BF3-8F476C16886F}" type="datetimeFigureOut">
              <a:rPr lang="pt-BR"/>
              <a:pPr>
                <a:defRPr/>
              </a:pPr>
              <a:t>24/02/2015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E729B284-C5F2-440C-BDE2-AD9C5CD4C00D}" type="slidenum">
              <a:rPr lang="pt-BR" altLang="pt-BR"/>
              <a:pPr/>
              <a:t>‹nº›</a:t>
            </a:fld>
            <a:endParaRPr lang="pt-BR" altLang="pt-BR"/>
          </a:p>
        </p:txBody>
      </p:sp>
    </p:spTree>
    <p:extLst>
      <p:ext uri="{BB962C8B-B14F-4D97-AF65-F5344CB8AC3E}">
        <p14:creationId xmlns:p14="http://schemas.microsoft.com/office/powerpoint/2010/main" val="2946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D72C63A2-7078-42BC-83DA-95A219424BA6}" type="datetimeFigureOut">
              <a:rPr lang="pt-BR"/>
              <a:pPr>
                <a:defRPr/>
              </a:pPr>
              <a:t>24/02/2015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2DD37DE5-1DC2-437C-A4CE-777FCDBE0EAE}" type="slidenum">
              <a:rPr lang="pt-BR" altLang="pt-BR"/>
              <a:pPr/>
              <a:t>‹nº›</a:t>
            </a:fld>
            <a:endParaRPr lang="pt-BR" altLang="pt-BR"/>
          </a:p>
        </p:txBody>
      </p:sp>
    </p:spTree>
    <p:extLst>
      <p:ext uri="{BB962C8B-B14F-4D97-AF65-F5344CB8AC3E}">
        <p14:creationId xmlns:p14="http://schemas.microsoft.com/office/powerpoint/2010/main" val="152920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30BF4625-4D7A-4BFB-8020-A0EC8B75DF54}" type="datetimeFigureOut">
              <a:rPr lang="pt-BR"/>
              <a:pPr>
                <a:defRPr/>
              </a:pPr>
              <a:t>24/02/2015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5D4385DA-DB06-45BB-9941-543C733522E7}" type="slidenum">
              <a:rPr lang="pt-BR" altLang="pt-BR"/>
              <a:pPr/>
              <a:t>‹nº›</a:t>
            </a:fld>
            <a:endParaRPr lang="pt-BR" altLang="pt-BR"/>
          </a:p>
        </p:txBody>
      </p:sp>
    </p:spTree>
    <p:extLst>
      <p:ext uri="{BB962C8B-B14F-4D97-AF65-F5344CB8AC3E}">
        <p14:creationId xmlns:p14="http://schemas.microsoft.com/office/powerpoint/2010/main" val="9727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AA5301E9-C50D-4224-BF58-51E9E74BDF0F}" type="datetimeFigureOut">
              <a:rPr lang="pt-BR"/>
              <a:pPr>
                <a:defRPr/>
              </a:pPr>
              <a:t>24/02/2015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79C23614-546A-4B4A-9E69-35EC0A4DC368}" type="slidenum">
              <a:rPr lang="pt-BR" altLang="pt-BR"/>
              <a:pPr/>
              <a:t>‹nº›</a:t>
            </a:fld>
            <a:endParaRPr lang="pt-BR" altLang="pt-BR"/>
          </a:p>
        </p:txBody>
      </p:sp>
    </p:spTree>
    <p:extLst>
      <p:ext uri="{BB962C8B-B14F-4D97-AF65-F5344CB8AC3E}">
        <p14:creationId xmlns:p14="http://schemas.microsoft.com/office/powerpoint/2010/main" val="378773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4FCAB21E-2283-4D06-8477-DFE9CEE0A4D1}" type="datetimeFigureOut">
              <a:rPr lang="pt-BR"/>
              <a:pPr>
                <a:defRPr/>
              </a:pPr>
              <a:t>24/02/2015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0A42869F-8902-434A-92E7-18DB6209EDBE}" type="slidenum">
              <a:rPr lang="pt-BR" altLang="pt-BR"/>
              <a:pPr/>
              <a:t>‹nº›</a:t>
            </a:fld>
            <a:endParaRPr lang="pt-BR" altLang="pt-BR"/>
          </a:p>
        </p:txBody>
      </p:sp>
    </p:spTree>
    <p:extLst>
      <p:ext uri="{BB962C8B-B14F-4D97-AF65-F5344CB8AC3E}">
        <p14:creationId xmlns:p14="http://schemas.microsoft.com/office/powerpoint/2010/main" val="329729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994F69B-72E0-45AF-8965-E6253EF285CA}" type="datetimeFigureOut">
              <a:rPr lang="pt-BR"/>
              <a:pPr>
                <a:defRPr/>
              </a:pPr>
              <a:t>24/02/2015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EE60869-453B-471E-990D-34F7312265E8}"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m 2"/>
          <p:cNvPicPr>
            <a:picLocks noChangeAspect="1"/>
          </p:cNvPicPr>
          <p:nvPr/>
        </p:nvPicPr>
        <p:blipFill>
          <a:blip r:embed="rId3">
            <a:extLst>
              <a:ext uri="{28A0092B-C50C-407E-A947-70E740481C1C}">
                <a14:useLocalDpi xmlns:a14="http://schemas.microsoft.com/office/drawing/2010/main" val="0"/>
              </a:ext>
            </a:extLst>
          </a:blip>
          <a:srcRect t="2805"/>
          <a:stretch>
            <a:fillRect/>
          </a:stretch>
        </p:blipFill>
        <p:spPr bwMode="auto">
          <a:xfrm>
            <a:off x="0" y="908050"/>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59312" y="1850016"/>
            <a:ext cx="3443388" cy="1938992"/>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Exercício Físico Para Adolescentes </a:t>
            </a:r>
          </a:p>
        </p:txBody>
      </p:sp>
      <p:sp>
        <p:nvSpPr>
          <p:cNvPr id="5" name="CaixaDeTexto 4"/>
          <p:cNvSpPr txBox="1"/>
          <p:nvPr/>
        </p:nvSpPr>
        <p:spPr>
          <a:xfrm>
            <a:off x="398378" y="6146140"/>
            <a:ext cx="8350085" cy="523220"/>
          </a:xfrm>
          <a:prstGeom prst="rect">
            <a:avLst/>
          </a:prstGeom>
          <a:noFill/>
        </p:spPr>
        <p:txBody>
          <a:bodyPr>
            <a:spAutoFit/>
          </a:bodyPr>
          <a:lstStyle/>
          <a:p>
            <a:pPr algn="r" fontAlgn="auto">
              <a:spcBef>
                <a:spcPts val="0"/>
              </a:spcBef>
              <a:spcAft>
                <a:spcPts val="0"/>
              </a:spcAft>
              <a:defRPr/>
            </a:pP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Pastoral Estudantil – APV  Pr. Roberto Conti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upo 3"/>
          <p:cNvGrpSpPr>
            <a:grpSpLocks/>
          </p:cNvGrpSpPr>
          <p:nvPr/>
        </p:nvGrpSpPr>
        <p:grpSpPr bwMode="auto">
          <a:xfrm>
            <a:off x="14288" y="1114425"/>
            <a:ext cx="9102725" cy="4616450"/>
            <a:chOff x="14789" y="1019592"/>
            <a:chExt cx="9101915" cy="4616528"/>
          </a:xfrm>
        </p:grpSpPr>
        <p:pic>
          <p:nvPicPr>
            <p:cNvPr id="11269"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89" y="1826139"/>
              <a:ext cx="4485387" cy="320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m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176" y="1019592"/>
              <a:ext cx="4616528" cy="461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ixaDeTexto 4"/>
          <p:cNvSpPr txBox="1"/>
          <p:nvPr/>
        </p:nvSpPr>
        <p:spPr>
          <a:xfrm>
            <a:off x="4515026" y="407242"/>
            <a:ext cx="458682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Artrite</a:t>
            </a:r>
          </a:p>
        </p:txBody>
      </p:sp>
      <p:sp>
        <p:nvSpPr>
          <p:cNvPr id="6" name="CaixaDeTexto 5"/>
          <p:cNvSpPr txBox="1"/>
          <p:nvPr/>
        </p:nvSpPr>
        <p:spPr>
          <a:xfrm>
            <a:off x="-35932" y="407242"/>
            <a:ext cx="458682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Saudável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55638"/>
            <a:ext cx="7467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4716016" y="3082608"/>
            <a:ext cx="3589784" cy="1323439"/>
          </a:xfrm>
          <a:prstGeom prst="rect">
            <a:avLst/>
          </a:prstGeom>
          <a:noFill/>
        </p:spPr>
        <p:txBody>
          <a:bodyPr>
            <a:spAutoFit/>
          </a:bodyPr>
          <a:lstStyle/>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30 minutos </a:t>
            </a:r>
          </a:p>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5X por semana</a:t>
            </a:r>
          </a:p>
        </p:txBody>
      </p:sp>
      <p:sp>
        <p:nvSpPr>
          <p:cNvPr id="4" name="Retângulo 3"/>
          <p:cNvSpPr/>
          <p:nvPr/>
        </p:nvSpPr>
        <p:spPr>
          <a:xfrm>
            <a:off x="4716016" y="4354720"/>
            <a:ext cx="3589784" cy="1323439"/>
          </a:xfrm>
          <a:prstGeom prst="rect">
            <a:avLst/>
          </a:prstGeom>
        </p:spPr>
        <p:txBody>
          <a:bodyPr>
            <a:spAutoFit/>
          </a:bodyPr>
          <a:lstStyle/>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A intensidade não importa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515544" y="367931"/>
            <a:ext cx="1569142"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10min</a:t>
            </a:r>
          </a:p>
        </p:txBody>
      </p:sp>
      <p:sp>
        <p:nvSpPr>
          <p:cNvPr id="7" name="CaixaDeTexto 6"/>
          <p:cNvSpPr txBox="1"/>
          <p:nvPr/>
        </p:nvSpPr>
        <p:spPr>
          <a:xfrm>
            <a:off x="7456570" y="1066480"/>
            <a:ext cx="1569142"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10min</a:t>
            </a:r>
          </a:p>
        </p:txBody>
      </p:sp>
      <p:sp>
        <p:nvSpPr>
          <p:cNvPr id="8" name="CaixaDeTexto 7"/>
          <p:cNvSpPr txBox="1"/>
          <p:nvPr/>
        </p:nvSpPr>
        <p:spPr>
          <a:xfrm>
            <a:off x="5917332" y="5862082"/>
            <a:ext cx="1569142"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10min</a:t>
            </a:r>
          </a:p>
        </p:txBody>
      </p:sp>
      <p:pic>
        <p:nvPicPr>
          <p:cNvPr id="13317" name="Imagem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81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m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13" y="3141663"/>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m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9138" y="1790700"/>
            <a:ext cx="4608512"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133600"/>
            <a:ext cx="32607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425" y="390525"/>
            <a:ext cx="5905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354408" y="3252662"/>
            <a:ext cx="4572000" cy="2677656"/>
          </a:xfrm>
          <a:prstGeom prst="rect">
            <a:avLst/>
          </a:prstGeom>
        </p:spPr>
        <p:txBody>
          <a:bodyPr>
            <a:spAutoFit/>
          </a:bodyPr>
          <a:lstStyle/>
          <a:p>
            <a:pPr algn="ctr" fontAlgn="auto">
              <a:spcBef>
                <a:spcPts val="0"/>
              </a:spcBef>
              <a:spcAft>
                <a:spcPts val="0"/>
              </a:spcAft>
              <a:defRPr/>
            </a:pP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“Muitas vezes, o benefício à saúde de um treinamento de alta performance é nulo. O atleta ganha preparo físico no mesmo ritmo em que sofre lesões que o paralisam”.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185863"/>
            <a:ext cx="47625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725191" y="378674"/>
            <a:ext cx="569361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Alimentando o Sistema...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467544" y="732616"/>
            <a:ext cx="8208912" cy="1323439"/>
          </a:xfrm>
          <a:prstGeom prst="rect">
            <a:avLst/>
          </a:prstGeom>
          <a:noFill/>
        </p:spPr>
        <p:txBody>
          <a:bodyPr>
            <a:spAutoFit/>
          </a:bodyPr>
          <a:lstStyle/>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Cálcio: por causa de seus ossos em crescimento...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636838"/>
            <a:ext cx="52800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11138"/>
            <a:ext cx="528955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5540078" y="980728"/>
            <a:ext cx="3350659"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Proteína</a:t>
            </a:r>
          </a:p>
        </p:txBody>
      </p:sp>
      <p:sp>
        <p:nvSpPr>
          <p:cNvPr id="5" name="CaixaDeTexto 4"/>
          <p:cNvSpPr txBox="1"/>
          <p:nvPr/>
        </p:nvSpPr>
        <p:spPr>
          <a:xfrm>
            <a:off x="107504" y="4393112"/>
            <a:ext cx="3491225" cy="1754326"/>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Devido a seu desenvolvimento muscular...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14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5186" y="7928"/>
            <a:ext cx="9143999"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Carboidratos: por causa da energia de longa duração que vão te dar...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14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5186" y="7928"/>
            <a:ext cx="9143999"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Vitaminas e Minerais: </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manutenção da sua vida saudável!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upo 11"/>
          <p:cNvGrpSpPr>
            <a:grpSpLocks/>
          </p:cNvGrpSpPr>
          <p:nvPr/>
        </p:nvGrpSpPr>
        <p:grpSpPr bwMode="auto">
          <a:xfrm>
            <a:off x="1444625" y="679450"/>
            <a:ext cx="5905500" cy="3297238"/>
            <a:chOff x="899592" y="937260"/>
            <a:chExt cx="5905500" cy="3297967"/>
          </a:xfrm>
        </p:grpSpPr>
        <p:pic>
          <p:nvPicPr>
            <p:cNvPr id="20488" name="Image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6752"/>
              <a:ext cx="59055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10"/>
            <p:cNvSpPr/>
            <p:nvPr/>
          </p:nvSpPr>
          <p:spPr>
            <a:xfrm>
              <a:off x="2915717" y="937260"/>
              <a:ext cx="2087563" cy="3297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grpSp>
        <p:nvGrpSpPr>
          <p:cNvPr id="20483" name="Grupo 2"/>
          <p:cNvGrpSpPr>
            <a:grpSpLocks/>
          </p:cNvGrpSpPr>
          <p:nvPr/>
        </p:nvGrpSpPr>
        <p:grpSpPr bwMode="auto">
          <a:xfrm>
            <a:off x="4519613" y="282575"/>
            <a:ext cx="4532312" cy="6273800"/>
            <a:chOff x="4519775" y="282442"/>
            <a:chExt cx="4532238" cy="6273966"/>
          </a:xfrm>
        </p:grpSpPr>
        <p:sp>
          <p:nvSpPr>
            <p:cNvPr id="2" name="CaixaDeTexto 1"/>
            <p:cNvSpPr txBox="1"/>
            <p:nvPr/>
          </p:nvSpPr>
          <p:spPr>
            <a:xfrm>
              <a:off x="4772032" y="282442"/>
              <a:ext cx="4027724" cy="584775"/>
            </a:xfrm>
            <a:prstGeom prst="rect">
              <a:avLst/>
            </a:prstGeom>
            <a:noFill/>
          </p:spPr>
          <p:txBody>
            <a:bodyPr>
              <a:spAutoFit/>
            </a:bodyPr>
            <a:lstStyle/>
            <a:p>
              <a:pPr algn="ctr" fontAlgn="auto">
                <a:spcBef>
                  <a:spcPts val="0"/>
                </a:spcBef>
                <a:spcAft>
                  <a:spcPts val="0"/>
                </a:spcAft>
                <a:defRPr/>
              </a:pPr>
              <a:r>
                <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“Comprei </a:t>
              </a:r>
              <a:r>
                <a:rPr lang="pt-BR" sz="32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Whey</a:t>
              </a:r>
              <a:r>
                <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mas... </a:t>
              </a:r>
            </a:p>
          </p:txBody>
        </p:sp>
        <p:pic>
          <p:nvPicPr>
            <p:cNvPr id="20486"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2032" y="883222"/>
              <a:ext cx="4027724" cy="51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4519775" y="6033188"/>
              <a:ext cx="4532238" cy="523220"/>
            </a:xfrm>
            <a:prstGeom prst="rect">
              <a:avLst/>
            </a:prstGeom>
          </p:spPr>
          <p:txBody>
            <a:bodyPr>
              <a:spAutoFit/>
            </a:bodyPr>
            <a:lstStyle/>
            <a:p>
              <a:pPr algn="ctr" fontAlgn="auto">
                <a:spcBef>
                  <a:spcPts val="0"/>
                </a:spcBef>
                <a:spcAft>
                  <a:spcPts val="0"/>
                </a:spcAft>
                <a:defRPr/>
              </a:pPr>
              <a:r>
                <a:rPr lang="pt-BR" sz="28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...Não consigo abrir o pote ;)”</a:t>
              </a:r>
            </a:p>
          </p:txBody>
        </p:sp>
      </p:grpSp>
      <p:sp>
        <p:nvSpPr>
          <p:cNvPr id="13" name="CaixaDeTexto 12"/>
          <p:cNvSpPr txBox="1"/>
          <p:nvPr/>
        </p:nvSpPr>
        <p:spPr>
          <a:xfrm>
            <a:off x="911" y="4378582"/>
            <a:ext cx="4771121" cy="1938992"/>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 os Suplementos e Vitaminas?</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Valem a pena?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E2014-C29-EXERCICIO ADOLESCEN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20" y="188640"/>
            <a:ext cx="8640960" cy="64807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65625"/>
            <a:ext cx="7620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4476750" y="1229629"/>
            <a:ext cx="4041400" cy="1938992"/>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Então o que dizer dos Anabolizantes e Esteroides?</a:t>
            </a:r>
          </a:p>
        </p:txBody>
      </p:sp>
      <p:pic>
        <p:nvPicPr>
          <p:cNvPr id="21508"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3688"/>
            <a:ext cx="3714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55600"/>
            <a:ext cx="68580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79512" y="2767280"/>
            <a:ext cx="4248472"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Transformação errada?!?!</a:t>
            </a:r>
          </a:p>
        </p:txBody>
      </p:sp>
      <p:sp>
        <p:nvSpPr>
          <p:cNvPr id="4" name="CaixaDeTexto 3"/>
          <p:cNvSpPr txBox="1"/>
          <p:nvPr/>
        </p:nvSpPr>
        <p:spPr>
          <a:xfrm>
            <a:off x="179512" y="4869160"/>
            <a:ext cx="4248472" cy="523220"/>
          </a:xfrm>
          <a:prstGeom prst="rect">
            <a:avLst/>
          </a:prstGeom>
          <a:noFill/>
        </p:spPr>
        <p:txBody>
          <a:bodyPr>
            <a:spAutoFit/>
          </a:bodyPr>
          <a:lstStyle/>
          <a:p>
            <a:pPr algn="ctr" fontAlgn="auto">
              <a:spcBef>
                <a:spcPts val="0"/>
              </a:spcBef>
              <a:spcAft>
                <a:spcPts val="0"/>
              </a:spcAft>
              <a:defRPr/>
            </a:pPr>
            <a:r>
              <a:rPr lang="pt-BR" sz="28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Candice</a:t>
            </a: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Armstrong, 28 anos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429000"/>
            <a:ext cx="46672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675" y="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mage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 y="2997200"/>
            <a:ext cx="3933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4019491" y="1243280"/>
            <a:ext cx="4847356"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Demência, assassinato e suicídio?!?! </a:t>
            </a:r>
          </a:p>
        </p:txBody>
      </p:sp>
      <p:sp>
        <p:nvSpPr>
          <p:cNvPr id="10" name="CaixaDeTexto 9"/>
          <p:cNvSpPr txBox="1"/>
          <p:nvPr/>
        </p:nvSpPr>
        <p:spPr>
          <a:xfrm>
            <a:off x="0" y="5967456"/>
            <a:ext cx="4509282" cy="523220"/>
          </a:xfrm>
          <a:prstGeom prst="rect">
            <a:avLst/>
          </a:prstGeom>
          <a:noFill/>
        </p:spPr>
        <p:txBody>
          <a:bodyPr>
            <a:spAutoFit/>
          </a:bodyPr>
          <a:lstStyle/>
          <a:p>
            <a:pPr algn="ctr" fontAlgn="auto">
              <a:spcBef>
                <a:spcPts val="0"/>
              </a:spcBef>
              <a:spcAft>
                <a:spcPts val="0"/>
              </a:spcAft>
              <a:defRPr/>
            </a:pP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Christopher  Benoit, 40 anos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84389" y="1372484"/>
            <a:ext cx="288032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Explosão?!?!</a:t>
            </a:r>
          </a:p>
        </p:txBody>
      </p:sp>
      <p:pic>
        <p:nvPicPr>
          <p:cNvPr id="25603"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6512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 y="3141663"/>
            <a:ext cx="26955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5203825"/>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p:nvPr/>
        </p:nvSpPr>
        <p:spPr>
          <a:xfrm>
            <a:off x="4373724" y="4218241"/>
            <a:ext cx="4248472" cy="523220"/>
          </a:xfrm>
          <a:prstGeom prst="rect">
            <a:avLst/>
          </a:prstGeom>
          <a:noFill/>
        </p:spPr>
        <p:txBody>
          <a:bodyPr>
            <a:spAutoFit/>
          </a:bodyPr>
          <a:lstStyle/>
          <a:p>
            <a:pPr algn="ctr" fontAlgn="auto">
              <a:spcBef>
                <a:spcPts val="0"/>
              </a:spcBef>
              <a:spcAft>
                <a:spcPts val="0"/>
              </a:spcAft>
              <a:defRPr/>
            </a:pP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“Caolho” de Maceió</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957388"/>
            <a:ext cx="5715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683568" y="672739"/>
            <a:ext cx="777686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Fisiculturista de mamas grandes?!?!</a:t>
            </a:r>
          </a:p>
        </p:txBody>
      </p:sp>
      <p:sp>
        <p:nvSpPr>
          <p:cNvPr id="4" name="CaixaDeTexto 3"/>
          <p:cNvSpPr txBox="1"/>
          <p:nvPr/>
        </p:nvSpPr>
        <p:spPr>
          <a:xfrm>
            <a:off x="1889702" y="5733460"/>
            <a:ext cx="5364596" cy="523220"/>
          </a:xfrm>
          <a:prstGeom prst="rect">
            <a:avLst/>
          </a:prstGeom>
          <a:noFill/>
        </p:spPr>
        <p:txBody>
          <a:bodyPr>
            <a:spAutoFit/>
          </a:bodyPr>
          <a:lstStyle/>
          <a:p>
            <a:pPr algn="ctr" fontAlgn="auto">
              <a:spcBef>
                <a:spcPts val="0"/>
              </a:spcBef>
              <a:spcAft>
                <a:spcPts val="0"/>
              </a:spcAft>
              <a:defRPr/>
            </a:pPr>
            <a:r>
              <a:rPr lang="pt-BR" sz="28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Ronnie</a:t>
            </a: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Coleman, 49 anos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90763"/>
            <a:ext cx="8686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862595" y="764704"/>
            <a:ext cx="7418809"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Benefícios da Atividade Física...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1524000"/>
            <a:ext cx="9048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6661649" y="1888366"/>
            <a:ext cx="2448272"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Estético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o 6"/>
          <p:cNvGrpSpPr>
            <a:grpSpLocks/>
          </p:cNvGrpSpPr>
          <p:nvPr/>
        </p:nvGrpSpPr>
        <p:grpSpPr bwMode="auto">
          <a:xfrm>
            <a:off x="-973138" y="1773238"/>
            <a:ext cx="11033126" cy="3509962"/>
            <a:chOff x="0" y="2095560"/>
            <a:chExt cx="11032513" cy="3509875"/>
          </a:xfrm>
        </p:grpSpPr>
        <p:pic>
          <p:nvPicPr>
            <p:cNvPr id="29700"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1220" y="2095658"/>
              <a:ext cx="5361293" cy="350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Image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95560"/>
              <a:ext cx="5671220" cy="3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aixaDeTexto 7"/>
          <p:cNvSpPr txBox="1"/>
          <p:nvPr/>
        </p:nvSpPr>
        <p:spPr>
          <a:xfrm>
            <a:off x="3430926" y="3173859"/>
            <a:ext cx="260970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Mobilidade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890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3341440" y="141201"/>
            <a:ext cx="504056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Prevenção de Doenças</a:t>
            </a:r>
          </a:p>
        </p:txBody>
      </p:sp>
      <p:sp>
        <p:nvSpPr>
          <p:cNvPr id="5" name="CaixaDeTexto 4"/>
          <p:cNvSpPr txBox="1"/>
          <p:nvPr/>
        </p:nvSpPr>
        <p:spPr>
          <a:xfrm>
            <a:off x="1547664" y="5969000"/>
            <a:ext cx="6048672" cy="707886"/>
          </a:xfrm>
          <a:prstGeom prst="rect">
            <a:avLst/>
          </a:prstGeom>
          <a:noFill/>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Infarto</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Câncer</a:t>
            </a: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AVC</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Depressão</a:t>
            </a:r>
            <a:endPar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5" y="1290638"/>
            <a:ext cx="80105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398379" y="5567362"/>
            <a:ext cx="6408712" cy="707886"/>
          </a:xfrm>
          <a:prstGeom prst="rect">
            <a:avLst/>
          </a:prstGeom>
          <a:noFill/>
        </p:spPr>
        <p:txBody>
          <a:bodyPr>
            <a:spAutoFit/>
          </a:bodyPr>
          <a:lstStyle/>
          <a:p>
            <a:pP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Giuliano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Stroe</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10 anos</a:t>
            </a:r>
          </a:p>
        </p:txBody>
      </p:sp>
      <p:pic>
        <p:nvPicPr>
          <p:cNvPr id="4100"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1304925"/>
            <a:ext cx="31972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9050"/>
            <a:ext cx="4981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5364088" y="1541783"/>
            <a:ext cx="3402105" cy="3785652"/>
          </a:xfrm>
          <a:prstGeom prst="rect">
            <a:avLst/>
          </a:prstGeom>
          <a:noFill/>
        </p:spPr>
        <p:txBody>
          <a:bodyPr>
            <a:spAutoFit/>
          </a:bodyPr>
          <a:lstStyle/>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Disciplina</a:t>
            </a:r>
          </a:p>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Sociável</a:t>
            </a:r>
          </a:p>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Superação</a:t>
            </a:r>
          </a:p>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Postura</a:t>
            </a:r>
          </a:p>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 Gordura</a:t>
            </a:r>
          </a:p>
          <a:p>
            <a:pP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Drogas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7938"/>
            <a:ext cx="9144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3422650"/>
            <a:ext cx="63007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669357" y="2017126"/>
            <a:ext cx="5799652"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Tipos de Exercícios...</a:t>
            </a:r>
          </a:p>
          <a:p>
            <a:pPr algn="ctr" fontAlgn="auto">
              <a:spcBef>
                <a:spcPts val="0"/>
              </a:spcBef>
              <a:spcAft>
                <a:spcPts val="0"/>
              </a:spcAft>
              <a:defRPr/>
            </a:pPr>
            <a:r>
              <a:rPr lang="pt-BR" sz="4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mn-lt"/>
                <a:cs typeface="+mn-cs"/>
              </a:rPr>
              <a:t>Aeróbicos</a:t>
            </a: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X </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Anaeróbicos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7938"/>
            <a:ext cx="9144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620654" y="3933056"/>
            <a:ext cx="7848872" cy="2092881"/>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De longa duração queimam </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Gordura</a:t>
            </a: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e ajudam a Emagrecer...</a:t>
            </a:r>
          </a:p>
          <a:p>
            <a:pPr algn="ctr" fontAlgn="auto">
              <a:spcBef>
                <a:spcPts val="0"/>
              </a:spcBef>
              <a:spcAft>
                <a:spcPts val="0"/>
              </a:spcAft>
              <a:defRPr/>
            </a:pPr>
            <a:endParaRPr lang="pt-BR"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a:p>
            <a:pPr algn="ctr" fontAlgn="auto">
              <a:spcBef>
                <a:spcPts val="0"/>
              </a:spcBef>
              <a:spcAft>
                <a:spcPts val="0"/>
              </a:spcAft>
              <a:defRPr/>
            </a:pPr>
            <a:r>
              <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Colocam o </a:t>
            </a:r>
            <a:r>
              <a:rPr lang="pt-BR" sz="3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Coração</a:t>
            </a:r>
            <a:r>
              <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e o </a:t>
            </a:r>
            <a:r>
              <a:rPr lang="pt-BR" sz="3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Pulmão</a:t>
            </a:r>
            <a:r>
              <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em ordem!</a:t>
            </a:r>
            <a:endParaRPr lang="pt-BR" sz="3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endParaRPr>
          </a:p>
        </p:txBody>
      </p:sp>
      <p:sp>
        <p:nvSpPr>
          <p:cNvPr id="7" name="CaixaDeTexto 6"/>
          <p:cNvSpPr txBox="1"/>
          <p:nvPr/>
        </p:nvSpPr>
        <p:spPr>
          <a:xfrm>
            <a:off x="1669357" y="2017126"/>
            <a:ext cx="5799652" cy="1323439"/>
          </a:xfrm>
          <a:prstGeom prst="rect">
            <a:avLst/>
          </a:prstGeom>
          <a:noFill/>
        </p:spPr>
        <p:txBody>
          <a:bodyPr>
            <a:spAutoFit/>
          </a:bodyPr>
          <a:lstStyle/>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Tipos de Exercícios...</a:t>
            </a:r>
          </a:p>
          <a:p>
            <a:pPr algn="ctr" fontAlgn="auto">
              <a:spcBef>
                <a:spcPts val="0"/>
              </a:spcBef>
              <a:spcAft>
                <a:spcPts val="0"/>
              </a:spcAft>
              <a:defRPr/>
            </a:pPr>
            <a:r>
              <a:rPr lang="pt-BR" sz="4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mn-lt"/>
                <a:cs typeface="+mn-cs"/>
              </a:rPr>
              <a:t>Aeróbicos</a:t>
            </a: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t>
            </a: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X Anaeróbicos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3425825"/>
            <a:ext cx="630078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611560" y="916855"/>
            <a:ext cx="7848872"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De alta intensidade e curta duração aumentam a </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musculatura</a:t>
            </a: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a:t>
            </a:r>
            <a:endParaRPr lang="pt-BR" sz="3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endParaRPr>
          </a:p>
        </p:txBody>
      </p:sp>
      <p:sp>
        <p:nvSpPr>
          <p:cNvPr id="7" name="CaixaDeTexto 6"/>
          <p:cNvSpPr txBox="1"/>
          <p:nvPr/>
        </p:nvSpPr>
        <p:spPr>
          <a:xfrm>
            <a:off x="1669357" y="2017126"/>
            <a:ext cx="5799652" cy="1323439"/>
          </a:xfrm>
          <a:prstGeom prst="rect">
            <a:avLst/>
          </a:prstGeom>
          <a:noFill/>
        </p:spPr>
        <p:txBody>
          <a:bodyPr>
            <a:spAutoFit/>
          </a:bodyPr>
          <a:lstStyle/>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Tipos de Exercícios...</a:t>
            </a:r>
          </a:p>
          <a:p>
            <a:pPr algn="ctr" fontAlgn="auto">
              <a:spcBef>
                <a:spcPts val="0"/>
              </a:spcBef>
              <a:spcAft>
                <a:spcPts val="0"/>
              </a:spcAft>
              <a:defRPr/>
            </a:pPr>
            <a:r>
              <a:rPr lang="pt-BR" sz="4000" dirty="0">
                <a:ln w="18415" cmpd="sng">
                  <a:solidFill>
                    <a:schemeClr val="tx1"/>
                  </a:solidFill>
                  <a:prstDash val="solid"/>
                </a:ln>
                <a:effectLst>
                  <a:outerShdw blurRad="63500" dir="3600000" algn="tl" rotWithShape="0">
                    <a:srgbClr val="000000">
                      <a:alpha val="70000"/>
                    </a:srgbClr>
                  </a:outerShdw>
                </a:effectLst>
                <a:latin typeface="+mn-lt"/>
                <a:cs typeface="+mn-cs"/>
              </a:rPr>
              <a:t>Aeróbicos X </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Anaeróbicos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968375"/>
            <a:ext cx="9144001"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68390" y="260772"/>
            <a:ext cx="259228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rPr>
              <a:t>Nadar</a:t>
            </a:r>
            <a:endParaRPr lang="pt-BR" sz="32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endParaRPr>
          </a:p>
        </p:txBody>
      </p:sp>
      <p:sp>
        <p:nvSpPr>
          <p:cNvPr id="4" name="CaixaDeTexto 3"/>
          <p:cNvSpPr txBox="1"/>
          <p:nvPr/>
        </p:nvSpPr>
        <p:spPr>
          <a:xfrm>
            <a:off x="636442" y="5085183"/>
            <a:ext cx="7848872" cy="1446550"/>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½ hora de caminhada consome </a:t>
            </a:r>
            <a:r>
              <a:rPr lang="pt-BR" sz="48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rPr>
              <a:t>2X</a:t>
            </a: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 calorias que ½ hora de abdominais...</a:t>
            </a:r>
            <a:endParaRPr lang="pt-BR" sz="3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endParaRPr>
          </a:p>
        </p:txBody>
      </p:sp>
      <p:sp>
        <p:nvSpPr>
          <p:cNvPr id="5" name="CaixaDeTexto 4"/>
          <p:cNvSpPr txBox="1"/>
          <p:nvPr/>
        </p:nvSpPr>
        <p:spPr>
          <a:xfrm>
            <a:off x="3338990" y="246704"/>
            <a:ext cx="259228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rPr>
              <a:t>Pedalar</a:t>
            </a:r>
            <a:endParaRPr lang="pt-BR" sz="32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endParaRPr>
          </a:p>
        </p:txBody>
      </p:sp>
      <p:sp>
        <p:nvSpPr>
          <p:cNvPr id="6" name="CaixaDeTexto 5"/>
          <p:cNvSpPr txBox="1"/>
          <p:nvPr/>
        </p:nvSpPr>
        <p:spPr>
          <a:xfrm>
            <a:off x="6481124" y="247553"/>
            <a:ext cx="259228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rPr>
              <a:t>Correr</a:t>
            </a:r>
            <a:endParaRPr lang="pt-BR" sz="3200" dirty="0">
              <a:ln w="18415" cmpd="sng">
                <a:solidFill>
                  <a:srgbClr val="99FF33"/>
                </a:solidFill>
                <a:prstDash val="solid"/>
              </a:ln>
              <a:solidFill>
                <a:srgbClr val="99FF33"/>
              </a:solidFill>
              <a:effectLst>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77800"/>
            <a:ext cx="8255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647564" y="168469"/>
            <a:ext cx="7848872"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Procure um treinador especialista!</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 y="765175"/>
            <a:ext cx="2247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2860587" y="1462678"/>
            <a:ext cx="5816996" cy="3785652"/>
          </a:xfrm>
          <a:prstGeom prst="rect">
            <a:avLst/>
          </a:prstGeom>
        </p:spPr>
        <p:txBody>
          <a:bodyPr>
            <a:spAutoFit/>
          </a:bodyPr>
          <a:lstStyle/>
          <a:p>
            <a:pPr fontAlgn="auto">
              <a:spcBef>
                <a:spcPts val="0"/>
              </a:spcBef>
              <a:spcAft>
                <a:spcPts val="0"/>
              </a:spcAft>
              <a:defRPr/>
            </a:pP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Peso + leve = + repetições:</a:t>
            </a:r>
          </a:p>
          <a:p>
            <a:pPr fontAlgn="auto">
              <a:spcBef>
                <a:spcPts val="0"/>
              </a:spcBef>
              <a:spcAft>
                <a:spcPts val="0"/>
              </a:spcAft>
              <a:defRPr/>
            </a:pPr>
            <a:endPar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a:p>
            <a:pP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fluxo de sangue </a:t>
            </a:r>
          </a:p>
          <a:p>
            <a:pP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nutriente e oxigênio </a:t>
            </a:r>
          </a:p>
          <a:p>
            <a:pP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&lt; desempenho muscular </a:t>
            </a:r>
          </a:p>
          <a:p>
            <a:pP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&gt; o risco de lesões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752600"/>
            <a:ext cx="59055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863588" y="522412"/>
            <a:ext cx="741682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Exageros + sérios que em adultos!</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5417765" y="1843950"/>
            <a:ext cx="2880320" cy="317009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Lesão </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da </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Placa </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de</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Crescimento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250958" y="4107786"/>
            <a:ext cx="8440012" cy="2062103"/>
          </a:xfrm>
          <a:prstGeom prst="rect">
            <a:avLst/>
          </a:prstGeom>
        </p:spPr>
        <p:txBody>
          <a:bodyPr>
            <a:spAutoFit/>
          </a:bodyPr>
          <a:lstStyle/>
          <a:p>
            <a:pPr fontAlgn="auto">
              <a:spcBef>
                <a:spcPts val="0"/>
              </a:spcBef>
              <a:spcAft>
                <a:spcPts val="0"/>
              </a:spcAft>
              <a:defRPr/>
            </a:pPr>
            <a:r>
              <a:rPr lang="pt-BR" sz="3200" dirty="0">
                <a:ln w="18415" cmpd="sng">
                  <a:solidFill>
                    <a:schemeClr val="tx1"/>
                  </a:solidFill>
                  <a:prstDash val="solid"/>
                </a:ln>
                <a:effectLst>
                  <a:outerShdw blurRad="63500" dir="3600000" algn="tl" rotWithShape="0">
                    <a:srgbClr val="000000">
                      <a:alpha val="70000"/>
                    </a:srgbClr>
                  </a:outerShdw>
                </a:effectLst>
                <a:latin typeface="+mn-lt"/>
                <a:cs typeface="+mn-cs"/>
              </a:rPr>
              <a:t>Hipófise - hormônios sexuais</a:t>
            </a:r>
          </a:p>
          <a:p>
            <a:pPr fontAlgn="auto">
              <a:spcBef>
                <a:spcPts val="0"/>
              </a:spcBef>
              <a:spcAft>
                <a:spcPts val="0"/>
              </a:spcAft>
              <a:defRPr/>
            </a:pPr>
            <a:r>
              <a:rPr lang="pt-BR" sz="3200" dirty="0">
                <a:ln w="18415" cmpd="sng">
                  <a:solidFill>
                    <a:schemeClr val="tx1"/>
                  </a:solidFill>
                  <a:prstDash val="solid"/>
                </a:ln>
                <a:effectLst>
                  <a:outerShdw blurRad="63500" dir="3600000" algn="tl" rotWithShape="0">
                    <a:srgbClr val="000000">
                      <a:alpha val="70000"/>
                    </a:srgbClr>
                  </a:outerShdw>
                </a:effectLst>
                <a:latin typeface="+mn-lt"/>
                <a:cs typeface="+mn-cs"/>
              </a:rPr>
              <a:t>Coração - maduro</a:t>
            </a:r>
          </a:p>
          <a:p>
            <a:pPr fontAlgn="auto">
              <a:spcBef>
                <a:spcPts val="0"/>
              </a:spcBef>
              <a:spcAft>
                <a:spcPts val="0"/>
              </a:spcAft>
              <a:defRPr/>
            </a:pPr>
            <a:r>
              <a:rPr lang="pt-BR" sz="3200" dirty="0">
                <a:ln w="18415" cmpd="sng">
                  <a:solidFill>
                    <a:schemeClr val="tx1"/>
                  </a:solidFill>
                  <a:prstDash val="solid"/>
                </a:ln>
                <a:effectLst>
                  <a:outerShdw blurRad="63500" dir="3600000" algn="tl" rotWithShape="0">
                    <a:srgbClr val="000000">
                      <a:alpha val="70000"/>
                    </a:srgbClr>
                  </a:outerShdw>
                </a:effectLst>
                <a:latin typeface="+mn-lt"/>
                <a:cs typeface="+mn-cs"/>
              </a:rPr>
              <a:t>Músculos - elasticidade + problema de articulação</a:t>
            </a:r>
          </a:p>
          <a:p>
            <a:pPr fontAlgn="auto">
              <a:spcBef>
                <a:spcPts val="0"/>
              </a:spcBef>
              <a:spcAft>
                <a:spcPts val="0"/>
              </a:spcAft>
              <a:defRPr/>
            </a:pPr>
            <a:r>
              <a:rPr lang="pt-BR" sz="3200" dirty="0">
                <a:ln w="18415" cmpd="sng">
                  <a:solidFill>
                    <a:schemeClr val="tx1"/>
                  </a:solidFill>
                  <a:prstDash val="solid"/>
                </a:ln>
                <a:effectLst>
                  <a:outerShdw blurRad="63500" dir="3600000" algn="tl" rotWithShape="0">
                    <a:srgbClr val="000000">
                      <a:alpha val="70000"/>
                    </a:srgbClr>
                  </a:outerShdw>
                </a:effectLst>
                <a:latin typeface="+mn-lt"/>
                <a:cs typeface="+mn-cs"/>
              </a:rPr>
              <a:t>Tendões + inflamação (tendinites)</a:t>
            </a:r>
          </a:p>
        </p:txBody>
      </p:sp>
      <p:sp>
        <p:nvSpPr>
          <p:cNvPr id="4" name="CaixaDeTexto 3"/>
          <p:cNvSpPr txBox="1"/>
          <p:nvPr/>
        </p:nvSpPr>
        <p:spPr>
          <a:xfrm>
            <a:off x="1052773" y="332656"/>
            <a:ext cx="7038453"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Outros prejuízos do exagero: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3" y="1541463"/>
            <a:ext cx="75469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936798" y="5327154"/>
            <a:ext cx="6408712" cy="707886"/>
          </a:xfrm>
          <a:prstGeom prst="rect">
            <a:avLst/>
          </a:prstGeom>
          <a:noFill/>
        </p:spPr>
        <p:txBody>
          <a:bodyPr>
            <a:spAutoFit/>
          </a:bodyPr>
          <a:lstStyle/>
          <a:p>
            <a:pPr algn="r" fontAlgn="auto">
              <a:spcBef>
                <a:spcPts val="0"/>
              </a:spcBef>
              <a:spcAft>
                <a:spcPts val="0"/>
              </a:spcAft>
              <a:defRPr/>
            </a:pP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Ernestine</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Shepherd</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76 anos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314450"/>
            <a:ext cx="6350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863588" y="530963"/>
            <a:ext cx="7416824" cy="707886"/>
          </a:xfrm>
          <a:prstGeom prst="rect">
            <a:avLst/>
          </a:prstGeom>
          <a:noFill/>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KravMaga</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Vôlei</a:t>
            </a: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Basquete</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Futebol</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
        <p:nvSpPr>
          <p:cNvPr id="6" name="Retângulo 5"/>
          <p:cNvSpPr/>
          <p:nvPr/>
        </p:nvSpPr>
        <p:spPr>
          <a:xfrm rot="5400000">
            <a:off x="5319198" y="3204624"/>
            <a:ext cx="5793055" cy="707886"/>
          </a:xfrm>
          <a:prstGeom prst="rect">
            <a:avLst/>
          </a:prstGeom>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Badminton</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Baseball</a:t>
            </a: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Rugby</a:t>
            </a:r>
            <a:endPar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sp>
        <p:nvSpPr>
          <p:cNvPr id="7" name="Retângulo 6"/>
          <p:cNvSpPr/>
          <p:nvPr/>
        </p:nvSpPr>
        <p:spPr>
          <a:xfrm>
            <a:off x="1256308" y="5546829"/>
            <a:ext cx="6631384" cy="707886"/>
          </a:xfrm>
          <a:prstGeom prst="rect">
            <a:avLst/>
          </a:prstGeom>
        </p:spPr>
        <p:txBody>
          <a:bodyPr>
            <a:spAutoFit/>
          </a:bodyPr>
          <a:lstStyle/>
          <a:p>
            <a:pPr algn="ctr" fontAlgn="auto">
              <a:spcBef>
                <a:spcPts val="0"/>
              </a:spcBef>
              <a:spcAft>
                <a:spcPts val="0"/>
              </a:spcAft>
              <a:defRPr/>
            </a:pP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Handball</a:t>
            </a: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Musculação</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Natação</a:t>
            </a:r>
            <a:endPar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
        <p:nvSpPr>
          <p:cNvPr id="8" name="Retângulo 7"/>
          <p:cNvSpPr/>
          <p:nvPr/>
        </p:nvSpPr>
        <p:spPr>
          <a:xfrm rot="16200000">
            <a:off x="-1879356" y="3075058"/>
            <a:ext cx="5565241" cy="707886"/>
          </a:xfrm>
          <a:prstGeom prst="rect">
            <a:avLst/>
          </a:prstGeom>
        </p:spPr>
        <p:txBody>
          <a:bodyPr wrap="none">
            <a:spAutoFit/>
          </a:bodyPr>
          <a:lstStyle/>
          <a:p>
            <a:pPr fontAlgn="auto">
              <a:spcBef>
                <a:spcPts val="0"/>
              </a:spcBef>
              <a:spcAft>
                <a:spcPts val="0"/>
              </a:spcAft>
              <a:defRPr/>
            </a:pP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Tênis</a:t>
            </a:r>
            <a:r>
              <a:rPr lang="pt-BR"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Corrida</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Alongamento</a:t>
            </a:r>
            <a:endPar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790575"/>
            <a:ext cx="85725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upo 6"/>
          <p:cNvGrpSpPr>
            <a:grpSpLocks/>
          </p:cNvGrpSpPr>
          <p:nvPr/>
        </p:nvGrpSpPr>
        <p:grpSpPr bwMode="auto">
          <a:xfrm>
            <a:off x="1087438" y="481013"/>
            <a:ext cx="6858000" cy="4381500"/>
            <a:chOff x="1427403" y="1184069"/>
            <a:chExt cx="6858000" cy="4381500"/>
          </a:xfrm>
        </p:grpSpPr>
        <p:pic>
          <p:nvPicPr>
            <p:cNvPr id="44037"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7403" y="1184069"/>
              <a:ext cx="3048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Image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7403" y="2041319"/>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aixaDeTexto 7"/>
          <p:cNvSpPr txBox="1"/>
          <p:nvPr/>
        </p:nvSpPr>
        <p:spPr>
          <a:xfrm>
            <a:off x="1603346" y="480606"/>
            <a:ext cx="248427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Obesidade</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
        <p:nvSpPr>
          <p:cNvPr id="9" name="CaixaDeTexto 8"/>
          <p:cNvSpPr txBox="1"/>
          <p:nvPr/>
        </p:nvSpPr>
        <p:spPr>
          <a:xfrm>
            <a:off x="793256" y="4021264"/>
            <a:ext cx="4104456" cy="2554545"/>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Adolescente obeso </a:t>
            </a:r>
          </a:p>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a:t>
            </a:r>
          </a:p>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Adulto obeso</a:t>
            </a:r>
          </a:p>
          <a:p>
            <a:pPr algn="ctr" fontAlgn="auto">
              <a:spcBef>
                <a:spcPts val="0"/>
              </a:spcBef>
              <a:spcAft>
                <a:spcPts val="0"/>
              </a:spcAft>
              <a:defRPr/>
            </a:pPr>
            <a:r>
              <a:rPr lang="pt-B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1/28</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3329862" y="2852936"/>
            <a:ext cx="248427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Anorexia</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60663"/>
            <a:ext cx="3519487"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age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4481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13"/>
          <p:cNvSpPr txBox="1"/>
          <p:nvPr/>
        </p:nvSpPr>
        <p:spPr>
          <a:xfrm>
            <a:off x="5449596" y="1124744"/>
            <a:ext cx="248427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Anorexia</a:t>
            </a:r>
            <a:endParaRPr lang="pt-BR" sz="32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1520" y="620688"/>
            <a:ext cx="8640960" cy="5509200"/>
          </a:xfrm>
          <a:prstGeom prst="rect">
            <a:avLst/>
          </a:prstGeom>
          <a:noFill/>
        </p:spPr>
        <p:txBody>
          <a:bodyPr>
            <a:spAutoFit/>
          </a:bodyPr>
          <a:lstStyle/>
          <a:p>
            <a:pPr algn="ctr" fontAlgn="auto">
              <a:spcBef>
                <a:spcPts val="0"/>
              </a:spcBef>
              <a:spcAft>
                <a:spcPts val="0"/>
              </a:spcAft>
              <a:defRPr/>
            </a:pPr>
            <a:r>
              <a:rPr lang="pt-B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“Será Que Vocês Não Sabem Que O Corpo De Vocês É O Templo Do Espírito Santo, Que Vive Em Vocês E Lhes Foi Dado Por Deus? Vocês Não Pertencem A Vocês Mesmos, Mas A Deus, Pois Ele Os Comprou E Pagou Alto Preço. Portanto, Usem O Seu Corpo Para A Glória Dele.” </a:t>
            </a:r>
            <a:r>
              <a:rPr lang="pt-BR"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Ico</a:t>
            </a:r>
            <a:r>
              <a:rPr lang="pt-B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6:19-20</a:t>
            </a:r>
            <a:endParaRPr lang="pt-B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39552" y="1124744"/>
            <a:ext cx="8064896" cy="4247317"/>
          </a:xfrm>
          <a:prstGeom prst="rect">
            <a:avLst/>
          </a:prstGeom>
          <a:noFill/>
        </p:spPr>
        <p:txBody>
          <a:bodyPr>
            <a:spAutoFit/>
          </a:bodyPr>
          <a:lstStyle/>
          <a:p>
            <a:pPr algn="ctr" fontAlgn="auto">
              <a:spcBef>
                <a:spcPts val="0"/>
              </a:spcBef>
              <a:spcAft>
                <a:spcPts val="0"/>
              </a:spcAft>
              <a:defRPr/>
            </a:pPr>
            <a:r>
              <a:rPr lang="pt-BR" sz="54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“Porque Somos Feitura Sua, Criados Em Cristo Jesus Para Boas Obras, As Quais Deus Antes As Preparou Para Que Andássemos Nelas”. </a:t>
            </a:r>
            <a:r>
              <a:rPr lang="pt-BR" sz="4000" dirty="0" err="1">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Ef</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 2:10</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544" y="764704"/>
            <a:ext cx="8208912" cy="5262979"/>
          </a:xfrm>
          <a:prstGeom prst="rect">
            <a:avLst/>
          </a:prstGeom>
          <a:noFill/>
        </p:spPr>
        <p:txBody>
          <a:bodyPr>
            <a:spAutoFit/>
          </a:bodyPr>
          <a:lstStyle/>
          <a:p>
            <a:pPr algn="ctr" fontAlgn="auto">
              <a:spcBef>
                <a:spcPts val="0"/>
              </a:spcBef>
              <a:spcAft>
                <a:spcPts val="0"/>
              </a:spcAft>
              <a:defRPr/>
            </a:pPr>
            <a:r>
              <a:rPr lang="pt-BR"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“Porque É Necessário Que Todos Nós Sejamos Manifestos Diante Do Tribunal De Cristo, Para Que Cada Um Receba O Que Fez Por Meio Do Corpo, Segundo O Que Praticou, O Bem Ou Mal”. </a:t>
            </a:r>
            <a:r>
              <a:rPr lang="pt-BR"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2co 5:10.</a:t>
            </a:r>
            <a:endParaRPr lang="pt-BR"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26750" y="1700808"/>
            <a:ext cx="6818256" cy="341632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“Ele Dá Força Ao Cansado, E Aumenta As Forças Ao Que Não Tem Nenhum Vigor”. </a:t>
            </a:r>
            <a:r>
              <a:rPr lang="pt-BR" sz="4000" dirty="0" err="1">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Is</a:t>
            </a:r>
            <a:r>
              <a:rPr lang="pt-BR" sz="4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rPr>
              <a:t> 40:29</a:t>
            </a:r>
            <a:endParaRPr lang="pt-BR" sz="54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35496" y="269716"/>
            <a:ext cx="518457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O que é exercício físico?</a:t>
            </a:r>
          </a:p>
        </p:txBody>
      </p:sp>
      <p:sp>
        <p:nvSpPr>
          <p:cNvPr id="5" name="CaixaDeTexto 4"/>
          <p:cNvSpPr txBox="1"/>
          <p:nvPr/>
        </p:nvSpPr>
        <p:spPr>
          <a:xfrm>
            <a:off x="683568" y="5387549"/>
            <a:ext cx="471652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aptidão física</a:t>
            </a:r>
          </a:p>
        </p:txBody>
      </p:sp>
      <p:sp>
        <p:nvSpPr>
          <p:cNvPr id="6" name="CaixaDeTexto 5"/>
          <p:cNvSpPr txBox="1"/>
          <p:nvPr/>
        </p:nvSpPr>
        <p:spPr>
          <a:xfrm>
            <a:off x="1425670" y="3990010"/>
            <a:ext cx="2592288"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saúde</a:t>
            </a:r>
          </a:p>
        </p:txBody>
      </p:sp>
      <p:sp>
        <p:nvSpPr>
          <p:cNvPr id="7" name="CaixaDeTexto 6"/>
          <p:cNvSpPr txBox="1"/>
          <p:nvPr/>
        </p:nvSpPr>
        <p:spPr>
          <a:xfrm>
            <a:off x="5220072" y="4913340"/>
            <a:ext cx="3911248"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recreação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20788"/>
            <a:ext cx="56530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195388"/>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upo 7"/>
          <p:cNvGrpSpPr>
            <a:grpSpLocks/>
          </p:cNvGrpSpPr>
          <p:nvPr/>
        </p:nvGrpSpPr>
        <p:grpSpPr bwMode="auto">
          <a:xfrm>
            <a:off x="-63500" y="614363"/>
            <a:ext cx="5184775" cy="1446212"/>
            <a:chOff x="1979712" y="-18175"/>
            <a:chExt cx="5184576" cy="1446550"/>
          </a:xfrm>
        </p:grpSpPr>
        <p:sp>
          <p:nvSpPr>
            <p:cNvPr id="3" name="CaixaDeTexto 2"/>
            <p:cNvSpPr txBox="1"/>
            <p:nvPr/>
          </p:nvSpPr>
          <p:spPr>
            <a:xfrm>
              <a:off x="1979712" y="426862"/>
              <a:ext cx="518457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Atividade Física...</a:t>
              </a:r>
            </a:p>
          </p:txBody>
        </p:sp>
        <p:sp>
          <p:nvSpPr>
            <p:cNvPr id="5" name="CaixaDeTexto 4"/>
            <p:cNvSpPr txBox="1"/>
            <p:nvPr/>
          </p:nvSpPr>
          <p:spPr>
            <a:xfrm rot="20964164">
              <a:off x="2096633" y="-18175"/>
              <a:ext cx="863739" cy="1446550"/>
            </a:xfrm>
            <a:prstGeom prst="rect">
              <a:avLst/>
            </a:prstGeom>
            <a:noFill/>
          </p:spPr>
          <p:txBody>
            <a:bodyPr>
              <a:spAutoFit/>
            </a:bodyPr>
            <a:lstStyle/>
            <a:p>
              <a:pPr algn="ctr" fontAlgn="auto">
                <a:spcBef>
                  <a:spcPts val="0"/>
                </a:spcBef>
                <a:spcAft>
                  <a:spcPts val="0"/>
                </a:spcAft>
                <a:defRPr/>
              </a:pPr>
              <a:r>
                <a:rPr lang="pt-BR" sz="88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Freestyle Script" panose="030804020302050B0404" pitchFamily="66" charset="0"/>
                  <a:cs typeface="+mn-cs"/>
                </a:rPr>
                <a:t>In</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9138" y="3441700"/>
            <a:ext cx="58769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7938"/>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5736" y="4232554"/>
            <a:ext cx="4586828" cy="1938992"/>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Gordinho Ativo</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X</a:t>
            </a:r>
          </a:p>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Magrinho Sedentário</a:t>
            </a:r>
          </a:p>
        </p:txBody>
      </p:sp>
      <p:sp>
        <p:nvSpPr>
          <p:cNvPr id="9" name="CaixaDeTexto 8"/>
          <p:cNvSpPr txBox="1"/>
          <p:nvPr/>
        </p:nvSpPr>
        <p:spPr>
          <a:xfrm rot="20352248">
            <a:off x="5728106" y="574910"/>
            <a:ext cx="1039084" cy="2646878"/>
          </a:xfrm>
          <a:prstGeom prst="rect">
            <a:avLst/>
          </a:prstGeom>
          <a:noFill/>
        </p:spPr>
        <p:txBody>
          <a:bodyPr>
            <a:spAutoFit/>
          </a:bodyPr>
          <a:lstStyle/>
          <a:p>
            <a:pPr algn="ctr" fontAlgn="auto">
              <a:spcBef>
                <a:spcPts val="0"/>
              </a:spcBef>
              <a:spcAft>
                <a:spcPts val="0"/>
              </a:spcAft>
              <a:defRPr/>
            </a:pPr>
            <a:r>
              <a:rPr lang="pt-BR" sz="16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t>
            </a:r>
          </a:p>
        </p:txBody>
      </p:sp>
      <p:sp>
        <p:nvSpPr>
          <p:cNvPr id="6" name="CaixaDeTexto 5"/>
          <p:cNvSpPr txBox="1"/>
          <p:nvPr/>
        </p:nvSpPr>
        <p:spPr>
          <a:xfrm rot="21106627">
            <a:off x="6231117" y="495347"/>
            <a:ext cx="1039084" cy="2646878"/>
          </a:xfrm>
          <a:prstGeom prst="rect">
            <a:avLst/>
          </a:prstGeom>
          <a:noFill/>
        </p:spPr>
        <p:txBody>
          <a:bodyPr>
            <a:spAutoFit/>
          </a:bodyPr>
          <a:lstStyle/>
          <a:p>
            <a:pPr algn="ctr" fontAlgn="auto">
              <a:spcBef>
                <a:spcPts val="0"/>
              </a:spcBef>
              <a:spcAft>
                <a:spcPts val="0"/>
              </a:spcAft>
              <a:defRPr/>
            </a:pPr>
            <a:r>
              <a:rPr lang="pt-BR" sz="16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t>
            </a:r>
          </a:p>
        </p:txBody>
      </p:sp>
      <p:sp>
        <p:nvSpPr>
          <p:cNvPr id="8" name="CaixaDeTexto 7"/>
          <p:cNvSpPr txBox="1"/>
          <p:nvPr/>
        </p:nvSpPr>
        <p:spPr>
          <a:xfrm>
            <a:off x="6804248" y="465370"/>
            <a:ext cx="1039084" cy="2646878"/>
          </a:xfrm>
          <a:prstGeom prst="rect">
            <a:avLst/>
          </a:prstGeom>
          <a:noFill/>
        </p:spPr>
        <p:txBody>
          <a:bodyPr>
            <a:spAutoFit/>
          </a:bodyPr>
          <a:lstStyle/>
          <a:p>
            <a:pPr algn="ctr" fontAlgn="auto">
              <a:spcBef>
                <a:spcPts val="0"/>
              </a:spcBef>
              <a:spcAft>
                <a:spcPts val="0"/>
              </a:spcAft>
              <a:defRPr/>
            </a:pPr>
            <a:r>
              <a:rPr lang="pt-BR" sz="16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t>
            </a:r>
          </a:p>
        </p:txBody>
      </p:sp>
      <p:sp>
        <p:nvSpPr>
          <p:cNvPr id="7" name="CaixaDeTexto 6"/>
          <p:cNvSpPr txBox="1"/>
          <p:nvPr/>
        </p:nvSpPr>
        <p:spPr>
          <a:xfrm rot="498173">
            <a:off x="7460981" y="501760"/>
            <a:ext cx="1039084" cy="2646878"/>
          </a:xfrm>
          <a:prstGeom prst="rect">
            <a:avLst/>
          </a:prstGeom>
          <a:noFill/>
        </p:spPr>
        <p:txBody>
          <a:bodyPr>
            <a:spAutoFit/>
          </a:bodyPr>
          <a:lstStyle/>
          <a:p>
            <a:pPr algn="ctr" fontAlgn="auto">
              <a:spcBef>
                <a:spcPts val="0"/>
              </a:spcBef>
              <a:spcAft>
                <a:spcPts val="0"/>
              </a:spcAft>
              <a:defRPr/>
            </a:pPr>
            <a:r>
              <a:rPr lang="pt-BR" sz="16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t>
            </a:r>
          </a:p>
        </p:txBody>
      </p:sp>
      <p:sp>
        <p:nvSpPr>
          <p:cNvPr id="5" name="CaixaDeTexto 4"/>
          <p:cNvSpPr txBox="1"/>
          <p:nvPr/>
        </p:nvSpPr>
        <p:spPr>
          <a:xfrm rot="1008039">
            <a:off x="7990227" y="594714"/>
            <a:ext cx="1039084" cy="2646878"/>
          </a:xfrm>
          <a:prstGeom prst="rect">
            <a:avLst/>
          </a:prstGeom>
          <a:noFill/>
        </p:spPr>
        <p:txBody>
          <a:bodyPr>
            <a:spAutoFit/>
          </a:bodyPr>
          <a:lstStyle/>
          <a:p>
            <a:pPr algn="ctr" fontAlgn="auto">
              <a:spcBef>
                <a:spcPts val="0"/>
              </a:spcBef>
              <a:spcAft>
                <a:spcPts val="0"/>
              </a:spcAft>
              <a:defRPr/>
            </a:pPr>
            <a:r>
              <a:rPr lang="pt-BR" sz="16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152525"/>
            <a:ext cx="3833813"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292100"/>
            <a:ext cx="41640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325502" y="294479"/>
            <a:ext cx="405220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Fumante X Ocioso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TotalTime>
  <Words>3670</Words>
  <Application>Microsoft Office PowerPoint</Application>
  <PresentationFormat>Apresentação na tela (4:3)</PresentationFormat>
  <Paragraphs>381</Paragraphs>
  <Slides>48</Slides>
  <Notes>45</Notes>
  <HiddenSlides>0</HiddenSlides>
  <MMClips>1</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48</vt:i4>
      </vt:variant>
    </vt:vector>
  </HeadingPairs>
  <TitlesOfParts>
    <vt:vector size="51" baseType="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APV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PE2014-C29-EXERCICIO PARA ADOLESCENTES</dc:title>
  <dc:subject>Pastoral Estudantil</dc:subject>
  <dc:creator>Pr. MARCELO AUGUSTO DE CARVALHO</dc:creator>
  <cp:keywords>www.4tons.com</cp:keywords>
  <dc:description>COMÉRCIO PROIBIDO. USO PESSOAL</dc:description>
  <cp:lastModifiedBy>pr. marcelo carvalho</cp:lastModifiedBy>
  <cp:revision>133</cp:revision>
  <dcterms:created xsi:type="dcterms:W3CDTF">2014-01-19T02:11:45Z</dcterms:created>
  <dcterms:modified xsi:type="dcterms:W3CDTF">2015-02-24T17:35:07Z</dcterms:modified>
  <cp:category>CAPELAS 2014</cp:category>
</cp:coreProperties>
</file>