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0"/>
  </p:notesMasterIdLst>
  <p:sldIdLst>
    <p:sldId id="286" r:id="rId2"/>
    <p:sldId id="257" r:id="rId3"/>
    <p:sldId id="287" r:id="rId4"/>
    <p:sldId id="288" r:id="rId5"/>
    <p:sldId id="289" r:id="rId6"/>
    <p:sldId id="290" r:id="rId7"/>
    <p:sldId id="291" r:id="rId8"/>
    <p:sldId id="292" r:id="rId9"/>
    <p:sldId id="294" r:id="rId10"/>
    <p:sldId id="293" r:id="rId11"/>
    <p:sldId id="296" r:id="rId12"/>
    <p:sldId id="298" r:id="rId13"/>
    <p:sldId id="299" r:id="rId14"/>
    <p:sldId id="302" r:id="rId15"/>
    <p:sldId id="300" r:id="rId16"/>
    <p:sldId id="301" r:id="rId17"/>
    <p:sldId id="304" r:id="rId18"/>
    <p:sldId id="303" r:id="rId19"/>
    <p:sldId id="305" r:id="rId20"/>
    <p:sldId id="295" r:id="rId21"/>
    <p:sldId id="329" r:id="rId22"/>
    <p:sldId id="328" r:id="rId23"/>
    <p:sldId id="345" r:id="rId24"/>
    <p:sldId id="344" r:id="rId25"/>
    <p:sldId id="343" r:id="rId26"/>
    <p:sldId id="342" r:id="rId27"/>
    <p:sldId id="341" r:id="rId28"/>
    <p:sldId id="346" r:id="rId29"/>
    <p:sldId id="347" r:id="rId30"/>
    <p:sldId id="348" r:id="rId31"/>
    <p:sldId id="338" r:id="rId32"/>
    <p:sldId id="349" r:id="rId33"/>
    <p:sldId id="340" r:id="rId34"/>
    <p:sldId id="309" r:id="rId35"/>
    <p:sldId id="306" r:id="rId36"/>
    <p:sldId id="307" r:id="rId37"/>
    <p:sldId id="297" r:id="rId38"/>
    <p:sldId id="308" r:id="rId39"/>
    <p:sldId id="325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26" r:id="rId48"/>
    <p:sldId id="327" r:id="rId4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02" autoAdjust="0"/>
    <p:restoredTop sz="75179" autoAdjust="0"/>
  </p:normalViewPr>
  <p:slideViewPr>
    <p:cSldViewPr>
      <p:cViewPr varScale="1">
        <p:scale>
          <a:sx n="56" d="100"/>
          <a:sy n="56" d="100"/>
        </p:scale>
        <p:origin x="11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erlin Sans FB Dem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Berlin Sans FB Demi" pitchFamily="34" charset="0"/>
              </a:defRPr>
            </a:lvl1pPr>
          </a:lstStyle>
          <a:p>
            <a:pPr>
              <a:defRPr/>
            </a:pPr>
            <a:fld id="{53B2E3B7-E60F-46EC-A0C8-00B9DEAEF9C1}" type="datetimeFigureOut">
              <a:rPr lang="pt-BR"/>
              <a:pPr>
                <a:defRPr/>
              </a:pPr>
              <a:t>24/02/2015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dirty="0" smtClean="0"/>
              <a:t>Clique para editar os estilos do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erlin Sans FB Dem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erlin Sans FB Demi" panose="020E0802020502020306" pitchFamily="34" charset="0"/>
              </a:defRPr>
            </a:lvl1pPr>
          </a:lstStyle>
          <a:p>
            <a:fld id="{47514307-6BD5-44EF-BDDF-AA157045DBC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18276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pt-BR" altLang="pt-BR" b="1" smtClean="0"/>
              <a:t>www.4tons.com</a:t>
            </a:r>
          </a:p>
          <a:p>
            <a:pPr algn="ctr" eaLnBrk="1" hangingPunct="1">
              <a:spcBef>
                <a:spcPct val="0"/>
              </a:spcBef>
            </a:pPr>
            <a:r>
              <a:rPr lang="pt-BR" altLang="pt-BR" b="1" smtClean="0"/>
              <a:t>Pr. Marcelo Augusto de Carvalho</a:t>
            </a:r>
          </a:p>
          <a:p>
            <a:pPr eaLnBrk="1" hangingPunct="1">
              <a:spcBef>
                <a:spcPct val="0"/>
              </a:spcBef>
            </a:pPr>
            <a:endParaRPr lang="pt-BR" altLang="pt-BR" b="1" smtClean="0"/>
          </a:p>
          <a:p>
            <a:pPr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A25BA362-EB45-4818-9545-D4FFAF06DC1D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978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/>
              <a:t>Não é só no transito que o álcool faz suas vitimas</a:t>
            </a:r>
          </a:p>
          <a:p>
            <a:pPr>
              <a:defRPr/>
            </a:pPr>
            <a:r>
              <a:rPr lang="pt-BR" dirty="0" smtClean="0"/>
              <a:t>Outro lugar grandemente afetado pelo </a:t>
            </a:r>
            <a:r>
              <a:rPr lang="pt-BR" dirty="0" err="1" smtClean="0"/>
              <a:t>Alcool</a:t>
            </a:r>
            <a:r>
              <a:rPr lang="pt-BR" dirty="0" smtClean="0"/>
              <a:t> é...</a:t>
            </a:r>
            <a:endParaRPr lang="pt-BR" b="1" dirty="0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60986DD5-C3AD-4295-A9D7-E42805696865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10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996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dirty="0" smtClean="0"/>
              <a:t>a Família.</a:t>
            </a:r>
          </a:p>
          <a:p>
            <a:pPr algn="just">
              <a:defRPr/>
            </a:pPr>
            <a:endParaRPr lang="pt-BR" b="1" dirty="0"/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C9342FEC-0E6C-473A-848A-1AEDE48CE5E3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11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515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/>
              <a:t>O álcool é responsável</a:t>
            </a:r>
          </a:p>
          <a:p>
            <a:pPr>
              <a:defRPr/>
            </a:pPr>
            <a:r>
              <a:rPr lang="pt-BR" dirty="0" smtClean="0"/>
              <a:t>50% dos casos de violência doméstica.</a:t>
            </a:r>
          </a:p>
          <a:p>
            <a:pPr algn="just">
              <a:defRPr/>
            </a:pPr>
            <a:endParaRPr lang="pt-BR" b="1" dirty="0"/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95CD7C7F-9BE4-4C6C-A08E-F7644D0C3D0C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12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983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dirty="0" smtClean="0"/>
              <a:t>Grande número de divórcios </a:t>
            </a:r>
          </a:p>
          <a:p>
            <a:pPr algn="just">
              <a:defRPr/>
            </a:pPr>
            <a:endParaRPr lang="pt-BR" b="1" dirty="0"/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73618CD0-1D44-45CD-BECE-B20420E02341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13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398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/>
              <a:t>Crianças desestruturadas emocionalmente</a:t>
            </a:r>
            <a:endParaRPr lang="pt-BR" dirty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FF955489-7D74-4E58-96AF-0ADAD59A37DF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14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353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dirty="0" smtClean="0"/>
              <a:t>O Álcool não só afeta o relacionamento familiar, mas também destrói a estrutura financeira da família.</a:t>
            </a:r>
            <a:endParaRPr lang="pt-BR" b="1" dirty="0" smtClean="0"/>
          </a:p>
          <a:p>
            <a:pPr algn="just">
              <a:defRPr/>
            </a:pPr>
            <a:endParaRPr lang="pt-BR" b="1" dirty="0"/>
          </a:p>
        </p:txBody>
      </p:sp>
      <p:sp>
        <p:nvSpPr>
          <p:cNvPr id="665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4328DE86-5A99-4CE9-BFC0-4B9B9AE6637C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15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802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b="1" dirty="0" smtClean="0"/>
              <a:t>Todos sofrem</a:t>
            </a:r>
            <a:endParaRPr lang="pt-BR" b="1" dirty="0"/>
          </a:p>
        </p:txBody>
      </p:sp>
      <p:sp>
        <p:nvSpPr>
          <p:cNvPr id="675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FD667AF3-A2CA-4DC6-855A-967DD16704BE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16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867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/>
              <a:t>Ninguém nasce bebendo horrores.</a:t>
            </a:r>
          </a:p>
          <a:p>
            <a:pPr>
              <a:defRPr/>
            </a:pPr>
            <a:r>
              <a:rPr lang="pt-BR" dirty="0" smtClean="0"/>
              <a:t> </a:t>
            </a:r>
          </a:p>
          <a:p>
            <a:pPr>
              <a:defRPr/>
            </a:pPr>
            <a:r>
              <a:rPr lang="pt-BR" dirty="0" smtClean="0"/>
              <a:t>“Uma grande jornada começa com um simples passo”.  Proverbio chinês</a:t>
            </a:r>
            <a:endParaRPr lang="pt-BR" b="1" dirty="0"/>
          </a:p>
        </p:txBody>
      </p:sp>
      <p:sp>
        <p:nvSpPr>
          <p:cNvPr id="686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DFE93DCF-3661-48BD-884D-DB27379E3439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17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04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b="1" dirty="0" smtClean="0"/>
              <a:t>Tudo começa com um simples gole</a:t>
            </a:r>
            <a:endParaRPr lang="pt-BR" b="1" dirty="0"/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32FF0E14-F3CA-46EE-A511-337C70AE763B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18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534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/>
              <a:t>No Brasil segundo a OMS o primeiro gole se dá na faixa dos 12 aos 13 anos de idade, tanto em meninos quanto meninas.</a:t>
            </a:r>
            <a:endParaRPr lang="pt-BR" dirty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262F5D5C-6CD3-4981-96B9-AFB6032B3695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19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968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b="1" dirty="0" smtClean="0"/>
              <a:t>Ela tinha apenas 17 anos...aos 12 tomou o seu primeiro gole e gostou.</a:t>
            </a:r>
            <a:endParaRPr lang="pt-BR" dirty="0"/>
          </a:p>
        </p:txBody>
      </p:sp>
      <p:sp>
        <p:nvSpPr>
          <p:cNvPr id="532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81B7FA73-E7B0-456B-BEE8-FC374BA7CC16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2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7002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dirty="0" smtClean="0"/>
              <a:t>Outro lugar onde o </a:t>
            </a:r>
            <a:r>
              <a:rPr lang="pt-BR" dirty="0" err="1" smtClean="0"/>
              <a:t>Alcool</a:t>
            </a:r>
            <a:r>
              <a:rPr lang="pt-BR" dirty="0" smtClean="0"/>
              <a:t> deixa grandes prejuízos é o corpo.</a:t>
            </a:r>
          </a:p>
          <a:p>
            <a:pPr>
              <a:defRPr/>
            </a:pPr>
            <a:r>
              <a:rPr lang="pt-BR" dirty="0" smtClean="0"/>
              <a:t>O álcool ativa uma substancia chamada gaba. Essa substancia quando ativada inibe as funções cerebrais. Ela mexe com o seu Sistema Nervoso Central. </a:t>
            </a:r>
          </a:p>
          <a:p>
            <a:pPr algn="just">
              <a:defRPr/>
            </a:pPr>
            <a:endParaRPr lang="pt-BR" b="1" dirty="0"/>
          </a:p>
        </p:txBody>
      </p:sp>
      <p:sp>
        <p:nvSpPr>
          <p:cNvPr id="716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EF5C855E-2A44-4439-BCE6-4C9F35AA36E2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20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6873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dirty="0" smtClean="0"/>
              <a:t>O álcool ativa uma substancia chamada gaba. Essa substancia quando ativada inibe as funções cerebrais. Ela mexe com o seu Sistema Nervoso Central. </a:t>
            </a:r>
            <a:endParaRPr lang="pt-BR" b="1" dirty="0"/>
          </a:p>
        </p:txBody>
      </p:sp>
      <p:sp>
        <p:nvSpPr>
          <p:cNvPr id="727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B05695E4-1D69-48FA-80DA-96F65F7428A1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21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1683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dirty="0" smtClean="0"/>
              <a:t>A consciência rebaixa, e quanto mais dose, menos consciência,</a:t>
            </a:r>
            <a:endParaRPr lang="pt-BR" b="1" dirty="0"/>
          </a:p>
        </p:txBody>
      </p:sp>
      <p:sp>
        <p:nvSpPr>
          <p:cNvPr id="737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31402178-5D29-4E4F-BD26-F0C58A1FCB71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22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3123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/>
              <a:t>Então o cérebro perde controle dos comandos, </a:t>
            </a:r>
            <a:endParaRPr lang="pt-BR" dirty="0"/>
          </a:p>
        </p:txBody>
      </p:sp>
      <p:sp>
        <p:nvSpPr>
          <p:cNvPr id="747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CBC6509C-3467-410A-AEF6-DBC7856D36DF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23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7557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/>
              <a:t>A fala fica distorcida</a:t>
            </a:r>
            <a:endParaRPr lang="pt-BR" dirty="0"/>
          </a:p>
        </p:txBody>
      </p:sp>
      <p:sp>
        <p:nvSpPr>
          <p:cNvPr id="757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B4F87650-0F74-4CA0-8EB5-6476D187D672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24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6426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/>
              <a:t>O equilíbrio é prejudicado, e perde-se o senso de direção.</a:t>
            </a:r>
            <a:endParaRPr lang="pt-BR" dirty="0"/>
          </a:p>
        </p:txBody>
      </p:sp>
      <p:sp>
        <p:nvSpPr>
          <p:cNvPr id="768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67C14104-7110-4629-BF2E-516085845FDF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25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039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/>
              <a:t>Diminui a atenção</a:t>
            </a:r>
            <a:endParaRPr lang="pt-BR" dirty="0"/>
          </a:p>
        </p:txBody>
      </p:sp>
      <p:sp>
        <p:nvSpPr>
          <p:cNvPr id="778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564ACE6D-D2FA-4E80-8AFE-E15E4CB59B75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26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178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/>
              <a:t>Diminui a resposta aos estímulos, reflexo</a:t>
            </a:r>
            <a:endParaRPr lang="pt-BR" dirty="0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7AE75CAD-6F9B-44BA-9E26-124C1CA59982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27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8377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/>
              <a:t>Diminui a coordenação motora</a:t>
            </a:r>
            <a:endParaRPr lang="pt-BR" dirty="0"/>
          </a:p>
        </p:txBody>
      </p:sp>
      <p:sp>
        <p:nvSpPr>
          <p:cNvPr id="798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1DEAAC36-F51F-4EF8-A5E7-05CE4F1DB734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28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2689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/>
              <a:t>Distúrbio emocional; depressão, transtorno bipolar etc...</a:t>
            </a:r>
            <a:endParaRPr lang="pt-BR" dirty="0"/>
          </a:p>
        </p:txBody>
      </p:sp>
      <p:sp>
        <p:nvSpPr>
          <p:cNvPr id="809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CACE370C-3F6C-4423-AF8C-1410D2FBEE1E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29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691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b="1" dirty="0" smtClean="0"/>
              <a:t>Toda oportunidade que tinha ela bebia...só um pouquinho.</a:t>
            </a:r>
            <a:endParaRPr lang="pt-BR" dirty="0" smtClean="0"/>
          </a:p>
          <a:p>
            <a:pPr>
              <a:defRPr/>
            </a:pPr>
            <a:r>
              <a:rPr lang="pt-BR" b="1" dirty="0" smtClean="0"/>
              <a:t>Aquilo se tornou um hábito, Sempre saia com os amigos pra curtir e beber. </a:t>
            </a:r>
            <a:endParaRPr lang="pt-BR" dirty="0" smtClean="0"/>
          </a:p>
          <a:p>
            <a:pPr>
              <a:defRPr/>
            </a:pPr>
            <a:r>
              <a:rPr lang="pt-BR" b="1" dirty="0" smtClean="0"/>
              <a:t>Algo que no começo era escondido agora não era mais.  </a:t>
            </a:r>
            <a:endParaRPr lang="pt-BR" dirty="0" smtClean="0"/>
          </a:p>
          <a:p>
            <a:pPr>
              <a:defRPr/>
            </a:pPr>
            <a:r>
              <a:rPr lang="pt-BR" b="1" dirty="0" smtClean="0"/>
              <a:t>E aos 17 anos dentro de um carro, voltando de uma festa, todos alegres... e bêbados.</a:t>
            </a:r>
            <a:endParaRPr lang="pt-BR" b="1" dirty="0"/>
          </a:p>
        </p:txBody>
      </p:sp>
      <p:sp>
        <p:nvSpPr>
          <p:cNvPr id="542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D4B3A483-9606-4B3A-A4F6-45BD725977C4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3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8090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/>
              <a:t>Distúrbio comportamental, confusão mental (delirium); Amnésia; Parkinson; </a:t>
            </a:r>
            <a:r>
              <a:rPr lang="pt-BR" dirty="0" err="1" smtClean="0"/>
              <a:t>Demencia</a:t>
            </a:r>
            <a:r>
              <a:rPr lang="pt-BR" dirty="0" smtClean="0"/>
              <a:t>...</a:t>
            </a:r>
            <a:r>
              <a:rPr lang="pt-BR" dirty="0" err="1" smtClean="0"/>
              <a:t>etc</a:t>
            </a:r>
            <a:endParaRPr lang="pt-BR" dirty="0"/>
          </a:p>
        </p:txBody>
      </p:sp>
      <p:sp>
        <p:nvSpPr>
          <p:cNvPr id="819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2ED85C74-46B7-4D09-AD2C-F8A9695E350C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30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1426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/>
              <a:t>Sem contar A chatice, por que ou o cara fica chorão, ou tão feliz que incomoda, ou briguento, ou vomita </a:t>
            </a:r>
            <a:r>
              <a:rPr lang="pt-BR" dirty="0" err="1" smtClean="0"/>
              <a:t>pakas</a:t>
            </a:r>
            <a:r>
              <a:rPr lang="pt-BR" dirty="0" smtClean="0"/>
              <a:t>. Chega a se tornar insuportável.</a:t>
            </a:r>
            <a:endParaRPr lang="pt-BR" dirty="0"/>
          </a:p>
        </p:txBody>
      </p:sp>
      <p:sp>
        <p:nvSpPr>
          <p:cNvPr id="829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D64BFA15-A0FD-4D5E-85C6-F1FC9FC9D0BE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31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748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/>
              <a:t>E o uso constante de bebidas alcoólicas, com o passar dos anos o cérebro vai atrofiando causando perda de memoria e dificuldade de concentração mesmo em estado sóbrio, sem beber. </a:t>
            </a:r>
            <a:endParaRPr lang="pt-BR" dirty="0"/>
          </a:p>
        </p:txBody>
      </p:sp>
      <p:sp>
        <p:nvSpPr>
          <p:cNvPr id="839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28671D95-F672-4A2D-90AA-272F760E7D9C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32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2487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/>
              <a:t>Se você beber seu cérebro vai ficar assim.</a:t>
            </a:r>
            <a:endParaRPr lang="pt-BR" dirty="0"/>
          </a:p>
        </p:txBody>
      </p:sp>
      <p:sp>
        <p:nvSpPr>
          <p:cNvPr id="849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6B450383-694A-4054-919A-EBA42E3C1C16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33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5882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b="1" dirty="0" smtClean="0"/>
              <a:t>O que a bíblia fala sobre?</a:t>
            </a:r>
            <a:endParaRPr lang="pt-BR" b="1" dirty="0"/>
          </a:p>
        </p:txBody>
      </p:sp>
      <p:sp>
        <p:nvSpPr>
          <p:cNvPr id="860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EE740FA1-BB62-4461-80A0-3341C4F7F98A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34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1968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endParaRPr lang="pt-BR" b="1" dirty="0"/>
          </a:p>
        </p:txBody>
      </p:sp>
      <p:sp>
        <p:nvSpPr>
          <p:cNvPr id="870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D0E81C4E-9509-42DF-9F7D-92D6DBF66A8F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35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1099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endParaRPr lang="pt-BR" b="1" dirty="0"/>
          </a:p>
        </p:txBody>
      </p:sp>
      <p:sp>
        <p:nvSpPr>
          <p:cNvPr id="880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70E11362-00CD-4BE2-AC42-DD05A2F7FD83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36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7927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endParaRPr lang="pt-BR" b="1" dirty="0"/>
          </a:p>
        </p:txBody>
      </p:sp>
      <p:sp>
        <p:nvSpPr>
          <p:cNvPr id="890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4327219E-D62D-4E70-884B-07D38BD7BDB9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37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1059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endParaRPr lang="pt-BR" b="1" dirty="0"/>
          </a:p>
        </p:txBody>
      </p:sp>
      <p:sp>
        <p:nvSpPr>
          <p:cNvPr id="901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7CFD8AB5-C6BA-4A92-BE16-B8E587E01E7A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38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9008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endParaRPr lang="pt-BR" b="1" dirty="0"/>
          </a:p>
        </p:txBody>
      </p:sp>
      <p:sp>
        <p:nvSpPr>
          <p:cNvPr id="911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CD114E9B-4D91-4B04-982E-703457E08477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39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645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dirty="0" smtClean="0"/>
              <a:t>E ali próximo já de sua casa. Um curva, um poste, um momento.</a:t>
            </a:r>
          </a:p>
          <a:p>
            <a:pPr algn="just">
              <a:defRPr/>
            </a:pPr>
            <a:endParaRPr lang="pt-BR" b="1" dirty="0"/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353BEE5D-6907-4757-AE78-5C1AC9F91B70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4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2486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b="1" dirty="0" smtClean="0"/>
              <a:t>Porque isto está escrito na bíblia?</a:t>
            </a:r>
            <a:endParaRPr lang="pt-BR" b="1" dirty="0"/>
          </a:p>
        </p:txBody>
      </p:sp>
      <p:sp>
        <p:nvSpPr>
          <p:cNvPr id="921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9377E158-E059-4A49-984C-8C0782BCA9E4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40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5784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endParaRPr lang="pt-BR" b="1" dirty="0"/>
          </a:p>
        </p:txBody>
      </p:sp>
      <p:sp>
        <p:nvSpPr>
          <p:cNvPr id="931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1D769720-90E3-4BEE-9C8F-5B11B4D72201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41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7752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endParaRPr lang="pt-BR" b="1" dirty="0"/>
          </a:p>
        </p:txBody>
      </p:sp>
      <p:sp>
        <p:nvSpPr>
          <p:cNvPr id="942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AEFA94CD-660A-4FAE-8721-63A252457D6F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42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5365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dirty="0" smtClean="0"/>
              <a:t>Toda orientação de Deus para Nós tem como objetivo a nossa felicidade, Primeiro por que Ele nos ama e segundo Ele sabe tudo, Ele conhece o fim desde o começo. Sabe o que é melhor pra nós.</a:t>
            </a:r>
            <a:endParaRPr lang="pt-BR" b="1" dirty="0"/>
          </a:p>
        </p:txBody>
      </p:sp>
      <p:sp>
        <p:nvSpPr>
          <p:cNvPr id="952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B8D7281A-637A-47F5-8FBD-844F46CA42B2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43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0329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b="1" dirty="0" smtClean="0"/>
              <a:t>Mas será que é possível sair do mundo do álcool? Será que é possível resistir? Como obter forças?</a:t>
            </a:r>
          </a:p>
          <a:p>
            <a:pPr>
              <a:defRPr/>
            </a:pPr>
            <a:r>
              <a:rPr lang="pt-BR" b="1" dirty="0" smtClean="0"/>
              <a:t>Olha que mensagem linda existe na palavra de Deus.</a:t>
            </a:r>
            <a:endParaRPr lang="pt-BR" b="1" dirty="0"/>
          </a:p>
        </p:txBody>
      </p:sp>
      <p:sp>
        <p:nvSpPr>
          <p:cNvPr id="962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592924E6-0384-4831-907C-E5F3EB3F9B7A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44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8285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b="1" dirty="0" smtClean="0"/>
              <a:t>Posso fazer sozinho? Não! </a:t>
            </a:r>
          </a:p>
          <a:p>
            <a:pPr algn="just">
              <a:defRPr/>
            </a:pPr>
            <a:r>
              <a:rPr lang="pt-BR" b="1" dirty="0" smtClean="0"/>
              <a:t>Somente pelo poder de Deus.</a:t>
            </a:r>
          </a:p>
          <a:p>
            <a:pPr algn="just">
              <a:defRPr/>
            </a:pPr>
            <a:endParaRPr lang="pt-BR" b="1" dirty="0" smtClean="0"/>
          </a:p>
          <a:p>
            <a:pPr algn="just">
              <a:defRPr/>
            </a:pPr>
            <a:endParaRPr lang="pt-BR" b="1" dirty="0"/>
          </a:p>
        </p:txBody>
      </p:sp>
      <p:sp>
        <p:nvSpPr>
          <p:cNvPr id="972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B0BCE041-E5DF-4926-B1E2-313E8AFA5CF5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45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2901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/>
              <a:t>Perto de Jesus é possível resistir a tentação de beber</a:t>
            </a:r>
          </a:p>
          <a:p>
            <a:pPr algn="just">
              <a:defRPr/>
            </a:pPr>
            <a:endParaRPr lang="pt-BR" b="1" dirty="0"/>
          </a:p>
        </p:txBody>
      </p:sp>
      <p:sp>
        <p:nvSpPr>
          <p:cNvPr id="983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A6F52A73-5BEC-453A-B443-FD1DA98FF573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46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6309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/>
              <a:t>Perto de Jesus é possível resistir a tentação de beber</a:t>
            </a:r>
          </a:p>
          <a:p>
            <a:pPr>
              <a:defRPr/>
            </a:pPr>
            <a:r>
              <a:rPr lang="pt-BR" dirty="0" smtClean="0"/>
              <a:t>Perto de Jesus é possível deixar de beber</a:t>
            </a:r>
          </a:p>
          <a:p>
            <a:pPr algn="just">
              <a:defRPr/>
            </a:pPr>
            <a:endParaRPr lang="pt-BR" b="1" dirty="0"/>
          </a:p>
        </p:txBody>
      </p:sp>
      <p:sp>
        <p:nvSpPr>
          <p:cNvPr id="993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91761328-16EA-47B9-A547-9FA17A8E5F78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47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58140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/>
              <a:t>Perto de Jesus é possível resistir a tentação de beber</a:t>
            </a:r>
          </a:p>
          <a:p>
            <a:pPr>
              <a:defRPr/>
            </a:pPr>
            <a:r>
              <a:rPr lang="pt-BR" dirty="0" smtClean="0"/>
              <a:t>Perto de Jesus é possível deixar de beber</a:t>
            </a:r>
          </a:p>
          <a:p>
            <a:pPr algn="just">
              <a:defRPr/>
            </a:pPr>
            <a:r>
              <a:rPr lang="pt-BR" b="1" dirty="0" smtClean="0"/>
              <a:t>Perto de Jesus uma família que foi destruída por causa do álcool pode ser reconstruída.</a:t>
            </a:r>
          </a:p>
          <a:p>
            <a:pPr algn="just">
              <a:defRPr/>
            </a:pPr>
            <a:endParaRPr lang="pt-BR" b="1" dirty="0"/>
          </a:p>
        </p:txBody>
      </p:sp>
      <p:sp>
        <p:nvSpPr>
          <p:cNvPr id="1003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36FA49DB-D89C-4A0C-8C34-E79F3D2AB884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48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942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b="1" dirty="0" smtClean="0"/>
              <a:t>Dia 21/02/2004; um sábado a tarde as 15h seu caixão desce a sepultura.</a:t>
            </a:r>
            <a:endParaRPr lang="pt-BR" dirty="0"/>
          </a:p>
        </p:txBody>
      </p:sp>
      <p:sp>
        <p:nvSpPr>
          <p:cNvPr id="563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FA474A1F-598A-4D63-A0D3-3AE136F23B93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5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445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b="1" dirty="0" smtClean="0"/>
              <a:t>Infelizmente Histórias como essa se repetem a cada final de semana</a:t>
            </a:r>
            <a:endParaRPr lang="pt-BR" dirty="0"/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44D225F5-F5EC-4C4E-A175-A9AC5AF86164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6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684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b="1" dirty="0" smtClean="0"/>
              <a:t>Não planejamos as coisas erradas, mas se dermos bobeira elas acontecem.</a:t>
            </a:r>
            <a:endParaRPr lang="pt-BR" dirty="0" smtClean="0"/>
          </a:p>
          <a:p>
            <a:pPr>
              <a:defRPr/>
            </a:pPr>
            <a:r>
              <a:rPr lang="pt-BR" b="1" dirty="0" smtClean="0"/>
              <a:t>E elas deixam marcas irreparáveis</a:t>
            </a:r>
            <a:endParaRPr lang="pt-BR" dirty="0" smtClean="0"/>
          </a:p>
          <a:p>
            <a:pPr algn="just">
              <a:defRPr/>
            </a:pPr>
            <a:endParaRPr lang="pt-BR" b="1" dirty="0"/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456D6E2C-344D-4ADF-96A4-00B63F3EF30D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7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272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/>
              <a:t>No Brasil, por ano:</a:t>
            </a:r>
          </a:p>
          <a:p>
            <a:pPr>
              <a:defRPr/>
            </a:pPr>
            <a:r>
              <a:rPr lang="pt-BR" dirty="0" smtClean="0"/>
              <a:t>A cada 57 segundos, ocorre um acidente de transito, </a:t>
            </a:r>
          </a:p>
          <a:p>
            <a:pPr>
              <a:defRPr/>
            </a:pPr>
            <a:r>
              <a:rPr lang="pt-BR" dirty="0" smtClean="0"/>
              <a:t>Isso são:</a:t>
            </a:r>
          </a:p>
          <a:p>
            <a:pPr>
              <a:defRPr/>
            </a:pPr>
            <a:r>
              <a:rPr lang="pt-BR" dirty="0" smtClean="0"/>
              <a:t>63 acidentes/hora</a:t>
            </a:r>
          </a:p>
          <a:p>
            <a:pPr>
              <a:defRPr/>
            </a:pPr>
            <a:r>
              <a:rPr lang="pt-BR" dirty="0" smtClean="0"/>
              <a:t>1515,8 acidentes/dia</a:t>
            </a:r>
          </a:p>
          <a:p>
            <a:pPr>
              <a:defRPr/>
            </a:pPr>
            <a:r>
              <a:rPr lang="pt-BR" dirty="0" smtClean="0"/>
              <a:t>45.473,7 acidentes/mês</a:t>
            </a:r>
          </a:p>
          <a:p>
            <a:pPr>
              <a:defRPr/>
            </a:pPr>
            <a:r>
              <a:rPr lang="pt-BR" dirty="0" smtClean="0"/>
              <a:t>553.263,2 acidentes/ano</a:t>
            </a:r>
            <a:endParaRPr lang="pt-BR" b="1" dirty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60AB51B3-789E-48DD-8062-33E94DE6D128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8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537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/>
              <a:t>376.589 Feridos/ano</a:t>
            </a:r>
          </a:p>
          <a:p>
            <a:pPr>
              <a:defRPr/>
            </a:pPr>
            <a:r>
              <a:rPr lang="pt-BR" dirty="0" smtClean="0"/>
              <a:t>60% ficam com lesões permanentes</a:t>
            </a:r>
          </a:p>
          <a:p>
            <a:pPr>
              <a:defRPr/>
            </a:pPr>
            <a:r>
              <a:rPr lang="pt-BR" dirty="0" smtClean="0"/>
              <a:t>45.000 mortes/ano </a:t>
            </a:r>
          </a:p>
          <a:p>
            <a:pPr>
              <a:defRPr/>
            </a:pPr>
            <a:r>
              <a:rPr lang="pt-BR" dirty="0" smtClean="0"/>
              <a:t>70% dessas mortes tem o uso de bebida alcoólica como principal causador dos acidentes.</a:t>
            </a:r>
            <a:endParaRPr lang="pt-BR" b="1" dirty="0"/>
          </a:p>
        </p:txBody>
      </p:sp>
      <p:sp>
        <p:nvSpPr>
          <p:cNvPr id="604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8AD8795E-4E44-483C-B8E8-BD71894F11E2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9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39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DBD536-4F20-42B1-BFBE-46F0C787924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4109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13DC-9333-4C4D-8F04-1701EE2ACAE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1599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7F77C2-0A1F-402E-BD45-FE741983C73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492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7C1885-9E99-4A32-ADD0-2AA825CCDAF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73246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5AF9EC-D175-45A3-A48E-C3E81966C10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26188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BBCB9-575A-46DC-A81A-DF0E9A9FF3C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6326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D1FBF5-E397-4AAE-8068-1EFA1B69CF3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89310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CB8AFF-0EEF-4B25-91E5-CC48B465D5C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6943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DAD01D-55B3-4F76-B89A-07B5039E553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020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FDE3E-D0FC-4F9A-A317-DB68B8780E8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72986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BCFDC-5519-460F-893A-02B0AB7C943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95363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Berlin Sans FB Dem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Berlin Sans FB Dem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Berlin Sans FB Demi" panose="020E0802020502020306" pitchFamily="34" charset="0"/>
              </a:defRPr>
            </a:lvl1pPr>
          </a:lstStyle>
          <a:p>
            <a:fld id="{A916C33C-7C89-4B9C-8E72-A5C7CE3F9B4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Berlin Sans FB Dem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Berlin Sans FB Dem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Berlin Sans FB Dem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Berlin Sans FB Dem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rlin Sans FB Dem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user\fabio.araujo\Pictures\Imagens_Capelas\Alcoolismo\Rapid_Transit_by_Crazytyler29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user\fabio.araujo\Pictures\Imagens_Capelas\Alcoolismo\Muralha-da-China-3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user\fabio.araujo\Pictures\Imagens_Capelas\Alcoolismo\106614.j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user\fabio.araujo\Pictures\Imagens_Capelas\Alcoolismo\rj39ls.jp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user\fabio.araujo\Pictures\Imagens_Capelas\Alcoolismo\P5100017.JPG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user\fabio.araujo\Pictures\Imagens_Capelas\Alcoolismo\interrogacao.jpg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user\fabio.araujo\Pictures\Imagens_Capelas\Alcoolismo\oahu_rainbows.jpg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user\fabio.araujo\Pictures\Imagens_Capelas\Alcoolismo\1555.jpg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user\fabio.araujo\Pictures\Imagens_Capelas\Alcoolismo\esperanca_.jpg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user\fabio.araujo\Pictures\Imagens_Capelas\Alcoolismo\a-cruz-esta-vazia.jpg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69776" y="4509120"/>
            <a:ext cx="8604448" cy="169277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spc="50" dirty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Uma Viagem “Sem Volta”!</a:t>
            </a:r>
            <a:endParaRPr lang="pt-BR" sz="4800" b="1" spc="50" dirty="0">
              <a:ln w="11430"/>
              <a:solidFill>
                <a:srgbClr val="FF33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" pitchFamily="34" charset="0"/>
              <a:cs typeface="Calibri" pitchFamily="34" charset="0"/>
            </a:endParaRPr>
          </a:p>
          <a:p>
            <a:pPr algn="r">
              <a:defRPr/>
            </a:pPr>
            <a:r>
              <a:rPr lang="pt-BR" sz="2800" b="1" spc="50" dirty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Pastoral Estudantil - APV</a:t>
            </a:r>
          </a:p>
          <a:p>
            <a:pPr algn="r">
              <a:defRPr/>
            </a:pPr>
            <a:r>
              <a:rPr lang="pt-BR" sz="2800" b="1" spc="50" dirty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Pr. Fábio Moreno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36371" y="476672"/>
            <a:ext cx="627126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Não é só no trânsito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377856" y="5301208"/>
            <a:ext cx="63882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 Família é afetada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051720" y="4581128"/>
            <a:ext cx="6742509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50% dos casos de violência doméstica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35250" y="5313982"/>
            <a:ext cx="747352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Grande Numero De Divórcios</a:t>
            </a:r>
            <a:endParaRPr 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603885" y="476672"/>
            <a:ext cx="59362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Crianças Abaladas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928492" y="476672"/>
            <a:ext cx="528702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Abalo financeiro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460688" y="476672"/>
            <a:ext cx="42226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Todos Sofrem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326266"/>
            <a:ext cx="8657977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“Uma Grande Jornada Começa Com O Primeiro Passo” </a:t>
            </a:r>
            <a:endParaRPr 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32089" y="404664"/>
            <a:ext cx="82798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Tudo começa com um gole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740411" y="332656"/>
            <a:ext cx="366318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12 a 13 anos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09664" y="5157192"/>
            <a:ext cx="232467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17 anos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71438" y="46038"/>
            <a:ext cx="9107488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88" y="46038"/>
            <a:ext cx="9107487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88948" y="260648"/>
            <a:ext cx="736612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Efeitos Sobre O Cérebro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71438" y="46038"/>
            <a:ext cx="9107488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86221" y="404664"/>
            <a:ext cx="651011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Menos Consciência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71438" y="46038"/>
            <a:ext cx="9107488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25645" y="332656"/>
            <a:ext cx="6510115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Menos Consciência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Sem controle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71438" y="46038"/>
            <a:ext cx="9107488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25645" y="620688"/>
            <a:ext cx="6510115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Menos Consciência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Sem controle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Fala distorcida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71438" y="46038"/>
            <a:ext cx="9107488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25645" y="620688"/>
            <a:ext cx="7258718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Menos Consciência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Sem controle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Fala distorcida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Sem senso de direção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71438" y="46038"/>
            <a:ext cx="9107488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25645" y="620688"/>
            <a:ext cx="7258718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Menos Consciência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Sem controle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Fala distorcida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Sem senso de direção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Sem Atenção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71438" y="46038"/>
            <a:ext cx="9107488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22629" y="620688"/>
            <a:ext cx="61943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Perda de reflexos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71438" y="46038"/>
            <a:ext cx="9107488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22629" y="620687"/>
            <a:ext cx="6579045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Perda de reflexos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Sem coord. Motora</a:t>
            </a:r>
          </a:p>
          <a:p>
            <a:pPr algn="ctr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71438" y="46038"/>
            <a:ext cx="9107488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22629" y="620688"/>
            <a:ext cx="7249100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Perda de reflexos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Sem coord. Motora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Distúrbio Emocional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54976" y="476672"/>
            <a:ext cx="26340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Bebidas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71438" y="46038"/>
            <a:ext cx="9107488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22629" y="620688"/>
            <a:ext cx="7749237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Perda de reflexos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Sem coord. Motora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Distúrbio Emocional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pt-BR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Dist</a:t>
            </a: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. Comportamental</a:t>
            </a:r>
          </a:p>
          <a:p>
            <a:pPr algn="ctr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ctr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71438" y="46038"/>
            <a:ext cx="9107488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32894" y="404664"/>
            <a:ext cx="38988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Coisa Chata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71438" y="46038"/>
            <a:ext cx="9107488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397271" y="5445224"/>
            <a:ext cx="440697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Consequência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71438" y="46038"/>
            <a:ext cx="9107488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339378" y="5373216"/>
            <a:ext cx="281679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Sequelas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39552" y="489446"/>
            <a:ext cx="800571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 Bíblia Fala Alguma Coisa?</a:t>
            </a: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63092" y="692696"/>
            <a:ext cx="7217816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“Não Se Embriaguem Com O Vinho, Que Leva À Libertinagem, Mas Deixem-se Encher Pelo Espírito” </a:t>
            </a:r>
          </a:p>
          <a:p>
            <a:pPr algn="ctr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Efésios 5:18</a:t>
            </a: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98210" y="695279"/>
            <a:ext cx="8747579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“ De Quem São Os Ais?</a:t>
            </a:r>
          </a:p>
          <a:p>
            <a:pPr algn="ctr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De Quem São As Tristezas?</a:t>
            </a:r>
          </a:p>
          <a:p>
            <a:pPr algn="ctr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 As Brigas De Quem São?</a:t>
            </a:r>
          </a:p>
          <a:p>
            <a:pPr algn="ctr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 Os Ferimentos Desnecessários?</a:t>
            </a:r>
          </a:p>
          <a:p>
            <a:pPr algn="ctr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De Quem São Os Olhos Vermelhos?...</a:t>
            </a: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331640" y="942975"/>
            <a:ext cx="6696744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Dos Que Se Demoram Bebendo Vinho, Dos Que Andam A Procura De Bebida Misturada...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9512" y="4217020"/>
            <a:ext cx="8712968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... No </a:t>
            </a: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fim ele morde como serpente e envenena como víbora” </a:t>
            </a: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Prov</a:t>
            </a: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. 23:29-32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11728" y="692696"/>
            <a:ext cx="7720541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“O vinho é escarnecedor, e a bebida forte alvoroçadora; todo aquele que por eles é vencido </a:t>
            </a: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1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não é sábio</a:t>
            </a: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” </a:t>
            </a:r>
          </a:p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Prov. 20:1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713160" y="476672"/>
            <a:ext cx="371768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Uma Curva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882532" y="5530006"/>
            <a:ext cx="592982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Está Escrito A Toa?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75407" y="2211829"/>
            <a:ext cx="8430776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“Tudo O Que Foi Escrito, Para O Nosso Ensino Foi Escrito...”  Rom 15:4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47564" y="729784"/>
            <a:ext cx="7848872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“Pois Eu Bem Sei Que Plano Tenho Para Vós, Diz O Senhor, São Planos De Paz E Não De Mal...”</a:t>
            </a:r>
          </a:p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Jeremias 29:11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032766" y="5097958"/>
            <a:ext cx="16193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Feliz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625137" y="915271"/>
            <a:ext cx="5893726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“Posso Todas As Coisas, Naquele Que Me Fortalece”</a:t>
            </a:r>
          </a:p>
          <a:p>
            <a:pPr algn="ctr">
              <a:defRPr/>
            </a:pPr>
            <a:r>
              <a:rPr lang="pt-BR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Filp</a:t>
            </a: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4:13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259632" y="1556792"/>
            <a:ext cx="4130096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“... Sem Mim Nada Podeis Fazer” </a:t>
            </a:r>
          </a:p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João 15:5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385619" y="476672"/>
            <a:ext cx="23727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Resistir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19872" y="332656"/>
            <a:ext cx="19800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Parar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803729" y="404664"/>
            <a:ext cx="353654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Recomeçar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35569" y="476672"/>
            <a:ext cx="62728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Marcas Irreparáveis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666404" y="404664"/>
            <a:ext cx="58112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Dados Estatísticos </a:t>
            </a:r>
          </a:p>
        </p:txBody>
      </p:sp>
      <p:sp>
        <p:nvSpPr>
          <p:cNvPr id="6" name="Retângulo 5"/>
          <p:cNvSpPr/>
          <p:nvPr/>
        </p:nvSpPr>
        <p:spPr>
          <a:xfrm>
            <a:off x="4283968" y="1980704"/>
            <a:ext cx="4491935" cy="46166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57 </a:t>
            </a: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segundos</a:t>
            </a:r>
          </a:p>
          <a:p>
            <a:pPr marL="685800" indent="-685800" algn="r">
              <a:buFont typeface="Arial" panose="020B0604020202020204" pitchFamily="34" charset="0"/>
              <a:buChar char="•"/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63/hora</a:t>
            </a:r>
          </a:p>
          <a:p>
            <a:pPr marL="685800" indent="-685800" algn="r">
              <a:buFont typeface="Arial" panose="020B0604020202020204" pitchFamily="34" charset="0"/>
              <a:buChar char="•"/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1515,8/dia</a:t>
            </a:r>
          </a:p>
          <a:p>
            <a:pPr marL="685800" indent="-685800" algn="r">
              <a:buFont typeface="Arial" panose="020B0604020202020204" pitchFamily="34" charset="0"/>
              <a:buChar char="•"/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45473,7/mês</a:t>
            </a:r>
          </a:p>
          <a:p>
            <a:pPr marL="685800" indent="-685800" algn="r">
              <a:buFont typeface="Arial" panose="020B0604020202020204" pitchFamily="34" charset="0"/>
              <a:buChar char="•"/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553263,2/ano</a:t>
            </a:r>
          </a:p>
          <a:p>
            <a:pPr algn="r">
              <a:defRPr/>
            </a:pP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61885" y="2975461"/>
            <a:ext cx="7205819" cy="3477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85800" indent="-685800">
              <a:buFont typeface="Berlin Sans FB Demi" panose="020E0802020502020306" pitchFamily="34" charset="0"/>
              <a:buChar char="†"/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376.589 Feridos/ano</a:t>
            </a:r>
          </a:p>
          <a:p>
            <a:pPr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	60% lesões permanentes</a:t>
            </a:r>
          </a:p>
          <a:p>
            <a:pPr marL="685800" indent="-685800">
              <a:buFont typeface="Berlin Sans FB Demi" panose="020E0802020502020306" pitchFamily="34" charset="0"/>
              <a:buChar char="†"/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45.000 Mortos</a:t>
            </a:r>
          </a:p>
          <a:p>
            <a:pPr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	70% Fator Álcool</a:t>
            </a:r>
          </a:p>
          <a:p>
            <a:pPr marL="685800" indent="-685800">
              <a:buFont typeface="Berlin Sans FB Demi" panose="020E0802020502020306" pitchFamily="34" charset="0"/>
              <a:buChar char="†"/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60% 15 a 24 anos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tons-preto">
  <a:themeElements>
    <a:clrScheme name="4tons-preto 13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tons-pret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tons-pre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4tons-preto</Template>
  <TotalTime>3542</TotalTime>
  <Words>1052</Words>
  <Application>Microsoft Office PowerPoint</Application>
  <PresentationFormat>Apresentação na tela (4:3)</PresentationFormat>
  <Paragraphs>194</Paragraphs>
  <Slides>48</Slides>
  <Notes>48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2" baseType="lpstr">
      <vt:lpstr>Trebuchet MS</vt:lpstr>
      <vt:lpstr>Arial</vt:lpstr>
      <vt:lpstr>Berlin Sans FB Demi</vt:lpstr>
      <vt:lpstr>4tons-preto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PE2014-C23-UMA VIAGEM SEM VOLTA?</dc:title>
  <dc:subject>CAPELAS 2014</dc:subject>
  <dc:creator>Pr. MARCELO AUGUSTO DE CARVALHO</dc:creator>
  <cp:keywords>www.4tons.com</cp:keywords>
  <dc:description>COMERCIO PROIBIDO. USO PESSOAL</dc:description>
  <cp:lastModifiedBy>pr. marcelo carvalho</cp:lastModifiedBy>
  <cp:revision>132</cp:revision>
  <dcterms:created xsi:type="dcterms:W3CDTF">2009-09-21T13:03:02Z</dcterms:created>
  <dcterms:modified xsi:type="dcterms:W3CDTF">2015-02-24T12:57:04Z</dcterms:modified>
  <cp:category>CAPELAS</cp:category>
</cp:coreProperties>
</file>