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86" r:id="rId2"/>
    <p:sldId id="257" r:id="rId3"/>
    <p:sldId id="287" r:id="rId4"/>
    <p:sldId id="299" r:id="rId5"/>
    <p:sldId id="288" r:id="rId6"/>
    <p:sldId id="291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301" r:id="rId17"/>
    <p:sldId id="302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79" autoAdjust="0"/>
  </p:normalViewPr>
  <p:slideViewPr>
    <p:cSldViewPr>
      <p:cViewPr varScale="1">
        <p:scale>
          <a:sx n="53" d="100"/>
          <a:sy n="53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fld id="{1482D1EE-C0D9-4B71-8B6B-0A8C7D6AF4AC}" type="datetimeFigureOut">
              <a:rPr lang="pt-BR"/>
              <a:pPr>
                <a:defRPr/>
              </a:pPr>
              <a:t>24/02/2015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77730F84-807E-4B80-AFC6-88B5178984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9256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Mostrar para nossos alunos alguns precedentes históricos que influenciaram o pensamento pós-moderno e que a forma deles pensarem hoje tem muito a ver com tudo isso.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Ao final mostrar algumas das contradições da Bíblia com o pensamento pós-moderno.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9D3A66-1498-4CE2-A1CA-A6EA35630C8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7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Cerca de 20 milhões de mortos durante a guerra e uma estimativa de mais 20 milhões após a guerra devido às suas consequências...</a:t>
            </a:r>
            <a:endParaRPr lang="pt-BR" dirty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BB3BB8-F481-4F33-B6A9-9CDD929312F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86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Com novas armas e transportes a 2ª Guerra Mundial foi a maior em número de mortos até então. Cerca de 50 milhões de mortos durante a guerra e mais 20 milhões devido às suas consequências.</a:t>
            </a:r>
            <a:endParaRPr lang="pt-BR" dirty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615F-0663-4D6E-9577-D30CD28DD25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0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A bomba atômica foi desenvolvida liberando energia de dentro dos átomos. Seu poder de destruição foi um dos marcos finais da 2ª Guerra Mundial.</a:t>
            </a:r>
          </a:p>
          <a:p>
            <a:pPr algn="just">
              <a:defRPr/>
            </a:pPr>
            <a:r>
              <a:rPr lang="en-US" dirty="0" smtClean="0"/>
              <a:t>Mas </a:t>
            </a:r>
            <a:r>
              <a:rPr lang="en-US" dirty="0" err="1" smtClean="0"/>
              <a:t>tudo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é </a:t>
            </a:r>
            <a:r>
              <a:rPr lang="en-US" dirty="0" err="1" smtClean="0"/>
              <a:t>pouco</a:t>
            </a:r>
            <a:r>
              <a:rPr lang="en-US" dirty="0" smtClean="0"/>
              <a:t>, </a:t>
            </a:r>
            <a:r>
              <a:rPr lang="en-US" dirty="0" err="1" smtClean="0"/>
              <a:t>perto</a:t>
            </a:r>
            <a:r>
              <a:rPr lang="en-US" dirty="0" smtClean="0"/>
              <a:t> do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hoje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armas</a:t>
            </a:r>
            <a:r>
              <a:rPr lang="en-US" dirty="0" smtClean="0"/>
              <a:t> </a:t>
            </a:r>
            <a:r>
              <a:rPr lang="en-US" dirty="0" err="1" smtClean="0"/>
              <a:t>nucleares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somadas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chegar</a:t>
            </a:r>
            <a:r>
              <a:rPr lang="en-US" dirty="0" smtClean="0"/>
              <a:t> a 700 </a:t>
            </a:r>
            <a:r>
              <a:rPr lang="en-US" dirty="0" err="1" smtClean="0"/>
              <a:t>vezes</a:t>
            </a:r>
            <a:r>
              <a:rPr lang="en-US" dirty="0" smtClean="0"/>
              <a:t> o </a:t>
            </a:r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destruição</a:t>
            </a:r>
            <a:r>
              <a:rPr lang="en-US" dirty="0" smtClean="0"/>
              <a:t> das </a:t>
            </a:r>
            <a:r>
              <a:rPr lang="en-US" dirty="0" err="1" smtClean="0"/>
              <a:t>bombas</a:t>
            </a:r>
            <a:r>
              <a:rPr lang="en-US" dirty="0" smtClean="0"/>
              <a:t> </a:t>
            </a:r>
            <a:r>
              <a:rPr lang="en-US" dirty="0" err="1" smtClean="0"/>
              <a:t>lançadas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1a e 2a </a:t>
            </a:r>
            <a:r>
              <a:rPr lang="en-US" dirty="0" err="1" smtClean="0"/>
              <a:t>guerras</a:t>
            </a:r>
            <a:r>
              <a:rPr lang="en-US" dirty="0" smtClean="0"/>
              <a:t> juntas!</a:t>
            </a:r>
            <a:endParaRPr lang="pt-BR" dirty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63A115-A257-4DA0-978C-06861F7DDF2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89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Mapa da fome no mundo. O número indica o percentual da população subnutrida por país – dados da ONU.</a:t>
            </a:r>
            <a:endParaRPr lang="pt-BR" dirty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8E0E49-3811-4E75-974F-215DE306075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63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smtClean="0"/>
              <a:t>O “super </a:t>
            </a:r>
            <a:r>
              <a:rPr lang="en-US" dirty="0" err="1" smtClean="0"/>
              <a:t>homem</a:t>
            </a:r>
            <a:r>
              <a:rPr lang="en-US" dirty="0" smtClean="0"/>
              <a:t>” do </a:t>
            </a:r>
            <a:r>
              <a:rPr lang="en-US" dirty="0" err="1" smtClean="0"/>
              <a:t>século</a:t>
            </a:r>
            <a:r>
              <a:rPr lang="en-US" dirty="0" smtClean="0"/>
              <a:t> XX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derrotado</a:t>
            </a:r>
            <a:r>
              <a:rPr lang="en-US" dirty="0" smtClean="0"/>
              <a:t>!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existem</a:t>
            </a:r>
            <a:r>
              <a:rPr lang="en-US" dirty="0" smtClean="0"/>
              <a:t>,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pioraram</a:t>
            </a:r>
            <a:r>
              <a:rPr lang="en-US" dirty="0" smtClean="0"/>
              <a:t> </a:t>
            </a:r>
            <a:r>
              <a:rPr lang="en-US" dirty="0" err="1" smtClean="0"/>
              <a:t>apesar</a:t>
            </a:r>
            <a:r>
              <a:rPr lang="en-US" dirty="0" smtClean="0"/>
              <a:t> do </a:t>
            </a:r>
            <a:r>
              <a:rPr lang="en-US" dirty="0" err="1" smtClean="0"/>
              <a:t>inquestionável</a:t>
            </a:r>
            <a:r>
              <a:rPr lang="en-US" dirty="0" smtClean="0"/>
              <a:t> </a:t>
            </a:r>
            <a:r>
              <a:rPr lang="en-US" dirty="0" err="1" smtClean="0"/>
              <a:t>avanço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 e da </a:t>
            </a:r>
            <a:r>
              <a:rPr lang="en-US" dirty="0" err="1" smtClean="0"/>
              <a:t>tecnologia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12B44C-A0B7-4FF9-BAFA-5675AE8CADF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2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smtClean="0"/>
              <a:t>A </a:t>
            </a:r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“com Deus”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ruim</a:t>
            </a:r>
            <a:r>
              <a:rPr lang="en-US" dirty="0" smtClean="0"/>
              <a:t> (</a:t>
            </a:r>
            <a:r>
              <a:rPr lang="en-US" dirty="0" err="1" smtClean="0"/>
              <a:t>inquisição</a:t>
            </a:r>
            <a:r>
              <a:rPr lang="en-US" dirty="0" smtClean="0"/>
              <a:t>, </a:t>
            </a:r>
            <a:r>
              <a:rPr lang="en-US" dirty="0" err="1" smtClean="0"/>
              <a:t>perseguição</a:t>
            </a:r>
            <a:r>
              <a:rPr lang="en-US" dirty="0" smtClean="0"/>
              <a:t>, etc.), A </a:t>
            </a:r>
            <a:r>
              <a:rPr lang="en-US" dirty="0" err="1" smtClean="0"/>
              <a:t>Modernidade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Deus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terrível</a:t>
            </a:r>
            <a:r>
              <a:rPr lang="en-US" dirty="0" smtClean="0"/>
              <a:t>! E agora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? Como </a:t>
            </a:r>
            <a:r>
              <a:rPr lang="en-US" dirty="0" err="1" smtClean="0"/>
              <a:t>fazer</a:t>
            </a:r>
            <a:r>
              <a:rPr lang="en-US" dirty="0" smtClean="0"/>
              <a:t> ?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apoiar</a:t>
            </a:r>
            <a:r>
              <a:rPr lang="en-US" dirty="0" smtClean="0"/>
              <a:t> ?</a:t>
            </a:r>
          </a:p>
          <a:p>
            <a:pPr algn="just">
              <a:defRPr/>
            </a:pPr>
            <a:r>
              <a:rPr lang="en-US" dirty="0" smtClean="0"/>
              <a:t>[</a:t>
            </a:r>
            <a:r>
              <a:rPr lang="en-US" dirty="0" err="1" smtClean="0"/>
              <a:t>Lembrar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“com Deus” da </a:t>
            </a:r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“com Deus” de </a:t>
            </a:r>
            <a:r>
              <a:rPr lang="en-US" dirty="0" err="1" smtClean="0"/>
              <a:t>verdade</a:t>
            </a:r>
            <a:r>
              <a:rPr lang="en-US" dirty="0" smtClean="0"/>
              <a:t>, mas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totalmente</a:t>
            </a:r>
            <a:r>
              <a:rPr lang="en-US" dirty="0" smtClean="0"/>
              <a:t> </a:t>
            </a:r>
            <a:r>
              <a:rPr lang="en-US" dirty="0" err="1" smtClean="0"/>
              <a:t>equivocada</a:t>
            </a:r>
            <a:r>
              <a:rPr lang="en-US" dirty="0" smtClean="0"/>
              <a:t> do Deus </a:t>
            </a:r>
            <a:r>
              <a:rPr lang="en-US" dirty="0" err="1" smtClean="0"/>
              <a:t>apresentado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Bíblia</a:t>
            </a:r>
            <a:r>
              <a:rPr lang="en-US" dirty="0" smtClean="0"/>
              <a:t>.]</a:t>
            </a:r>
            <a:endParaRPr lang="pt-BR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82A202-0E34-4C9E-B143-43D326FECBC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15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smtClean="0"/>
              <a:t>O </a:t>
            </a:r>
            <a:r>
              <a:rPr lang="en-US" dirty="0" err="1" smtClean="0"/>
              <a:t>homem</a:t>
            </a:r>
            <a:r>
              <a:rPr lang="en-US" dirty="0" smtClean="0"/>
              <a:t>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rumo</a:t>
            </a:r>
            <a:r>
              <a:rPr lang="en-US" dirty="0" smtClean="0"/>
              <a:t> e </a:t>
            </a:r>
            <a:r>
              <a:rPr lang="en-US" dirty="0" err="1" smtClean="0"/>
              <a:t>passa</a:t>
            </a:r>
            <a:r>
              <a:rPr lang="en-US" dirty="0" smtClean="0"/>
              <a:t> a </a:t>
            </a:r>
            <a:r>
              <a:rPr lang="en-US" dirty="0" err="1" smtClean="0"/>
              <a:t>reunir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das </a:t>
            </a:r>
            <a:r>
              <a:rPr lang="en-US" dirty="0" err="1" smtClean="0"/>
              <a:t>decepções.Essa</a:t>
            </a:r>
            <a:r>
              <a:rPr lang="en-US" dirty="0" smtClean="0"/>
              <a:t> nova “</a:t>
            </a:r>
            <a:r>
              <a:rPr lang="en-US" dirty="0" err="1" smtClean="0"/>
              <a:t>etapa</a:t>
            </a:r>
            <a:r>
              <a:rPr lang="en-US" dirty="0" smtClean="0"/>
              <a:t>” é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estudiosos</a:t>
            </a:r>
            <a:r>
              <a:rPr lang="en-US" dirty="0" smtClean="0"/>
              <a:t> de </a:t>
            </a:r>
            <a:r>
              <a:rPr lang="en-US" dirty="0" err="1" smtClean="0"/>
              <a:t>pós-modernismo</a:t>
            </a:r>
            <a:r>
              <a:rPr lang="en-US" dirty="0" smtClean="0"/>
              <a:t>:</a:t>
            </a:r>
          </a:p>
          <a:p>
            <a:pPr algn="just">
              <a:defRPr/>
            </a:pPr>
            <a:r>
              <a:rPr lang="pt-BR" dirty="0" smtClean="0"/>
              <a:t>- Com o </a:t>
            </a:r>
            <a:r>
              <a:rPr lang="pt-BR" b="1" dirty="0" smtClean="0"/>
              <a:t>relativismo</a:t>
            </a:r>
            <a:r>
              <a:rPr lang="pt-BR" dirty="0" smtClean="0"/>
              <a:t> (tudo é relativo) e o </a:t>
            </a:r>
            <a:r>
              <a:rPr lang="pt-BR" b="1" dirty="0" smtClean="0"/>
              <a:t>ceticismo</a:t>
            </a:r>
            <a:r>
              <a:rPr lang="pt-BR" dirty="0" smtClean="0"/>
              <a:t> (não se crê em nada) surge então a </a:t>
            </a:r>
            <a:r>
              <a:rPr lang="pt-BR" b="1" dirty="0" smtClean="0"/>
              <a:t>indiferença à verdade</a:t>
            </a:r>
            <a:r>
              <a:rPr lang="pt-BR" dirty="0" smtClean="0"/>
              <a:t>. </a:t>
            </a:r>
          </a:p>
          <a:p>
            <a:pPr algn="just">
              <a:defRPr/>
            </a:pPr>
            <a:r>
              <a:rPr lang="pt-BR" dirty="0" smtClean="0"/>
              <a:t>- Se não existe uma verdade, </a:t>
            </a:r>
            <a:r>
              <a:rPr lang="pt-BR" b="1" dirty="0" smtClean="0"/>
              <a:t>tudo é passageiro, frágil e provisório</a:t>
            </a:r>
            <a:r>
              <a:rPr lang="pt-BR" dirty="0" smtClean="0"/>
              <a:t>. </a:t>
            </a:r>
          </a:p>
          <a:p>
            <a:pPr algn="just">
              <a:defRPr/>
            </a:pPr>
            <a:r>
              <a:rPr lang="pt-BR" dirty="0" smtClean="0"/>
              <a:t>- Portanto, </a:t>
            </a:r>
            <a:r>
              <a:rPr lang="pt-BR" b="1" dirty="0" smtClean="0"/>
              <a:t>o que a maioria disser é a verdade</a:t>
            </a:r>
            <a:r>
              <a:rPr lang="pt-BR" dirty="0" smtClean="0"/>
              <a:t>. </a:t>
            </a:r>
          </a:p>
          <a:p>
            <a:pPr algn="just">
              <a:defRPr/>
            </a:pPr>
            <a:r>
              <a:rPr lang="pt-BR" dirty="0" smtClean="0"/>
              <a:t>- No fundo, cada um </a:t>
            </a:r>
            <a:r>
              <a:rPr lang="pt-BR" b="1" dirty="0" smtClean="0"/>
              <a:t>faz o que gosta e lhe dá prazer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E0EDA2-1A27-49E0-A508-4A5BE970D9C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6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smtClean="0"/>
              <a:t>A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pós-moderna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: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Materialismo</a:t>
            </a:r>
            <a:r>
              <a:rPr lang="pt-BR" i="1" dirty="0" smtClean="0"/>
              <a:t>: “ter” acima do “ser” </a:t>
            </a:r>
            <a:r>
              <a:rPr lang="pt-BR" dirty="0" smtClean="0"/>
              <a:t>ou “ter” para “ser”!</a:t>
            </a:r>
            <a:endParaRPr lang="pt-BR" i="1" dirty="0" smtClean="0"/>
          </a:p>
          <a:p>
            <a:pPr algn="just">
              <a:defRPr/>
            </a:pPr>
            <a:r>
              <a:rPr lang="pt-BR" b="1" dirty="0" smtClean="0"/>
              <a:t>Hedonismo</a:t>
            </a:r>
            <a:r>
              <a:rPr lang="pt-BR" i="1" dirty="0" smtClean="0"/>
              <a:t>: </a:t>
            </a:r>
            <a:r>
              <a:rPr lang="pt-BR" dirty="0" smtClean="0"/>
              <a:t>A lei máxima de comportamento é o prazer a cima de tudo, a qualquer preço.</a:t>
            </a:r>
          </a:p>
          <a:p>
            <a:pPr algn="just">
              <a:defRPr/>
            </a:pPr>
            <a:r>
              <a:rPr lang="pt-BR" b="1" dirty="0" err="1" smtClean="0"/>
              <a:t>Permissivismo</a:t>
            </a:r>
            <a:r>
              <a:rPr lang="pt-BR" i="1" dirty="0" smtClean="0"/>
              <a:t>: Tudo é permitido. </a:t>
            </a:r>
            <a:r>
              <a:rPr lang="pt-BR" dirty="0" smtClean="0"/>
              <a:t>Tudo é bom, desde que você se sinta bem!</a:t>
            </a:r>
          </a:p>
          <a:p>
            <a:pPr algn="just">
              <a:defRPr/>
            </a:pPr>
            <a:r>
              <a:rPr lang="pt-BR" b="1" dirty="0" smtClean="0"/>
              <a:t>Relativismo</a:t>
            </a:r>
            <a:r>
              <a:rPr lang="pt-BR" i="1" dirty="0" smtClean="0"/>
              <a:t>: Tudo é relativo. </a:t>
            </a:r>
            <a:r>
              <a:rPr lang="pt-BR" dirty="0" smtClean="0"/>
              <a:t>Não há nada absoluto, nada totalmente bom ou mau e as verdades variam.</a:t>
            </a:r>
          </a:p>
          <a:p>
            <a:pPr>
              <a:defRPr/>
            </a:pPr>
            <a:r>
              <a:rPr lang="pt-BR" b="1" dirty="0" smtClean="0"/>
              <a:t>Consumismo</a:t>
            </a:r>
            <a:r>
              <a:rPr lang="pt-BR" i="1" dirty="0" smtClean="0"/>
              <a:t>: </a:t>
            </a:r>
            <a:r>
              <a:rPr lang="pt-BR" dirty="0" smtClean="0"/>
              <a:t>se vive para consumir, e essa é a única imagem valorizada.</a:t>
            </a:r>
            <a:endParaRPr lang="pt-BR" dirty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36CD05-8081-45A2-A3F3-BA54D8776D4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9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Materialismo</a:t>
            </a:r>
            <a:r>
              <a:rPr lang="pt-BR" i="1" dirty="0" smtClean="0"/>
              <a:t>: “ter” acima do “ser” </a:t>
            </a:r>
            <a:r>
              <a:rPr lang="pt-BR" dirty="0" smtClean="0"/>
              <a:t>ou “ter” para “ser”!</a:t>
            </a:r>
          </a:p>
          <a:p>
            <a:pPr algn="just">
              <a:defRPr/>
            </a:pPr>
            <a:r>
              <a:rPr lang="en-US" i="1" dirty="0" err="1" smtClean="0"/>
              <a:t>Resposta</a:t>
            </a:r>
            <a:r>
              <a:rPr lang="en-US" i="1" dirty="0" smtClean="0"/>
              <a:t> </a:t>
            </a:r>
            <a:r>
              <a:rPr lang="en-US" i="1" dirty="0" err="1" smtClean="0"/>
              <a:t>bíblica</a:t>
            </a:r>
            <a:r>
              <a:rPr lang="en-US" i="1" dirty="0" smtClean="0"/>
              <a:t>: “</a:t>
            </a:r>
            <a:r>
              <a:rPr lang="pt-BR" i="1" dirty="0" smtClean="0"/>
              <a:t>Então direi a mim mesmo: 'Homem feliz! Você tem tudo de bom que precisa para muitos anos. Agora descanse, coma, beba e alegre-se'. Mas Deus lhe disse: "Seu tolo! Esta noite você vai morrer; aí quem ficará com tudo o que você guardou?“ – </a:t>
            </a:r>
            <a:r>
              <a:rPr lang="pt-BR" b="1" i="1" dirty="0" smtClean="0"/>
              <a:t>Lucas 12:19-20</a:t>
            </a:r>
            <a:r>
              <a:rPr lang="pt-BR" i="1" dirty="0" smtClean="0"/>
              <a:t>	</a:t>
            </a:r>
          </a:p>
          <a:p>
            <a:pPr algn="just">
              <a:defRPr/>
            </a:pPr>
            <a:endParaRPr lang="pt-BR" dirty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560B0-0370-4D07-97A9-3930E603E1C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6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Hedonismo</a:t>
            </a:r>
            <a:r>
              <a:rPr lang="pt-BR" i="1" dirty="0" smtClean="0"/>
              <a:t>: </a:t>
            </a:r>
            <a:r>
              <a:rPr lang="pt-BR" dirty="0" smtClean="0"/>
              <a:t>A lei máxima de comportamento é o prazer a cima de tudo, a qualquer preço.</a:t>
            </a:r>
          </a:p>
          <a:p>
            <a:pPr algn="just">
              <a:defRPr/>
            </a:pPr>
            <a:r>
              <a:rPr lang="en-US" dirty="0" err="1" smtClean="0"/>
              <a:t>Prazeres</a:t>
            </a:r>
            <a:r>
              <a:rPr lang="en-US" dirty="0" smtClean="0"/>
              <a:t>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inconvenientes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extremamente</a:t>
            </a:r>
            <a:r>
              <a:rPr lang="en-US" dirty="0" smtClean="0"/>
              <a:t> </a:t>
            </a:r>
            <a:r>
              <a:rPr lang="en-US" dirty="0" err="1" smtClean="0"/>
              <a:t>caros</a:t>
            </a:r>
            <a:r>
              <a:rPr lang="en-US" dirty="0" smtClean="0"/>
              <a:t>.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4743B0-70D5-4B4C-8B7A-F1F1C6D1CA5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Será que nós somos realmente originais ? Será que pensamos de uma maneira totalmente diferente ?</a:t>
            </a:r>
          </a:p>
          <a:p>
            <a:pPr algn="just">
              <a:defRPr/>
            </a:pPr>
            <a:r>
              <a:rPr lang="pt-BR" dirty="0" smtClean="0"/>
              <a:t>Ou será que existem ideias e ideais que influenciam nossa maneira de pensar ?</a:t>
            </a:r>
            <a:endParaRPr lang="pt-BR" dirty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2807F9-AF1E-4852-931F-1205A039918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7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Hedonismo</a:t>
            </a:r>
            <a:r>
              <a:rPr lang="pt-BR" i="1" dirty="0" smtClean="0"/>
              <a:t>: </a:t>
            </a:r>
            <a:r>
              <a:rPr lang="pt-BR" dirty="0" smtClean="0"/>
              <a:t>A lei máxima de comportamento é o prazer a cima de tudo, a qualquer preço.</a:t>
            </a:r>
          </a:p>
          <a:p>
            <a:pPr algn="just">
              <a:defRPr/>
            </a:pPr>
            <a:r>
              <a:rPr lang="en-US" dirty="0" err="1" smtClean="0"/>
              <a:t>Coisas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custar</a:t>
            </a:r>
            <a:r>
              <a:rPr lang="en-US" dirty="0" smtClean="0"/>
              <a:t> a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r>
              <a:rPr lang="en-US" dirty="0" smtClean="0"/>
              <a:t> e </a:t>
            </a:r>
            <a:r>
              <a:rPr lang="en-US" dirty="0" err="1" smtClean="0"/>
              <a:t>consequentemente</a:t>
            </a:r>
            <a:r>
              <a:rPr lang="en-US" dirty="0" smtClean="0"/>
              <a:t> a </a:t>
            </a:r>
            <a:r>
              <a:rPr lang="en-US" dirty="0" err="1" smtClean="0"/>
              <a:t>vida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troca</a:t>
            </a:r>
            <a:r>
              <a:rPr lang="en-US" dirty="0" smtClean="0"/>
              <a:t> de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 de </a:t>
            </a:r>
            <a:r>
              <a:rPr lang="en-US" dirty="0" err="1" smtClean="0"/>
              <a:t>prazer</a:t>
            </a:r>
            <a:r>
              <a:rPr lang="en-US" dirty="0" smtClean="0"/>
              <a:t> </a:t>
            </a:r>
            <a:r>
              <a:rPr lang="en-US" dirty="0" err="1" smtClean="0"/>
              <a:t>imediato</a:t>
            </a:r>
            <a:r>
              <a:rPr lang="en-US" dirty="0" smtClean="0"/>
              <a:t>!</a:t>
            </a:r>
          </a:p>
          <a:p>
            <a:pPr algn="just">
              <a:defRPr/>
            </a:pPr>
            <a:r>
              <a:rPr lang="en-US" dirty="0" err="1" smtClean="0"/>
              <a:t>Resposta</a:t>
            </a:r>
            <a:r>
              <a:rPr lang="en-US" dirty="0" smtClean="0"/>
              <a:t> da </a:t>
            </a:r>
            <a:r>
              <a:rPr lang="en-US" dirty="0" err="1" smtClean="0"/>
              <a:t>Bíblia</a:t>
            </a:r>
            <a:r>
              <a:rPr lang="en-US" dirty="0" smtClean="0"/>
              <a:t>: </a:t>
            </a:r>
          </a:p>
          <a:p>
            <a:pPr algn="just">
              <a:defRPr/>
            </a:pPr>
            <a:r>
              <a:rPr lang="pt-BR" dirty="0" smtClean="0"/>
              <a:t>“Também ajuntei para mim prata e ouro dos tesouros dos reis e das terras que governei. Homens e mulheres cantaram para me divertir, e tive todas as mulheres que um homem pode desejar. Sim! Fui grande. Fui mais rico do que todos os que viveram em Jerusalém antes de mim, e nunca me faltou sabedoria. Consegui tudo o que desejei. Não neguei a mim mesmo nenhum tipo de prazer. Eu me sentia feliz com o meu trabalho, e essa era a minha recompensa. Mas, quando pensei em todas as coisas que havia feito e no trabalho que tinha tido para conseguir fazê-las, compreendi que tudo aquilo era ilusão, não tinha nenhum proveito. Era como se eu estivesse correndo atrás do vento” - </a:t>
            </a:r>
            <a:r>
              <a:rPr lang="en-US" b="1" dirty="0" err="1" smtClean="0"/>
              <a:t>Eclesiastes</a:t>
            </a:r>
            <a:r>
              <a:rPr lang="en-US" b="1" dirty="0" smtClean="0"/>
              <a:t> 2:8-11 </a:t>
            </a:r>
            <a:r>
              <a:rPr lang="pt-BR" dirty="0" smtClean="0"/>
              <a:t>(NTLH)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bíblico</a:t>
            </a:r>
            <a:r>
              <a:rPr lang="en-US" dirty="0" smtClean="0"/>
              <a:t>:</a:t>
            </a:r>
          </a:p>
          <a:p>
            <a:pPr algn="just">
              <a:defRPr/>
            </a:pPr>
            <a:r>
              <a:rPr lang="pt-BR" dirty="0" smtClean="0"/>
              <a:t>“Jovem, aproveite a sua mocidade e seja feliz enquanto é moço. Faça tudo o que quiser e siga os desejos do seu coração. Mas lembre de uma coisa: de todas essas coisas Deus te pedirá conta!” - </a:t>
            </a:r>
            <a:r>
              <a:rPr lang="en-US" b="1" dirty="0" err="1" smtClean="0"/>
              <a:t>Eclesiastes</a:t>
            </a:r>
            <a:r>
              <a:rPr lang="en-US" b="1" dirty="0" smtClean="0"/>
              <a:t> 11:9 </a:t>
            </a:r>
            <a:r>
              <a:rPr lang="pt-BR" dirty="0" smtClean="0"/>
              <a:t> (NTLH + RA)</a:t>
            </a:r>
            <a:endParaRPr lang="en-US" dirty="0" smtClean="0"/>
          </a:p>
          <a:p>
            <a:pPr algn="just">
              <a:defRPr/>
            </a:pPr>
            <a:endParaRPr lang="pt-BR" dirty="0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993374-9DEA-46C0-8546-AFFAE772C6E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78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err="1" smtClean="0"/>
              <a:t>Permissivismo</a:t>
            </a:r>
            <a:r>
              <a:rPr lang="pt-BR" i="1" dirty="0" smtClean="0"/>
              <a:t>: Tudo é permitido. </a:t>
            </a:r>
            <a:r>
              <a:rPr lang="pt-BR" dirty="0" smtClean="0"/>
              <a:t>Tudo é bom, desde que você se sinta bem!</a:t>
            </a:r>
          </a:p>
          <a:p>
            <a:pPr algn="just">
              <a:defRPr/>
            </a:pPr>
            <a:r>
              <a:rPr lang="en-US" dirty="0" err="1" smtClean="0"/>
              <a:t>Preso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23/01/14 – Justin </a:t>
            </a:r>
            <a:r>
              <a:rPr lang="en-US" dirty="0" err="1" smtClean="0"/>
              <a:t>Bieber</a:t>
            </a:r>
            <a:r>
              <a:rPr lang="en-US" dirty="0" smtClean="0"/>
              <a:t>, 19 </a:t>
            </a:r>
            <a:r>
              <a:rPr lang="en-US" dirty="0" err="1" smtClean="0"/>
              <a:t>anos</a:t>
            </a:r>
            <a:r>
              <a:rPr lang="en-US" dirty="0" smtClean="0"/>
              <a:t>,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abordado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polícia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Miami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participado</a:t>
            </a:r>
            <a:r>
              <a:rPr lang="en-US" dirty="0" smtClean="0"/>
              <a:t> de um </a:t>
            </a:r>
            <a:r>
              <a:rPr lang="en-US" dirty="0" err="1" smtClean="0"/>
              <a:t>racha</a:t>
            </a:r>
            <a:r>
              <a:rPr lang="en-US" dirty="0" smtClean="0"/>
              <a:t> com outro </a:t>
            </a:r>
            <a:r>
              <a:rPr lang="en-US" dirty="0" err="1" smtClean="0"/>
              <a:t>carro</a:t>
            </a:r>
            <a:r>
              <a:rPr lang="en-US" dirty="0" smtClean="0"/>
              <a:t>.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preso</a:t>
            </a:r>
            <a:r>
              <a:rPr lang="en-US" dirty="0" smtClean="0"/>
              <a:t> </a:t>
            </a:r>
            <a:r>
              <a:rPr lang="en-US" dirty="0" err="1" smtClean="0"/>
              <a:t>confessou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álcool</a:t>
            </a:r>
            <a:r>
              <a:rPr lang="en-US" dirty="0" smtClean="0"/>
              <a:t>, </a:t>
            </a:r>
            <a:r>
              <a:rPr lang="en-US" dirty="0" err="1" smtClean="0"/>
              <a:t>maconha</a:t>
            </a:r>
            <a:r>
              <a:rPr lang="en-US" dirty="0" smtClean="0"/>
              <a:t> e </a:t>
            </a:r>
            <a:r>
              <a:rPr lang="en-US" dirty="0" err="1" smtClean="0"/>
              <a:t>remédios</a:t>
            </a:r>
            <a:r>
              <a:rPr lang="en-US" dirty="0" smtClean="0"/>
              <a:t> fortes. </a:t>
            </a:r>
            <a:r>
              <a:rPr lang="en-US" dirty="0" err="1" smtClean="0"/>
              <a:t>Pagou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multa</a:t>
            </a:r>
            <a:r>
              <a:rPr lang="en-US" dirty="0" smtClean="0"/>
              <a:t> de US$ 2.500,00 e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aguardar</a:t>
            </a:r>
            <a:r>
              <a:rPr lang="en-US" dirty="0" smtClean="0"/>
              <a:t> </a:t>
            </a:r>
            <a:r>
              <a:rPr lang="en-US" dirty="0" err="1" smtClean="0"/>
              <a:t>julgamento</a:t>
            </a:r>
            <a:r>
              <a:rPr lang="en-US" dirty="0" smtClean="0"/>
              <a:t>.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é </a:t>
            </a:r>
            <a:r>
              <a:rPr lang="en-US" dirty="0" err="1" smtClean="0"/>
              <a:t>maior</a:t>
            </a:r>
            <a:r>
              <a:rPr lang="en-US" dirty="0" smtClean="0"/>
              <a:t>,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preso</a:t>
            </a:r>
            <a:r>
              <a:rPr lang="en-US" dirty="0" smtClean="0"/>
              <a:t> de </a:t>
            </a:r>
            <a:r>
              <a:rPr lang="en-US" dirty="0" err="1" smtClean="0"/>
              <a:t>verdade</a:t>
            </a:r>
            <a:r>
              <a:rPr lang="en-US" dirty="0" smtClean="0"/>
              <a:t>.</a:t>
            </a:r>
          </a:p>
          <a:p>
            <a:pPr algn="just">
              <a:defRPr/>
            </a:pPr>
            <a:r>
              <a:rPr lang="en-US" dirty="0" smtClean="0"/>
              <a:t>O </a:t>
            </a:r>
            <a:r>
              <a:rPr lang="en-US" dirty="0" err="1" smtClean="0"/>
              <a:t>pós-moderno</a:t>
            </a:r>
            <a:r>
              <a:rPr lang="en-US" dirty="0" smtClean="0"/>
              <a:t> </a:t>
            </a:r>
            <a:r>
              <a:rPr lang="en-US" dirty="0" err="1" smtClean="0"/>
              <a:t>entende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quiser</a:t>
            </a:r>
            <a:r>
              <a:rPr lang="en-US" dirty="0" smtClean="0"/>
              <a:t>, </a:t>
            </a:r>
            <a:r>
              <a:rPr lang="en-US" dirty="0" err="1" smtClean="0"/>
              <a:t>independente</a:t>
            </a:r>
            <a:r>
              <a:rPr lang="en-US" dirty="0" smtClean="0"/>
              <a:t> de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consequências</a:t>
            </a:r>
            <a:r>
              <a:rPr lang="en-US" dirty="0" smtClean="0"/>
              <a:t> 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coisas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permitidas</a:t>
            </a:r>
            <a:r>
              <a:rPr lang="en-US" dirty="0" smtClean="0"/>
              <a:t>.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bíblica</a:t>
            </a:r>
            <a:r>
              <a:rPr lang="en-US" dirty="0" smtClean="0"/>
              <a:t>:</a:t>
            </a:r>
          </a:p>
          <a:p>
            <a:pPr algn="just">
              <a:defRPr/>
            </a:pPr>
            <a:r>
              <a:rPr lang="pt-BR" dirty="0" smtClean="0"/>
              <a:t>“Tudo me é permitido”, mas nem tudo convém. “Tudo me é permitido”, mas eu não deixarei que nada me domine – </a:t>
            </a:r>
            <a:r>
              <a:rPr lang="pt-BR" b="1" dirty="0" smtClean="0"/>
              <a:t>1 </a:t>
            </a:r>
            <a:r>
              <a:rPr lang="pt-BR" b="1" dirty="0" err="1" smtClean="0"/>
              <a:t>Co</a:t>
            </a:r>
            <a:r>
              <a:rPr lang="pt-BR" b="1" dirty="0" smtClean="0"/>
              <a:t> 6:12 </a:t>
            </a:r>
            <a:r>
              <a:rPr lang="pt-BR" dirty="0" smtClean="0"/>
              <a:t>(NVI).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bíblico</a:t>
            </a:r>
            <a:r>
              <a:rPr lang="en-US" dirty="0" smtClean="0"/>
              <a:t>: </a:t>
            </a:r>
          </a:p>
          <a:p>
            <a:pPr algn="just">
              <a:defRPr/>
            </a:pPr>
            <a:r>
              <a:rPr lang="en-US" dirty="0" smtClean="0"/>
              <a:t>“</a:t>
            </a:r>
            <a:r>
              <a:rPr lang="pt-BR" dirty="0" smtClean="0"/>
              <a:t>Por último, meus irmãos, encham a mente de vocês com tudo o que é bom e merece elogios, isto é, tudo o que é verdadeiro, digno, correto, puro, agradável e decente” – </a:t>
            </a:r>
            <a:r>
              <a:rPr lang="pt-BR" b="1" dirty="0" smtClean="0"/>
              <a:t>Filipenses 4:8</a:t>
            </a:r>
            <a:endParaRPr lang="en-US" b="1" dirty="0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1284C7-2C12-4A51-81F5-9EB75C5D096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11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/>
              <a:t>Consumismo</a:t>
            </a:r>
            <a:r>
              <a:rPr lang="pt-BR" i="1" dirty="0" smtClean="0"/>
              <a:t>: </a:t>
            </a:r>
            <a:r>
              <a:rPr lang="pt-BR" dirty="0" smtClean="0"/>
              <a:t>se vive para consumir, e essa é a única imagem valorizada.</a:t>
            </a:r>
          </a:p>
          <a:p>
            <a:pPr>
              <a:defRPr/>
            </a:pPr>
            <a:r>
              <a:rPr lang="en-US" dirty="0" err="1" smtClean="0"/>
              <a:t>Cerca</a:t>
            </a:r>
            <a:r>
              <a:rPr lang="en-US" dirty="0" smtClean="0"/>
              <a:t> de 80% do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compra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casa </a:t>
            </a:r>
            <a:r>
              <a:rPr lang="en-US" dirty="0" err="1" smtClean="0"/>
              <a:t>hoje</a:t>
            </a:r>
            <a:r>
              <a:rPr lang="en-US" dirty="0" smtClean="0"/>
              <a:t> é </a:t>
            </a:r>
            <a:r>
              <a:rPr lang="en-US" dirty="0" err="1" smtClean="0"/>
              <a:t>influenciado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</a:t>
            </a:r>
            <a:r>
              <a:rPr lang="en-US" dirty="0" err="1" smtClean="0"/>
              <a:t>crianças</a:t>
            </a:r>
            <a:r>
              <a:rPr lang="en-US" dirty="0" smtClean="0"/>
              <a:t>. As </a:t>
            </a:r>
            <a:r>
              <a:rPr lang="en-US" dirty="0" err="1" smtClean="0"/>
              <a:t>marcas</a:t>
            </a:r>
            <a:r>
              <a:rPr lang="en-US" dirty="0" smtClean="0"/>
              <a:t> </a:t>
            </a:r>
            <a:r>
              <a:rPr lang="en-US" dirty="0" err="1" smtClean="0"/>
              <a:t>supervalorizam</a:t>
            </a:r>
            <a:r>
              <a:rPr lang="en-US" dirty="0" smtClean="0"/>
              <a:t> o </a:t>
            </a:r>
            <a:r>
              <a:rPr lang="en-US" dirty="0" err="1" smtClean="0"/>
              <a:t>preço</a:t>
            </a:r>
            <a:r>
              <a:rPr lang="en-US" dirty="0" smtClean="0"/>
              <a:t> das </a:t>
            </a:r>
            <a:r>
              <a:rPr lang="en-US" dirty="0" err="1" smtClean="0"/>
              <a:t>coisas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 err="1" smtClean="0"/>
              <a:t>pós-moderno</a:t>
            </a:r>
            <a:r>
              <a:rPr lang="en-US" dirty="0" smtClean="0"/>
              <a:t> </a:t>
            </a:r>
            <a:r>
              <a:rPr lang="en-US" dirty="0" err="1" smtClean="0"/>
              <a:t>entende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consumir</a:t>
            </a:r>
            <a:r>
              <a:rPr lang="en-US" dirty="0" smtClean="0"/>
              <a:t> o tempo </a:t>
            </a:r>
            <a:r>
              <a:rPr lang="en-US" dirty="0" err="1" smtClean="0"/>
              <a:t>todo</a:t>
            </a:r>
            <a:r>
              <a:rPr lang="en-US" dirty="0" smtClean="0"/>
              <a:t> é normal 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realmente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consumindo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parte da </a:t>
            </a:r>
            <a:r>
              <a:rPr lang="en-US" dirty="0" err="1" smtClean="0"/>
              <a:t>sociedade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consegue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aquilo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amigos </a:t>
            </a:r>
            <a:r>
              <a:rPr lang="en-US" dirty="0" err="1" smtClean="0"/>
              <a:t>têm</a:t>
            </a:r>
            <a:r>
              <a:rPr lang="en-US" dirty="0" smtClean="0"/>
              <a:t>, se </a:t>
            </a:r>
            <a:r>
              <a:rPr lang="en-US" dirty="0" err="1" smtClean="0"/>
              <a:t>sente</a:t>
            </a:r>
            <a:r>
              <a:rPr lang="en-US" dirty="0" smtClean="0"/>
              <a:t> inferior e </a:t>
            </a:r>
            <a:r>
              <a:rPr lang="en-US" dirty="0" err="1" smtClean="0"/>
              <a:t>deprimido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bíblica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pt-BR" dirty="0" smtClean="0"/>
              <a:t>"Porque nada temos trazido para o mundo, nem coisa alguma podemos levar dele. Portanto, se temos comida e roupas, fiquemos contentes com isso. Porém os que querem ficar ricos caem em pecado, ao serem tentados, e ficam presos na armadilha de muitos desejos tolos, que fazem mal e levam as pessoas a se afundarem na desgraça e na destruição. Pois o amor ao dinheiro é uma fonte de todos os tipos de males. E algumas pessoas, por quererem tanto ter dinheiro, se desviaram da fé e encheram a sua vida de sofrimentos" - </a:t>
            </a:r>
            <a:r>
              <a:rPr lang="pt-BR" b="1" dirty="0" smtClean="0"/>
              <a:t>1 Timóteo 6:7-10</a:t>
            </a:r>
            <a:endParaRPr lang="en-US" b="1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0BADBF-08BF-4D35-AD11-67E968BF96A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08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Relativismo</a:t>
            </a:r>
            <a:r>
              <a:rPr lang="pt-BR" i="1" dirty="0" smtClean="0"/>
              <a:t>: Tudo é relativo. </a:t>
            </a:r>
            <a:r>
              <a:rPr lang="pt-BR" dirty="0" smtClean="0"/>
              <a:t>Não há nada absoluto, nada totalmente bom ou mau e as verdades variam.</a:t>
            </a:r>
          </a:p>
          <a:p>
            <a:pPr algn="just">
              <a:defRPr/>
            </a:pPr>
            <a:r>
              <a:rPr lang="en-US" dirty="0" smtClean="0"/>
              <a:t>O </a:t>
            </a:r>
            <a:r>
              <a:rPr lang="en-US" dirty="0" err="1" smtClean="0"/>
              <a:t>pensamento</a:t>
            </a:r>
            <a:r>
              <a:rPr lang="en-US" dirty="0" smtClean="0"/>
              <a:t> </a:t>
            </a:r>
            <a:r>
              <a:rPr lang="en-US" dirty="0" err="1" smtClean="0"/>
              <a:t>pós-moderno</a:t>
            </a:r>
            <a:r>
              <a:rPr lang="en-US" dirty="0" smtClean="0"/>
              <a:t> </a:t>
            </a:r>
            <a:r>
              <a:rPr lang="en-US" dirty="0" err="1" smtClean="0"/>
              <a:t>relativisa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coisas</a:t>
            </a:r>
            <a:r>
              <a:rPr lang="en-US" dirty="0" smtClean="0"/>
              <a:t>. Nada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taxado</a:t>
            </a:r>
            <a:r>
              <a:rPr lang="en-US" dirty="0" smtClean="0"/>
              <a:t> de </a:t>
            </a: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ruim</a:t>
            </a:r>
            <a:r>
              <a:rPr lang="en-US" dirty="0" smtClean="0"/>
              <a:t>, </a:t>
            </a:r>
            <a:r>
              <a:rPr lang="en-US" dirty="0" err="1" smtClean="0"/>
              <a:t>tudo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das </a:t>
            </a:r>
            <a:r>
              <a:rPr lang="en-US" dirty="0" err="1" smtClean="0"/>
              <a:t>circunstâncias</a:t>
            </a:r>
            <a:r>
              <a:rPr lang="en-US" dirty="0" smtClean="0"/>
              <a:t>. </a:t>
            </a:r>
            <a:r>
              <a:rPr lang="en-US" dirty="0" err="1" smtClean="0"/>
              <a:t>Apesar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verdade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r>
              <a:rPr lang="en-US" dirty="0" smtClean="0"/>
              <a:t>, </a:t>
            </a:r>
            <a:r>
              <a:rPr lang="en-US" dirty="0" err="1" smtClean="0"/>
              <a:t>levado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extremo</a:t>
            </a:r>
            <a:r>
              <a:rPr lang="en-US" dirty="0" smtClean="0"/>
              <a:t>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filosofia</a:t>
            </a:r>
            <a:r>
              <a:rPr lang="en-US" dirty="0" smtClean="0"/>
              <a:t> </a:t>
            </a:r>
            <a:r>
              <a:rPr lang="en-US" dirty="0" err="1" smtClean="0"/>
              <a:t>acaba</a:t>
            </a:r>
            <a:r>
              <a:rPr lang="en-US" dirty="0" smtClean="0"/>
              <a:t> com o </a:t>
            </a:r>
            <a:r>
              <a:rPr lang="en-US" dirty="0" err="1" smtClean="0"/>
              <a:t>compromisso</a:t>
            </a:r>
            <a:r>
              <a:rPr lang="en-US" dirty="0" smtClean="0"/>
              <a:t>. </a:t>
            </a:r>
            <a:r>
              <a:rPr lang="en-US" dirty="0" err="1" smtClean="0"/>
              <a:t>Roubar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circunstâncias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certo</a:t>
            </a:r>
            <a:r>
              <a:rPr lang="en-US" dirty="0" smtClean="0"/>
              <a:t>. </a:t>
            </a:r>
            <a:r>
              <a:rPr lang="en-US" dirty="0" err="1" smtClean="0"/>
              <a:t>Mentir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. </a:t>
            </a:r>
            <a:r>
              <a:rPr lang="en-US" dirty="0" err="1" smtClean="0"/>
              <a:t>Portanto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um decide 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errado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próprio</a:t>
            </a:r>
            <a:r>
              <a:rPr lang="en-US" dirty="0" smtClean="0"/>
              <a:t> e, </a:t>
            </a:r>
            <a:r>
              <a:rPr lang="en-US" dirty="0" err="1" smtClean="0"/>
              <a:t>portanto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nenhuma</a:t>
            </a:r>
            <a:r>
              <a:rPr lang="en-US" dirty="0" smtClean="0"/>
              <a:t> </a:t>
            </a:r>
            <a:r>
              <a:rPr lang="en-US" dirty="0" err="1" smtClean="0"/>
              <a:t>verdade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r>
              <a:rPr lang="en-US" dirty="0" smtClean="0"/>
              <a:t>. No </a:t>
            </a:r>
            <a:r>
              <a:rPr lang="en-US" dirty="0" err="1" smtClean="0"/>
              <a:t>fim</a:t>
            </a:r>
            <a:r>
              <a:rPr lang="en-US" dirty="0" smtClean="0"/>
              <a:t> das </a:t>
            </a:r>
            <a:r>
              <a:rPr lang="en-US" dirty="0" err="1" smtClean="0"/>
              <a:t>contas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escolho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verdade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mim</a:t>
            </a:r>
            <a:r>
              <a:rPr lang="en-US" dirty="0" smtClean="0"/>
              <a:t>.</a:t>
            </a:r>
          </a:p>
          <a:p>
            <a:pPr algn="just">
              <a:defRPr/>
            </a:pPr>
            <a:r>
              <a:rPr lang="en-US" dirty="0" smtClean="0"/>
              <a:t>Com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a </a:t>
            </a:r>
            <a:r>
              <a:rPr lang="en-US" dirty="0" err="1" smtClean="0"/>
              <a:t>quebra</a:t>
            </a:r>
            <a:r>
              <a:rPr lang="en-US" dirty="0" smtClean="0"/>
              <a:t> da </a:t>
            </a:r>
            <a:r>
              <a:rPr lang="en-US" dirty="0" err="1" smtClean="0"/>
              <a:t>autoridade</a:t>
            </a:r>
            <a:r>
              <a:rPr lang="en-US" dirty="0" smtClean="0"/>
              <a:t> e da </a:t>
            </a:r>
            <a:r>
              <a:rPr lang="en-US" dirty="0" err="1" smtClean="0"/>
              <a:t>confiança</a:t>
            </a:r>
            <a:r>
              <a:rPr lang="en-US" dirty="0" smtClean="0"/>
              <a:t>. </a:t>
            </a:r>
            <a:r>
              <a:rPr lang="en-US" dirty="0" err="1" smtClean="0"/>
              <a:t>Meus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sabem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mim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decido</a:t>
            </a:r>
            <a:r>
              <a:rPr lang="en-US" dirty="0" smtClean="0"/>
              <a:t>.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relacionamentos</a:t>
            </a:r>
            <a:r>
              <a:rPr lang="en-US" dirty="0" smtClean="0"/>
              <a:t> se </a:t>
            </a:r>
            <a:r>
              <a:rPr lang="en-US" dirty="0" err="1" smtClean="0"/>
              <a:t>tornam</a:t>
            </a:r>
            <a:r>
              <a:rPr lang="en-US" dirty="0" smtClean="0"/>
              <a:t> </a:t>
            </a:r>
            <a:r>
              <a:rPr lang="en-US" dirty="0" err="1" smtClean="0"/>
              <a:t>frágeis</a:t>
            </a:r>
            <a:r>
              <a:rPr lang="en-US" dirty="0" smtClean="0"/>
              <a:t> “</a:t>
            </a:r>
            <a:r>
              <a:rPr lang="en-US" dirty="0" err="1" smtClean="0"/>
              <a:t>eterno</a:t>
            </a:r>
            <a:r>
              <a:rPr lang="en-US" dirty="0" smtClean="0"/>
              <a:t> </a:t>
            </a:r>
            <a:r>
              <a:rPr lang="en-US" dirty="0" err="1" smtClean="0"/>
              <a:t>enquanto</a:t>
            </a:r>
            <a:r>
              <a:rPr lang="en-US" dirty="0" smtClean="0"/>
              <a:t> </a:t>
            </a:r>
            <a:r>
              <a:rPr lang="en-US" dirty="0" err="1" smtClean="0"/>
              <a:t>dure</a:t>
            </a:r>
            <a:r>
              <a:rPr lang="en-US" dirty="0" smtClean="0"/>
              <a:t>…”.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bíblicas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verdade</a:t>
            </a:r>
            <a:r>
              <a:rPr lang="en-US" dirty="0" smtClean="0"/>
              <a:t>:</a:t>
            </a:r>
          </a:p>
          <a:p>
            <a:pPr algn="just">
              <a:defRPr/>
            </a:pPr>
            <a:r>
              <a:rPr lang="en-US" dirty="0" smtClean="0"/>
              <a:t>“</a:t>
            </a:r>
            <a:r>
              <a:rPr lang="pt-BR" dirty="0" smtClean="0"/>
              <a:t>Santifica-os na verdade; a tua palavra é a verdade” – </a:t>
            </a:r>
            <a:r>
              <a:rPr lang="pt-BR" b="1" dirty="0" smtClean="0"/>
              <a:t>João 17:17</a:t>
            </a:r>
          </a:p>
          <a:p>
            <a:pPr algn="just">
              <a:defRPr/>
            </a:pPr>
            <a:r>
              <a:rPr lang="en-US" dirty="0" smtClean="0"/>
              <a:t>“</a:t>
            </a:r>
            <a:r>
              <a:rPr lang="pt-BR" dirty="0" smtClean="0"/>
              <a:t>Diz-lhe Jesus: ‘Eu sou o Caminho, a Verdade e a Vida. Ninguém vem ao Pai a não ser por mim’ – </a:t>
            </a:r>
            <a:r>
              <a:rPr lang="pt-BR" b="1" dirty="0" smtClean="0"/>
              <a:t>João 14:6 </a:t>
            </a:r>
            <a:r>
              <a:rPr lang="pt-BR" dirty="0" smtClean="0"/>
              <a:t>(Bíblia de Jerusalém)</a:t>
            </a:r>
            <a:endParaRPr lang="pt-BR" b="1" dirty="0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4A675D-EBB7-4824-B0B6-7BBA7B0D75D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56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err="1" smtClean="0"/>
              <a:t>Daqueles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deixam</a:t>
            </a:r>
            <a:r>
              <a:rPr lang="en-US" dirty="0" smtClean="0"/>
              <a:t> </a:t>
            </a:r>
            <a:r>
              <a:rPr lang="en-US" dirty="0" err="1" smtClean="0"/>
              <a:t>influenciar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pensamento</a:t>
            </a:r>
            <a:r>
              <a:rPr lang="en-US" dirty="0" smtClean="0"/>
              <a:t> da </a:t>
            </a:r>
            <a:r>
              <a:rPr lang="en-US" dirty="0" err="1" smtClean="0"/>
              <a:t>maioria</a:t>
            </a:r>
            <a:r>
              <a:rPr lang="en-US" dirty="0" smtClean="0"/>
              <a:t> ?</a:t>
            </a:r>
          </a:p>
          <a:p>
            <a:pPr algn="just">
              <a:defRPr/>
            </a:pPr>
            <a:r>
              <a:rPr lang="en-US" dirty="0" err="1" smtClean="0"/>
              <a:t>Daqueles</a:t>
            </a:r>
            <a:r>
              <a:rPr lang="en-US" dirty="0" smtClean="0"/>
              <a:t> </a:t>
            </a:r>
            <a:r>
              <a:rPr lang="en-US" dirty="0" err="1" smtClean="0"/>
              <a:t>incapazes</a:t>
            </a:r>
            <a:r>
              <a:rPr lang="en-US" dirty="0" smtClean="0"/>
              <a:t> de </a:t>
            </a:r>
            <a:r>
              <a:rPr lang="en-US" dirty="0" err="1" smtClean="0"/>
              <a:t>pensarem</a:t>
            </a:r>
            <a:r>
              <a:rPr lang="en-US" dirty="0" smtClean="0"/>
              <a:t> </a:t>
            </a:r>
            <a:r>
              <a:rPr lang="en-US" dirty="0" err="1" smtClean="0"/>
              <a:t>sozinhos</a:t>
            </a:r>
            <a:r>
              <a:rPr lang="en-US" dirty="0" smtClean="0"/>
              <a:t> ?</a:t>
            </a:r>
          </a:p>
          <a:p>
            <a:pPr algn="just">
              <a:defRPr/>
            </a:pPr>
            <a:r>
              <a:rPr lang="en-US" dirty="0" err="1" smtClean="0"/>
              <a:t>Daqueles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copiam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colegas</a:t>
            </a:r>
            <a:r>
              <a:rPr lang="en-US" dirty="0" smtClean="0"/>
              <a:t> e </a:t>
            </a:r>
            <a:r>
              <a:rPr lang="en-US" dirty="0" err="1" smtClean="0"/>
              <a:t>vizinhos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, </a:t>
            </a:r>
            <a:r>
              <a:rPr lang="en-US" dirty="0" err="1" smtClean="0"/>
              <a:t>dizem</a:t>
            </a:r>
            <a:r>
              <a:rPr lang="en-US" dirty="0" smtClean="0"/>
              <a:t> e </a:t>
            </a:r>
            <a:r>
              <a:rPr lang="en-US" dirty="0" err="1" smtClean="0"/>
              <a:t>compram</a:t>
            </a:r>
            <a:r>
              <a:rPr lang="en-US" dirty="0" smtClean="0"/>
              <a:t> ?</a:t>
            </a:r>
            <a:endParaRPr lang="pt-BR" dirty="0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422B7D-B334-475F-A05F-D6F44C42640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82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sermos</a:t>
            </a:r>
            <a:r>
              <a:rPr lang="en-US" dirty="0" smtClean="0"/>
              <a:t> </a:t>
            </a:r>
            <a:r>
              <a:rPr lang="en-US" dirty="0" err="1" smtClean="0"/>
              <a:t>influenciados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tempo e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vivemos</a:t>
            </a:r>
            <a:r>
              <a:rPr lang="en-US" dirty="0" smtClean="0"/>
              <a:t>, mas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avaliar</a:t>
            </a:r>
            <a:r>
              <a:rPr lang="en-US" dirty="0" smtClean="0"/>
              <a:t> e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fazemos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fazemos</a:t>
            </a:r>
            <a:r>
              <a:rPr lang="en-US" dirty="0" smtClean="0"/>
              <a:t> e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pensamos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pensamos</a:t>
            </a:r>
            <a:r>
              <a:rPr lang="en-US" dirty="0" smtClean="0"/>
              <a:t>!</a:t>
            </a:r>
          </a:p>
          <a:p>
            <a:pPr algn="just">
              <a:defRPr/>
            </a:pPr>
            <a:r>
              <a:rPr lang="en-US" dirty="0" smtClean="0"/>
              <a:t>E se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pensou</a:t>
            </a:r>
            <a:r>
              <a:rPr lang="en-US" dirty="0" smtClean="0"/>
              <a:t>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possibilidade</a:t>
            </a:r>
            <a:r>
              <a:rPr lang="en-US" dirty="0" smtClean="0"/>
              <a:t>, </a:t>
            </a:r>
            <a:r>
              <a:rPr lang="en-US" dirty="0" err="1" smtClean="0"/>
              <a:t>saiba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VERDADE ABSOLUTA!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ideia</a:t>
            </a:r>
            <a:r>
              <a:rPr lang="en-US" dirty="0" smtClean="0"/>
              <a:t>, mas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pessoa</a:t>
            </a:r>
            <a:r>
              <a:rPr lang="en-US" smtClean="0"/>
              <a:t>!</a:t>
            </a:r>
            <a:endParaRPr lang="pt-BR" dirty="0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D4DBB2-635F-4AB7-A9A1-C950582BF73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5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Período de aproximadamente 1000 anos iniciado em 496 </a:t>
            </a:r>
            <a:r>
              <a:rPr lang="pt-BR" dirty="0" err="1" smtClean="0"/>
              <a:t>a.C.</a:t>
            </a:r>
            <a:r>
              <a:rPr lang="pt-BR" dirty="0" smtClean="0"/>
              <a:t> com a queda do Império Romano do Ocidente (há uma grande discussão sobre os limites da idade média, mas há razoável consenso sobre seu início em 496 </a:t>
            </a:r>
            <a:r>
              <a:rPr lang="pt-BR" dirty="0" err="1" smtClean="0"/>
              <a:t>a.C.</a:t>
            </a:r>
            <a:r>
              <a:rPr lang="pt-BR" dirty="0" smtClean="0"/>
              <a:t>).</a:t>
            </a:r>
          </a:p>
          <a:p>
            <a:pPr algn="just">
              <a:defRPr/>
            </a:pPr>
            <a:r>
              <a:rPr lang="pt-BR" dirty="0" smtClean="0"/>
              <a:t>Este período é marcado pelo feudalismo e pelo crescente poder da Igreja Romana no ocidente, passa também pela inquisição (perseguição realizada pela Igreja aos que se opunham aos seus objetivos e ensinos e, especialmente, sua forma de religião).</a:t>
            </a:r>
          </a:p>
          <a:p>
            <a:pPr algn="just">
              <a:defRPr/>
            </a:pPr>
            <a:r>
              <a:rPr lang="en-US" dirty="0" smtClean="0"/>
              <a:t>A </a:t>
            </a:r>
            <a:r>
              <a:rPr lang="en-US" dirty="0" err="1" smtClean="0"/>
              <a:t>religião</a:t>
            </a:r>
            <a:r>
              <a:rPr lang="en-US" dirty="0" smtClean="0"/>
              <a:t>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influência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vida</a:t>
            </a:r>
            <a:r>
              <a:rPr lang="en-US" dirty="0" smtClean="0"/>
              <a:t> das </a:t>
            </a:r>
            <a:r>
              <a:rPr lang="en-US" dirty="0" err="1" smtClean="0"/>
              <a:t>pessoas</a:t>
            </a:r>
            <a:r>
              <a:rPr lang="en-US" dirty="0" smtClean="0"/>
              <a:t> e a </a:t>
            </a:r>
            <a:r>
              <a:rPr lang="en-US" dirty="0" err="1" smtClean="0"/>
              <a:t>ideia</a:t>
            </a:r>
            <a:r>
              <a:rPr lang="en-US" dirty="0" smtClean="0"/>
              <a:t> de Deus era central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sociedade</a:t>
            </a:r>
            <a:r>
              <a:rPr lang="en-US" dirty="0" smtClean="0"/>
              <a:t> (</a:t>
            </a:r>
            <a:r>
              <a:rPr lang="en-US" dirty="0" err="1" smtClean="0"/>
              <a:t>teocentrismo</a:t>
            </a:r>
            <a:r>
              <a:rPr lang="en-US" dirty="0" smtClean="0"/>
              <a:t>).</a:t>
            </a:r>
            <a:endParaRPr lang="pt-BR" dirty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1E60A9-858A-4ED4-A205-4B2F9864012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0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smtClean="0"/>
              <a:t>A </a:t>
            </a:r>
            <a:r>
              <a:rPr lang="en-US" dirty="0" err="1" smtClean="0"/>
              <a:t>Igreja</a:t>
            </a:r>
            <a:r>
              <a:rPr lang="en-US" dirty="0" smtClean="0"/>
              <a:t> se </a:t>
            </a:r>
            <a:r>
              <a:rPr lang="en-US" dirty="0" err="1" smtClean="0"/>
              <a:t>associa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Estado de forma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religioso</a:t>
            </a:r>
            <a:r>
              <a:rPr lang="en-US" dirty="0" smtClean="0"/>
              <a:t> </a:t>
            </a:r>
            <a:r>
              <a:rPr lang="en-US" dirty="0" err="1" smtClean="0"/>
              <a:t>possa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exercido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da </a:t>
            </a:r>
            <a:r>
              <a:rPr lang="en-US" dirty="0" err="1" smtClean="0"/>
              <a:t>força</a:t>
            </a:r>
            <a:r>
              <a:rPr lang="en-US" dirty="0" smtClean="0"/>
              <a:t> e do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militar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438374-43C2-4780-9AD2-B05F9AA6591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err="1" smtClean="0"/>
              <a:t>Wikipedia</a:t>
            </a:r>
            <a:r>
              <a:rPr lang="pt-BR" dirty="0" smtClean="0"/>
              <a:t>: O termo Inquisição refere-se a várias instituições dedicadas à supressão da heresia no seio da Igreja Católica. A Inquisição foi criada inicialmente para combater o sincretismo entre alguns grupos religiosos, que praticavam a adoração de plantas e animais e utilizavam </a:t>
            </a:r>
            <a:r>
              <a:rPr lang="pt-BR" dirty="0" err="1" smtClean="0"/>
              <a:t>mancias</a:t>
            </a:r>
            <a:r>
              <a:rPr lang="pt-BR" dirty="0" smtClean="0"/>
              <a:t>. A Inquisição medieval, da qual derivam todas as demais, foi fundada em 1184 no </a:t>
            </a:r>
            <a:r>
              <a:rPr lang="pt-BR" dirty="0" err="1" smtClean="0"/>
              <a:t>Languedoc</a:t>
            </a:r>
            <a:r>
              <a:rPr lang="pt-BR" dirty="0" smtClean="0"/>
              <a:t> (sul da França) para combater a heresia dos cátaros ou albigenses.</a:t>
            </a:r>
          </a:p>
          <a:p>
            <a:pPr algn="just">
              <a:defRPr/>
            </a:pPr>
            <a:r>
              <a:rPr lang="en-US" dirty="0" err="1" smtClean="0"/>
              <a:t>Essa</a:t>
            </a:r>
            <a:r>
              <a:rPr lang="en-US" dirty="0" smtClean="0"/>
              <a:t> forma de </a:t>
            </a:r>
            <a:r>
              <a:rPr lang="en-US" dirty="0" err="1" smtClean="0"/>
              <a:t>agir</a:t>
            </a:r>
            <a:r>
              <a:rPr lang="en-US" dirty="0" smtClean="0"/>
              <a:t> da </a:t>
            </a:r>
            <a:r>
              <a:rPr lang="en-US" dirty="0" err="1" smtClean="0"/>
              <a:t>Igreja</a:t>
            </a:r>
            <a:r>
              <a:rPr lang="en-US" dirty="0" smtClean="0"/>
              <a:t> </a:t>
            </a:r>
            <a:r>
              <a:rPr lang="en-US" dirty="0" err="1" smtClean="0"/>
              <a:t>causou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descontentamento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2C60D4-F878-4AE4-B57F-6F3155C3F76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5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Período da história da Europa marcado por grandes mudanças na cultura, sociedade, economia, política e religião, caracterizando a transição do feudalismo para o capitalismo e bem como seus efeitos nas artes, na filosofia e nas ciências.</a:t>
            </a:r>
          </a:p>
          <a:p>
            <a:pPr algn="just">
              <a:defRPr/>
            </a:pPr>
            <a:r>
              <a:rPr lang="pt-BR" dirty="0" smtClean="0"/>
              <a:t>O foco sai de Deus e vai para o homem (antropocentrismo). Observe a obra “A criação de Adão” de Michelangelo. Na pintura Deus está se esforçando em busca do homem, ao passo que o homem parece não se esforçar muito para responder a Deus. Outro detalhe interessante é o fato de que a “nuvem” na qual Deus está assentado tem a forma de um cérebro humano.</a:t>
            </a:r>
          </a:p>
          <a:p>
            <a:pPr algn="just">
              <a:defRPr/>
            </a:pPr>
            <a:r>
              <a:rPr lang="pt-BR" dirty="0" smtClean="0"/>
              <a:t>A sociedade rejeita em grande parte as ideias religiosas medievais e passam a aceitar somente a razão e a “ciência”. Nesta época nascem o experimentalismo e o método científico.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861328-E051-468B-93DA-46BF7108FF5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9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 positivismo e a sociologia trazem uma nova forma de ver a religião e fazem crescer uma grande expectativa de que o homem com sua infinita capacidade de aprender e modificar o ambiente, baseado unicamente na razão, se tornaria invencível e a religião seria em breve deixada de lado. O século XX (1901-2000) seria de grandes descobertas e avanços científicos. Nasceria o “super-homem”. </a:t>
            </a:r>
          </a:p>
          <a:p>
            <a:pPr algn="just">
              <a:defRPr/>
            </a:pPr>
            <a:r>
              <a:rPr lang="pt-BR" dirty="0" smtClean="0"/>
              <a:t>A  bandeira do Brasil é concebida em meio a este pensamento e nosso lema “ordem e progresso” refletem bem isso.</a:t>
            </a:r>
            <a:endParaRPr lang="pt-BR" dirty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67234F-7E7F-4E60-BB33-3E91DDBC738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6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Basicamente este era o pensamento no final do século XIX (terminou em 1900) e início do século XX (iniciou-se em 1901).</a:t>
            </a:r>
          </a:p>
          <a:p>
            <a:pPr algn="just">
              <a:defRPr/>
            </a:pPr>
            <a:r>
              <a:rPr lang="en-US" dirty="0" smtClean="0"/>
              <a:t>O </a:t>
            </a:r>
            <a:r>
              <a:rPr lang="en-US" dirty="0" err="1" smtClean="0"/>
              <a:t>homem</a:t>
            </a:r>
            <a:r>
              <a:rPr lang="en-US" dirty="0" smtClean="0"/>
              <a:t> </a:t>
            </a:r>
            <a:r>
              <a:rPr lang="en-US" dirty="0" err="1" smtClean="0"/>
              <a:t>dominaria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coisas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avanços</a:t>
            </a:r>
            <a:r>
              <a:rPr lang="en-US" dirty="0" smtClean="0"/>
              <a:t> e </a:t>
            </a:r>
            <a:r>
              <a:rPr lang="en-US" dirty="0" err="1" smtClean="0"/>
              <a:t>poderia</a:t>
            </a:r>
            <a:r>
              <a:rPr lang="en-US" dirty="0" smtClean="0"/>
              <a:t> combater as </a:t>
            </a:r>
            <a:r>
              <a:rPr lang="en-US" dirty="0" err="1" smtClean="0"/>
              <a:t>doenças</a:t>
            </a:r>
            <a:r>
              <a:rPr lang="en-US" dirty="0" smtClean="0"/>
              <a:t> e </a:t>
            </a:r>
            <a:r>
              <a:rPr lang="en-US" dirty="0" err="1" smtClean="0"/>
              <a:t>desigualdades</a:t>
            </a:r>
            <a:r>
              <a:rPr lang="en-US" dirty="0" smtClean="0"/>
              <a:t>, e </a:t>
            </a:r>
            <a:r>
              <a:rPr lang="en-US" dirty="0" err="1" smtClean="0"/>
              <a:t>teríamos</a:t>
            </a:r>
            <a:r>
              <a:rPr lang="en-US" dirty="0" smtClean="0"/>
              <a:t> o “</a:t>
            </a:r>
            <a:r>
              <a:rPr lang="en-US" dirty="0" err="1" smtClean="0"/>
              <a:t>paraíso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Terra”!</a:t>
            </a:r>
            <a:endParaRPr lang="pt-BR" dirty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D005FE-A1D8-4FDF-8DD6-7316D4938E30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3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 de fato muitos avanços técnicos e tecnológicos vieram. A vida do homem ficou mais “fácil”...mas será que soubemos utilizar esses avanços para o bem da humanidade ? Nos tornamos melhores seres humanos ?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03431A-9A3C-45AD-8F81-C0C922E0635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3599F-84DF-4475-8EDB-87CB9ADD9C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465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E23C3-EA57-4EC9-AD3D-FFFEF79895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8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CC5E0-FD4A-4AFA-9A07-65112ED7A5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68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56442-D5E7-4C1B-BDC2-696A99B44B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178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008FD-E849-4CD2-9E90-0FED4580AD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56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89B09-0E3C-48EC-86CE-4ABDD86CF1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83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1C22-AAD9-4ADA-BA48-128B809535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039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BC404-C044-4AF4-8015-0E0AAA227F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01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58A85-3DC3-49D8-85A9-9EB3130387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499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5C425-DEC7-4D59-A8F4-728B301C8B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385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0DD4E-77DC-4EBE-ACDA-69406F9D8F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225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67F811A6-AC27-4E0E-9980-BF273F079C0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Seven\Desktop\Pastoral%20Escolar\P&#243;s-Modernidade\O%20Pensado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Seven\Desktop\Pastoral%20Escolar\P&#243;s-Modernidade\Feira%20de%20Artesanato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Seven\Desktop\Pastoral%20Escolar\P&#243;s-Modernidade\Materialism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Seven\Desktop\Pastoral%20Escolar\P&#243;s-Modernidade\Porco%20Folgado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Seven\Desktop\Pastoral%20Escolar\P&#243;s-Modernidade\V&#237;cios.bm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Seven\Desktop\Pastoral%20Escolar\P&#243;s-Modernidade\Justin%20Bieber%20-%20Preso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Seven\Desktop\Pastoral%20Escolar\P&#243;s-Modernidade\Um%20em%20meio%20a%20multid&#227;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Wilson\Desktop\Pastoral%20Escolar\P&#243;s-Modernidade\Positivismo%20Auguste%20Comt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0488" y="4149080"/>
            <a:ext cx="8729985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Por Que Você Pensa </a:t>
            </a:r>
          </a:p>
          <a:p>
            <a:pPr algn="r">
              <a:defRPr/>
            </a:pPr>
            <a:r>
              <a:rPr lang="pt-BR" sz="4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Como Pensa ? </a:t>
            </a: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</a:t>
            </a: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Estudantil - APV</a:t>
            </a: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Peterson P. Santos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93858" y="5313982"/>
            <a:ext cx="79223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I Guerra Mundial (1914-1918)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285" y="5517232"/>
            <a:ext cx="83631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II Guerra Mundial (1939-1945)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80589" y="5229200"/>
            <a:ext cx="5182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Bomba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Atômica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8985" y="633462"/>
            <a:ext cx="65453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A Fome Ainda Existe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88303" y="5085184"/>
            <a:ext cx="65069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O Homem Fracassou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59334" y="5301208"/>
            <a:ext cx="33217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 Agora ?!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59334" y="5097958"/>
            <a:ext cx="33217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 Agora ?!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26936" y="5229200"/>
            <a:ext cx="34964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64661" y="5229200"/>
            <a:ext cx="4221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Materialismo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64424" y="5157192"/>
            <a:ext cx="36215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Hedonismo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38079" y="5301208"/>
            <a:ext cx="69044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Iguais Ou Diferentes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64424" y="5301208"/>
            <a:ext cx="36215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Hedonismo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21998" y="5229200"/>
            <a:ext cx="45063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Permissivismo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56838" y="5373216"/>
            <a:ext cx="40366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Consumismo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77866" y="5301208"/>
            <a:ext cx="3794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Relativismo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0148" y="5085184"/>
            <a:ext cx="77700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De Que Lado Você Está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1737" y="5157192"/>
            <a:ext cx="69268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Seja Autêntico, Pense!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52758" y="5157192"/>
            <a:ext cx="40559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Idade Média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56870" y="5301208"/>
            <a:ext cx="56477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A Igreja Medieval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84120" y="5157192"/>
            <a:ext cx="3288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Inquisição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025950"/>
            <a:ext cx="84969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Renascentismo  Iluminismo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36401" y="5373216"/>
            <a:ext cx="36711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Positivismo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8101" y="5157192"/>
            <a:ext cx="83503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Vamos Dominar O Mundo!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8998" y="5445224"/>
            <a:ext cx="858600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Grandes Avanços Tecnológicos!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1192</TotalTime>
  <Words>2201</Words>
  <Application>Microsoft Office PowerPoint</Application>
  <PresentationFormat>Apresentação na tela (4:3)</PresentationFormat>
  <Paragraphs>133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Trebuchet MS</vt:lpstr>
      <vt:lpstr>Arial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PE2014-C22-PORQUE VOCE PENSA COMO PENSA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141</cp:revision>
  <dcterms:created xsi:type="dcterms:W3CDTF">2009-09-21T13:03:02Z</dcterms:created>
  <dcterms:modified xsi:type="dcterms:W3CDTF">2015-02-24T12:56:16Z</dcterms:modified>
  <cp:category>CAPELAS 2014;CAPELAS</cp:category>
</cp:coreProperties>
</file>