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91" r:id="rId4"/>
    <p:sldId id="260" r:id="rId5"/>
    <p:sldId id="262" r:id="rId6"/>
    <p:sldId id="263" r:id="rId7"/>
    <p:sldId id="258" r:id="rId8"/>
    <p:sldId id="261" r:id="rId9"/>
    <p:sldId id="264" r:id="rId10"/>
    <p:sldId id="265" r:id="rId11"/>
    <p:sldId id="266" r:id="rId12"/>
    <p:sldId id="267" r:id="rId13"/>
    <p:sldId id="268" r:id="rId14"/>
    <p:sldId id="25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1" autoAdjust="0"/>
  </p:normalViewPr>
  <p:slideViewPr>
    <p:cSldViewPr>
      <p:cViewPr varScale="1">
        <p:scale>
          <a:sx n="64" d="100"/>
          <a:sy n="64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B2C47E-726B-45FA-B2D9-60341892860A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0C3DCB-F641-48DC-92DD-2A6DBDE24F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2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1C1A4D-BD9D-4031-944D-38D0D1838369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4596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2. Entenda a Planta...</a:t>
            </a: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É droga?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Sim, pois droga é tudo que altera o funcionamento de nosso corpo!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Droga é tudo aquilo que pode modificar o funcionamento orgânico de nosso corpo, de maneira medicinal ou nociva.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Medicinal – remédios administrados sob orientação médica na dose e tempos certos, que podem reequilibrar o nosso corpo, curando-o de 	doenças.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Nociva – legais ou ilegais capazes de prejudicar o nosso corpo e causar dependência em qualquer quantidade de dosagem.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BC8846-8385-4C56-A85C-77574E66A82F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551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- É droga nociva ilegal!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divisão entre droga legal e ilegal é somente cultural, de país a país. Por exemplo: álcool e tabaco são drogas legais no Brasil, com restrições. Isso pode passar a falsa ideia de que, por serem legais, não são nocivas a saúde. No entanto, todas trazem prejuízos e perigos potenciais.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É droga Natural!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conceito muito difundido de que tudo o que é natural também é seguro e saudável é equivocado. Alguns se aproximam da maconha com a desculpa de que é uma erva natural, e, portanto não vai fazer mal. Lembre-se: muitos venenos mortais são naturais e vem de plantas! Ser natural não significa ser inofensivo!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DB01DE-D2A8-452F-99EE-3C691569C59D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752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É droga psicotrópica!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 palavra psicotrópica vem do grego PSICO = mente e TROPOS = atração. Drogas atraídas pela mente = dependência.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É droga alucinógena!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Altera a percepção de nosso cérebro, fazendo-o trabalhar de forma desordenada, numa espécie de delírio.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38E18D-1420-4501-AADC-661A750CFF9D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947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3. Efeitos do Uso: O que vc vai sentir...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bem estar e relaxamento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mais prazer e estímulo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menos ansioso ou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aturdido, muito angustiado, temeroso de perder o controle da cabeça.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moleza, fala lenta e pastosa.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Trêmulo e suando muito.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Olhos avermelhados, boca seca e taquicardia.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fome exagerada por doces.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Podendo ter delírios – juízo errado do que vê!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e Alucinações – ver o que não existe!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Mania de perseguição, pânico e atitudes perigosas!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E vc vai buscar solidão para acalmar os efeitos.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Normalmente com musicas em alto volume.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2CF999-AA2C-4A04-A258-9E42AB6AD35E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6325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4. Problemas do uso:</a:t>
            </a: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Bronquite, perda da capacidade respiratória e câncer de pulmão!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Por causa da fumaça tóxica, aparecem lesões na traqueia e nos brônquios.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Prejuízo na aprendizagem e memorização.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capacidade de aprender, raciocinar e a memória diminuem por causar dano aos neurônios.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9327B0-32FE-4095-B663-81BDE9E81885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49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falta de motivação.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</a:t>
            </a:r>
            <a:r>
              <a:rPr lang="pt-BR" dirty="0" err="1" smtClean="0"/>
              <a:t>Vc</a:t>
            </a:r>
            <a:r>
              <a:rPr lang="pt-BR" dirty="0" smtClean="0"/>
              <a:t> vai ficar doente com mais facilidade!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Diminui a imunidade do usuário. Aparecem lesões em algumas células de defesa do organismo chamadas macrófagos alveolares. Os usuários, então, ficam um pouco mais vulneráveis do que o resto da população.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D92F8-1C0D-4C1D-B24B-B2DA4995849F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55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Quem usa maconha pode partir para drogas mais pesadas.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Causa câncer.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 fumaça da maconha contém em maior quantidade algumas das substâncias do tabaco que estão ligadas ao câncer.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4A6B48-DE36-4BB3-81FD-2F6D65299DDC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23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provoca desastres de trânsito.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Em simulações, motoristas que fumaram 1 hora antes do teste brecam em hora errada e demoram a reagir aos sinais de trânsito.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deixa o organismo com falta de diversas substâncias essenciais à reprodução, entre as quais os hormônios.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690B91-A08D-43DF-B6E7-B50317A6100A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4860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Fumar durante a gravidez prejudica a criança - tipos raros de câncer e peso abaixo do normal.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As crises de esquizofrenia podem ficar mais fortes nos pacientes que fumam – e não se sabe se a esquizofrenia é quem leva ao uso da maconha ou a maconha que desenvolve a esquizofrenia.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087396-1D12-4DDB-9BA2-4C2F24CEAC8C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173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- Síndrome de Abstinência.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 Irritabilidade, nervosismo, angústia, fome ou perda de apetite e alteração do sono.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140C22-89CC-469F-BC5A-BD3B857FF607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794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4C7EFA-B635-4DFA-A8D7-0561B57A7295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5938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- Perda da “liberdade com consciência”!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lógica da liberdade de escolher – sou consciente e escolho com liberdade, tomo as próprias decisões e decido entre várias opções. Mas existem opções que podem acabar com a liberdade de continuar decidindo – atacando a minha consciência! Se eu não tiver consciência eu não tenho liberdade, se não tenho liberdade eu não posso escolher!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Causa doença psíquica!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Toda doença psíquica consiste na perda da liberdade de escolha. Aqueles que decidem consumir droga uma vez, estão fazendo uma opção. Continuar usando a droga também é uma opção, só que, a cada dia, você vai optar menos – porque o organismo se acostuma com a droga, adoece e exige doses maiores para manter os efeitos – levando a dependência. Daqui em diante tudo passa a girar em torno do consumo da droga. Como se não consegue mais ficar sem a substância toxica, não há mais opção: não se escolhe se vai usar ou não a droga. A doença tirou a liberdade de escolha. </a:t>
            </a: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CBCD8A-898F-4AC7-88A3-6CD4A01E1306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413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“A lógica da dependência é: não ter lógica”!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“Tenho direito a liberdade de escolher, até aquilo que vai tirar a minha liberdade de escolher”.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B079E-168B-4FBC-85CA-9FAF1F3D6F59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1584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5. Diagnostique: dependente X usuário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1. Experimentador. O adolescente experimenta a droga de quatro a cinco vezes para ser aceito e ser “experiente”. Ele a usa por pouco tempo e com pouca frequência.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2. Recreacional. O jovem usa maconha para participar das experiências agradáveis com os amigos, não para ter algum tipo de humor ou produzir efeito mental com a substância.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3. Ansioso. O adolescente anseia por um estado alterado e usa maconha regularmente para obter efeito sedativo ou intoxicante.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4. Dependente. É o adolescente “doente” que passou a usar regularmente a maconha. É o viciado.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BF94D3-6855-4E47-A80F-0E9A9738E902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797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6. Parte (I)legal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É crime!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Portar para consumo pessoal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Lei nº 11.343 de 23 de Agosto de 2006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Art. 28. Quem adquirir, guardar, tiver em depósito, transportar ou trouxer consigo, para consumo pessoal, drogas sem autorização ou em desacordo com determinação legal ou regulamentar será submetido às seguintes penas:</a:t>
            </a:r>
            <a:br>
              <a:rPr lang="pt-BR" altLang="pt-BR" smtClean="0"/>
            </a:br>
            <a:r>
              <a:rPr lang="pt-BR" altLang="pt-BR" smtClean="0"/>
              <a:t>I - advertência sobre os efeitos das drogas </a:t>
            </a:r>
            <a:br>
              <a:rPr lang="pt-BR" altLang="pt-BR" smtClean="0"/>
            </a:br>
            <a:r>
              <a:rPr lang="pt-BR" altLang="pt-BR" smtClean="0"/>
              <a:t>II - prestação de serviços à comunidade </a:t>
            </a:r>
            <a:br>
              <a:rPr lang="pt-BR" altLang="pt-BR" smtClean="0"/>
            </a:br>
            <a:r>
              <a:rPr lang="pt-BR" altLang="pt-BR" smtClean="0"/>
              <a:t>III - medida educativa de comparecimento a programa ou curso educativo.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Passará a ter uma ficha criminal e perderá os benefícios concedidos aos réus primários.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Tráfico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Art. 33. Importar, exportar, remeter, preparar, produzir, fabricar, adquirir, vender, expor à venda, oferecer, ter em depósito, transportar, trazer consigo, guardar, prescrever, ministrar, entregar a consumo ou fornecer drogas, ainda que gratuitamente, sem autorização ou em desacordo com determinação legal ou regulamentar: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Pena - reclusão de 5 (cinco) a 15 (quinze) anos e pagamento de 500 (quinhentos) a 1.500 (mil e quinhentos) dias-multa.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09321E-1674-4E8E-B502-257DE714A9E6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8399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Proibir é legal?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As ideias por traz da legalização: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Vão ajudar na economia, diminuir a violência e equilibrar o social.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Veja a comparação: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droga legal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Negativo: faz mal à saúde, corrói famílias, causa acidentes e consome o sistema publico de saúde.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Positivo: impostos, lucro, trabalho e equilíbrio social.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álcool faz mal à saúde. E não só à de quem bebe. Ele corrói famílias, causa acidentes e cobra uma alta conta do sistema público de saúde. Mas, como o álcool é uma droga legal, seu comércio gerou uma indústria saudável, que movimenta a economia como qualquer outro bem de consumo: rende impostos ao governo, lucro para empresas e empregos para quem quer trabalhar. A cada ano, a indústria global do pileque fatura US$ 450 bilhões.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droga ilegal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Negativo: faz mal à saúde, corrói famílias, causa acidentes e consome o sistema publico de saúde, gera corrupção, gera violência e crimes.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Positivo: nada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cocaína, a heroína e o ecstasy também fazem mal à saúde. E também giram um mercado que rende um belo dinheiro: cerca de US$ 330 bilhões por ano. Da ilegalidade, porém, germinou uma indústria doente: em vez de gerar impostos, o dinheiro dos narcóticos chega ao Estado sob a forma de propinas que fomentam a corrupção. O lucro do negócio é investido em armas que alimentam a violência. Em lugar de empregos, o tráfico oferece às crianças e jovens uma vida de crimes.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5BCCCE-47E9-40BA-98C2-D5B063F6C09B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9300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 realidade das coisas: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Hoje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negativo é real em tudo.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positivo é parcial – o imposto não cobre os problemas; o lucro é de alguns; o trabalho não é para todos e continuamos com crianças consumindo bebidas. Então é possível entender que vamos apenas engordar esta conta...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67A225-6103-4D5A-8C97-45774B1FB40D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848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Veja como ficaria a realidade com a legalização da maconha: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Lado dos espertos: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Empresário seria o novo traficante, com um desenvolvimento impressionante de novas formas de uso da droga e potencialização.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Políticos – teriam mais oportunidade de trabalhar com os novos impostos; a questão da corrupção continuaria na mesma.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Traficante – como vive da ilegalidade mudaria de negócio.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Lado dos “bobos”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Usuários – tudo aumenta: mais usuários e mais facilidade para o consumo. Mais violência porque não teríamos talvez mais crimes para conseguir a droga, mas teríamos mais gente violenta em razão da droga.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Base de argumentação: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Primeiro problema: se mais pessoas usarem drogas, precisaremos de um sistema de saúde que absorva dependentes. Mas, hoje, “o acesso a tratamento para dependentes químicos é muito pequeno, mesmo para atender apenas os de álcool e tabaco”, diz o psiquiatra Ronaldo Laranjeira, da Unidade de Álcool e Drogas da Universidade Federal de São Paulo (Unifesp). Pedro Delgado, coordenador do Programa de Saúde Mental do Ministério da Saúde, responsável pelo atendimento a viciados, reconhece: “Ainda estamos longe da cobertura ideal”. Talvez chegássemos lá com o extra que a legalização traria sob forma de impostos? “O imposto do tabaco e do álcool já deveria cumprir essa função. E não é o que acontece hoje”, diz Magno.</a:t>
            </a: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12D955-66E4-470D-8FD8-DC65098DE38C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1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7. Se é tão ruim porque tanta gente usa ou experimenta?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resposta está na dopamina, neurotransmissor responsável pelo prazer liberado pelo setor de recompensa do cérebro. Em resumo, a maconha é usada para potencializar o prazer e diminuir as sensações desagradáveis. Uma muleta para fugir dos problemas.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canabis reage com moléculas dos neurônios em diversas partes do cérebro. Localize os principais focos de sua ação: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1. Córtex frontal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Controla o comportamento. A euforia nasce aqui.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2. Núcleo acumbens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 sediar o mecanismo que causa dependência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3. Hipocampo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É o setor que guarda informações. Quando atingido, perde memória.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4. Cerebelo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Responde pelas alterações na coordenação motora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8AC21F-308B-4648-A5C0-29D5FD14986F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757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8. Cuidado: O que te levaria a usar?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Influência dos ídolos, mídia e culturas que promovem o uso abusivo.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Lembre-se que uma droga (abismo) “chama” outra droga(abismo)! Então o marketing da bebida e do fumo é um negócio sério, que estimula o uso das drogas mais pesadas. As empresas sabem que se ganharem a fidelidade do jovem à marca, ele permanecerá fiel por anos.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F3AFC2-7A6A-446A-8982-7B8C90F5C098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0837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- predisposição – histórico familiar.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	4X mais chances de desenvolver o vício.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BD7E37-167D-48AE-948F-23F822613C3B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42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Porque falar de maconha? Porque hoje é comum...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índice de universitários e estudantes do ensino fundamental e médio que já usaram maconha é 4X maior que a média da população geral – 26,1% dos jovens!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O índice de usuários de maconha que se tornaram dependentes da erva: 36% dos que consomem.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Alunos do ensino médio que usaram maconha em algum momento da vida – 15%.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Todo fim de semana de 30 a 40% dos jovens do país consomem drogas.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São nada mais nada menos que 160 milhões de usuários dela!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A7A06E-255B-4388-AEA6-7C3BFCD7E0C6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9963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dificuldade de o adolescente prever consequências e prejuízos.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falta de compaixão e a característica </a:t>
            </a:r>
            <a:r>
              <a:rPr lang="pt-BR" dirty="0" err="1" smtClean="0"/>
              <a:t>contraventiva</a:t>
            </a:r>
            <a:r>
              <a:rPr lang="pt-BR" dirty="0" smtClean="0"/>
              <a:t> da adolescência.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falta do conceito de morte e perigo.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curiosidade associada à falta de prevenção.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8463F-CD3D-47C8-B305-728C1B4CA978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623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redução da influencia da família em suas opções e o aumento da influencia dos amigos.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50% dos estudantes do 8º ano ao Médio que foram pressionados pelos amigos cederam.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a dificuldade de lidar com dores emocionais: separação dos pais, perdas de parentes, paixão não correspondida.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Não encarar a vida e fugir.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- baixa autoestima por exclusão, </a:t>
            </a:r>
            <a:r>
              <a:rPr lang="pt-BR" dirty="0" err="1" smtClean="0"/>
              <a:t>Bullying</a:t>
            </a:r>
            <a:r>
              <a:rPr lang="pt-BR" dirty="0" smtClean="0"/>
              <a:t>, humilhações e indiferença na família.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Poucas expectativas de realização pessoal.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8893A2-AD96-4105-8E19-E80A4F49E7B6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2812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9. Solução...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Optar pelo caminho alternativo e mais seguro: abstinência – não se envolver com a maconha!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Como não existe consumo seguro desta substancia que altera (às vezes para sempre) o centro do comando da vida – o cérebro evite o sofrimento, e não use.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Afinal, não dá para saber, entre os que começam a usar a maconha, quais serão apenas usuários ocasionais e quais se tornarão dependentes em curto, médio e longo prazo. Mas em qualquer um dos casos (ocasionais ou dependentes) a maconha sempre provoca dano à saúde de quem a usa.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religião tem o papel preventivo no consumo de drogas e existe uma relação positiva entre saúde e fé – resultado encontrado em 81% dos mais de 850 grandes estudos mundiais sobre drogas.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religião bíblica propõe, há milênios, o cuidado com o corpo e o domínio da mente. E essa crença protege aquilo que temos de mais precioso e que o uso da maconha afeta em maior ou em menor grau: a consciência! Pense nisso!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Proteja-se: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Eu e eu mesmo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boa autoestima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prática religiosa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respeito pelas regras sociais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Eu e minha casa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bom relacionamento com a família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limites dentro de casa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monitoramento dos pais/responsáveis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Eu e o mundo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amigos não usuários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comprometimento com os estudos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frequência à igreja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Distancia dos pontos de venda e uso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- alternância entre trabalho e lazer</a:t>
            </a: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D68114-A860-47C9-A2C5-7388E1F58AD4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983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26B708-C842-4E84-BCC2-10B4124685C5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8214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Se </a:t>
            </a:r>
            <a:r>
              <a:rPr lang="pt-BR" dirty="0" err="1" smtClean="0"/>
              <a:t>vc</a:t>
            </a:r>
            <a:r>
              <a:rPr lang="pt-BR" dirty="0" smtClean="0"/>
              <a:t> já tem problemas com a erva: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Volte pelo caminho que </a:t>
            </a:r>
            <a:r>
              <a:rPr lang="pt-BR" dirty="0" err="1" smtClean="0"/>
              <a:t>vc</a:t>
            </a:r>
            <a:r>
              <a:rPr lang="pt-BR" dirty="0" smtClean="0"/>
              <a:t> entrou...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E pense na Igreja/Religião: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Oferece sentido para a existência com fontes alternativas e melhores de prazer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 meditação tem valor estabilizante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A oração reduz a ansiedade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Estimulo constante para a transformação.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	Rede apoio constante que não usa drogas.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19DCF1-5934-4761-8F42-BA5539137245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9759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“Meu filho escute o que lhe digo; preste atenção às minhas palavras. Nunca as perca de vista; guarde-as no fundo do coração, pois são vida para quem as encontra e saúde para todo o seu ser. Acima de tudo, guarde o seu coração, pois dele depende toda a sua vida... fique longe dos seus lábios a maldade. Olhe sempre para frente, mantenha o olhar fixo no que está adiante de você. Veja bem por onde anda, e os seus passos serão seguros. Não se desvie nem para a direita nem para a esquerda; afaste os seus pés da maldade.” Pv 4:20-27.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“Vigiem e orem para que não caiam em tentação. O espírito está pronto, mas a carne é fraca.” Mt 26:41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“Não sobreveio a vocês tentação que não fosse comum aos homens. E Deus é fiel; ele não permitirá que vocês sejam tentados além do que podem suportar. Mas, quando forem tentados, ele mesmo lhes providenciará um escape, para que o possam suportar.” ICo 10:13.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“Tenham cuidado com a maneira como vocês vivem; que não seja como insensatos, mas como sábios, aproveitando ao máximo cada oportunidade, porque os dias são maus”. Ef 5:15-16.</a:t>
            </a:r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648285-F419-40C3-9B1A-8082ABA7D1FC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06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Países que legalizaram – Paises Baixos, Bangladesh, Uruguai, Coréia do Norte e os estados de Washington e Colorado (USA).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5B0857-6C8A-4297-B2C6-0659B59E0873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9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Marcha da maconha no Brasil.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F2839A-4645-4E57-8928-E1E231D0C84A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8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Está em todo o lugar – adidas hemp. 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1944D-3A1B-4B57-BA1B-A274D66AE50D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442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Foto da ficha Criminal...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Justin Bieber gasta R$ 15 mil em maconha por semana, diz jornal.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prisão de Justin Bieber foi apenas o começo de uma sequência de notícias preocupantes sobre o astro teen. Curtindo uns dias no Panamá após ser liberado pela polícia, amigos do cantor abrem o jogo e se mostram preocupados com ele.</a:t>
            </a:r>
            <a:br>
              <a:rPr lang="pt-BR" altLang="pt-BR" smtClean="0"/>
            </a:b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Segundo o jornal The Sun, deste domingo (26), o astro pop gasta em média R$ 15 mil em maconha por semana. Em entrevista ao tabloide inglês, amigos de Bieber afirmam que o cantor está fora de controle.  </a:t>
            </a:r>
            <a:br>
              <a:rPr lang="pt-BR" altLang="pt-BR" smtClean="0"/>
            </a:b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mtClean="0"/>
              <a:t>— Maconha é grande parte da vida de Justin. Ele fuma 12 baseados por dia e gasta R$ 15 mil [em maconha] em uma semana. Ele também toma remédios antidepressivos  e contra insônia.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4CE74-EEC8-45A4-8BAB-724416A5BBC0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892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Você acha em tudo quanto é lugar e acha de tudo nela também: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Curioso: na maioria das amostras coletadas por diversas policias do mundo as fezes de animais são as mais comumente encontradas.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D70327-4CA6-4C7C-8FDC-5F5D4F80F0BF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965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1. História da Planta...</a:t>
            </a:r>
            <a:endParaRPr lang="pt-BR" altLang="pt-BR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primeira referência à maconha aparece num tratado médico chinês de 2 737 antes de Cristo.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Em 2003, uma cesta de couro cheia de fragmentos de folhas e sementes de cannabis foi encontrada ao lado do corpo mumificado de um xamã de 2500-2800 anos de idade em Xinjiang, no noroeste da China.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Costume tribal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Há 1 000 anos, já servia de tempero e remédio para povos da África e da Ásia, e era fumada em rituais espiritualistas.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No Brasil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Ela teria sido trazida logo após 1500, contrabandeada pelos escravos.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E312B-E4A4-4271-B721-69A66F0AC557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126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78B5-0E2E-42D4-9FDB-F22992AC2F88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E2B2-27C0-4F0F-A53D-401D62D814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280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B7E-856E-421A-A23A-9CD09C9981A0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318F5-8DF2-4B33-BF99-D4D98914E4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868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90D0-CA60-48A1-8D04-41247519A598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89FF-2A33-4A0D-8861-6218803BC7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7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C11E-17BE-4910-9CFF-086D6D2CDA89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F1B1-CCE5-48CA-9350-E3310A921A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661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6B6A-E630-4BB3-B0A9-06227C84ED06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E0E4E-4687-4957-8F07-08E526EBF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5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AAB2-FA61-4E5F-84CD-0E487009D43F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1261-250E-478D-B975-CDCE9A682C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14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0737-8093-40FE-A6D7-0D08BFD934CC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D8A3A-E22F-47C6-899B-6CB6C4CD60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12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DF59-CA2C-41E0-B242-59A4544B5F02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D97F0-1681-4692-8F96-DA367AFE21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37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5D9A-D01E-4F6A-8BAE-F70B79E21FF4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A8026-C385-4E00-A0DE-021C0B77F1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936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4F29-F814-4C70-BA05-5FE6E92E488E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37C7-2C05-4579-B5B0-240E7A7322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92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8690-2628-4DAD-A391-CC79BD25B36E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C7F65-1845-4830-958C-722EC46636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6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5FD33-58A3-4AE1-9E3E-F3C8F9068C8B}" type="datetimeFigureOut">
              <a:rPr lang="pt-BR"/>
              <a:pPr>
                <a:defRPr/>
              </a:pPr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C97512-7E75-4561-93F4-E09B68E9D91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 rot="20167882">
            <a:off x="4896486" y="4162275"/>
            <a:ext cx="3347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Erva Proibida...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50" y="6237312"/>
            <a:ext cx="9105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Pastoral Estudantil – APV        Pr. Roberto Conti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582613"/>
            <a:ext cx="42767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4820" y="893818"/>
            <a:ext cx="4021343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Droga é tudo aquilo que pode modificar o funcionamento orgânico de nosso corpo, de maneira medicinal ou nociva!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55600"/>
            <a:ext cx="6350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5178961"/>
            <a:ext cx="849694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É uma droga natural...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Mas 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tb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nociva e ilegal!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38755" y="571500"/>
            <a:ext cx="298833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Psicotrópica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Atraída pela mente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58698" y="2057435"/>
            <a:ext cx="27484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Alucinógena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Delírio</a:t>
            </a:r>
            <a:r>
              <a:rPr lang="pt-BR" sz="40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8"/>
            <a:ext cx="91440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388" y="5157788"/>
            <a:ext cx="2808287" cy="1366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52763" y="5173663"/>
            <a:ext cx="1519237" cy="1366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10"/>
          <p:cNvGrpSpPr>
            <a:grpSpLocks/>
          </p:cNvGrpSpPr>
          <p:nvPr/>
        </p:nvGrpSpPr>
        <p:grpSpPr bwMode="auto">
          <a:xfrm>
            <a:off x="0" y="908050"/>
            <a:ext cx="9144000" cy="5362575"/>
            <a:chOff x="0" y="908720"/>
            <a:chExt cx="9144000" cy="5362416"/>
          </a:xfrm>
        </p:grpSpPr>
        <p:pic>
          <p:nvPicPr>
            <p:cNvPr id="15366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8016901" cy="536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8023225" y="923008"/>
              <a:ext cx="1120775" cy="5241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016875" y="1005555"/>
              <a:ext cx="1120775" cy="524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5363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908050"/>
            <a:ext cx="2343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220072" y="3110680"/>
            <a:ext cx="3816424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Causa perda de memória e outros problemas que eu já esqueci!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40398" y="5572652"/>
            <a:ext cx="23160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Bronquite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/>
          <a:stretch>
            <a:fillRect/>
          </a:stretch>
        </p:blipFill>
        <p:spPr bwMode="auto">
          <a:xfrm>
            <a:off x="0" y="1660525"/>
            <a:ext cx="38512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529272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913620"/>
            <a:ext cx="29634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Des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motivado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27281" y="5535283"/>
            <a:ext cx="39715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Imunidade baixa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750" y="1484313"/>
            <a:ext cx="1295400" cy="4537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74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r="15009"/>
          <a:stretch>
            <a:fillRect/>
          </a:stretch>
        </p:blipFill>
        <p:spPr bwMode="auto">
          <a:xfrm>
            <a:off x="204788" y="2576513"/>
            <a:ext cx="473233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76250"/>
            <a:ext cx="363061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36512" y="1481412"/>
            <a:ext cx="49377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Drogas mais pesadas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27984" y="5457418"/>
            <a:ext cx="47160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Câncer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852738"/>
            <a:ext cx="53467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"/>
            <a:ext cx="542131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735496"/>
            <a:ext cx="304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Problemas de reprodução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24128" y="4815342"/>
            <a:ext cx="304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Reação lenta no trânsito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588"/>
            <a:ext cx="40671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r="6641"/>
          <a:stretch>
            <a:fillRect/>
          </a:stretch>
        </p:blipFill>
        <p:spPr bwMode="auto">
          <a:xfrm>
            <a:off x="3024188" y="0"/>
            <a:ext cx="615632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39575" y="4800631"/>
            <a:ext cx="304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Prejudica a criança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 rot="19771455">
            <a:off x="26756" y="1466342"/>
            <a:ext cx="295968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Esquizofrenia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875"/>
            <a:ext cx="648017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21631" y="5661248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Abstinência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ttp://www.wallsave.com/wallpapers/1920x1080/weds/673275/weds-weeds-673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398" r="3233"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835696" y="5733256"/>
            <a:ext cx="58242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Por que falar de maconha?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191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64879" y="4294330"/>
            <a:ext cx="7214242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Perda da liberdade de Consciência</a:t>
            </a:r>
            <a:endParaRPr lang="pt-BR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76250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08583" y="4084919"/>
            <a:ext cx="772683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“Tenho o direito à 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liberdade de escolher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... Até aquilo que vai tirar a minha 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liberdade de escolher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6054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1. Experimentador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138045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2. 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Recreacional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13202"/>
            <a:ext cx="449999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3. Ansioso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50078" y="3123537"/>
            <a:ext cx="449999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4. Dependente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4925"/>
            <a:ext cx="6096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253048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Parte (I)legal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58008" y="5614872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Consumo X Tráfico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16718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268" y="253048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Proibir é legal?</a:t>
            </a:r>
          </a:p>
        </p:txBody>
      </p:sp>
      <p:sp>
        <p:nvSpPr>
          <p:cNvPr id="3" name="Retângulo 2"/>
          <p:cNvSpPr/>
          <p:nvPr/>
        </p:nvSpPr>
        <p:spPr>
          <a:xfrm>
            <a:off x="72008" y="1364570"/>
            <a:ext cx="4427984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Droga legal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saúde, social, acidentes e prejuízo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impostos,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lucro, trabalho e social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49935" y="1412776"/>
            <a:ext cx="4427984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Droga Ilegal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saúde, social, acidentes, prejuízo, corrupção e violência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nada</a:t>
            </a:r>
          </a:p>
        </p:txBody>
      </p:sp>
      <p:cxnSp>
        <p:nvCxnSpPr>
          <p:cNvPr id="6" name="Conector reto 5"/>
          <p:cNvCxnSpPr>
            <a:endCxn id="25602" idx="0"/>
          </p:cNvCxnSpPr>
          <p:nvPr/>
        </p:nvCxnSpPr>
        <p:spPr>
          <a:xfrm>
            <a:off x="4497388" y="1412875"/>
            <a:ext cx="3175" cy="27543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16718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2008" y="1364570"/>
            <a:ext cx="4427984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Droga legal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saúde, social, acidentes e prejuízo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impostos,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lucro, trabalho e social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49935" y="1412776"/>
            <a:ext cx="4427984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Realidade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Tudo =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impostos ñ cobre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Lucro/trabalho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Social =</a:t>
            </a:r>
          </a:p>
        </p:txBody>
      </p:sp>
      <p:cxnSp>
        <p:nvCxnSpPr>
          <p:cNvPr id="6" name="Conector reto 5"/>
          <p:cNvCxnSpPr>
            <a:endCxn id="26626" idx="0"/>
          </p:cNvCxnSpPr>
          <p:nvPr/>
        </p:nvCxnSpPr>
        <p:spPr>
          <a:xfrm>
            <a:off x="4497388" y="1412875"/>
            <a:ext cx="3175" cy="27543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16718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268" y="253048"/>
            <a:ext cx="4427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Maconha legalizada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2008" y="1364570"/>
            <a:ext cx="4427984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“Espertos”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Empresários: traficantes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Políticos $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Traficantes: troca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49935" y="1412776"/>
            <a:ext cx="442798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“Bobos”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Usuários: muito +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violência </a:t>
            </a:r>
          </a:p>
        </p:txBody>
      </p:sp>
      <p:cxnSp>
        <p:nvCxnSpPr>
          <p:cNvPr id="6" name="Conector reto 5"/>
          <p:cNvCxnSpPr>
            <a:endCxn id="27650" idx="0"/>
          </p:cNvCxnSpPr>
          <p:nvPr/>
        </p:nvCxnSpPr>
        <p:spPr>
          <a:xfrm>
            <a:off x="4497388" y="1412875"/>
            <a:ext cx="3175" cy="27543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328863"/>
            <a:ext cx="601186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2484438" y="3408363"/>
            <a:ext cx="2011362" cy="6762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5114925" y="3500438"/>
            <a:ext cx="1257300" cy="1368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238738" y="332656"/>
            <a:ext cx="655272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Se é ruim porque usam?!?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11560" y="1484784"/>
            <a:ext cx="799160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Dopamina = setor de recompensa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36345" y="3730679"/>
            <a:ext cx="25839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prazer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831632" y="4725144"/>
            <a:ext cx="331236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sensações desagradáveis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5636" y="332803"/>
            <a:ext cx="655272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 que te levaria a usar?!?</a:t>
            </a: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2400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5661248"/>
            <a:ext cx="806489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Influência dos ídolos, mídia e culturas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14438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661248"/>
            <a:ext cx="806489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Predisposição genética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t.wallpaperpics.net/wp-content/uploads/2013/06/Drogas-fumadores-fumam-maconha-Rasta-Obra-conju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14496" r="2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77156" y="332656"/>
            <a:ext cx="3347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Comum...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55087" y="2469372"/>
            <a:ext cx="38858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Estudantes 4X +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91822" y="1761486"/>
            <a:ext cx="3347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36% viciam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08104" y="1053600"/>
            <a:ext cx="3347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15% já usaram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15422" y="5589240"/>
            <a:ext cx="58242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30% a 40% fim de semana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9532" y="346506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Curiosidade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Prejuízos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Perigo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Violação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71613"/>
            <a:ext cx="6191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404664"/>
            <a:ext cx="43204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 Família 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+ “amigos”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86461" y="5733256"/>
            <a:ext cx="66967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Ñ encarar as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dores emocionais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49313"/>
            <a:ext cx="775811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99130" y="260648"/>
            <a:ext cx="66967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Caminho alternativo + seguro: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99130" y="5877272"/>
            <a:ext cx="66967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Ñ se envolver com a Maconha!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9130" y="5877272"/>
            <a:ext cx="66967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Ñ aceite!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19" name="Picture 2" descr="http://hypescience.com/wp-content/uploads/2012/12/colorado-e-washington-legalizam-uso-recreativo-da-maconha-1352306150646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52513"/>
            <a:ext cx="810418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76350"/>
            <a:ext cx="66675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59532" y="692696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Ou Volte pelo caminho que 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vc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entrou...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07914" y="5229198"/>
            <a:ext cx="3318024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Pense Nisto!!!</a:t>
            </a:r>
            <a:endParaRPr lang="pt-BR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47750"/>
            <a:ext cx="9105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750" y="5810250"/>
            <a:ext cx="9105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CoréiadoNorte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Washington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Colorado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90254" y="339864"/>
            <a:ext cx="5963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Holanda</a:t>
            </a:r>
            <a:r>
              <a:rPr lang="pt-BR" sz="4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Bangladesh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Uruguai</a:t>
            </a:r>
            <a:endParaRPr lang="pt-BR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5"/>
          <p:cNvGrpSpPr>
            <a:grpSpLocks/>
          </p:cNvGrpSpPr>
          <p:nvPr/>
        </p:nvGrpSpPr>
        <p:grpSpPr bwMode="auto">
          <a:xfrm>
            <a:off x="5830888" y="-703263"/>
            <a:ext cx="3309937" cy="3003551"/>
            <a:chOff x="30393" y="4960050"/>
            <a:chExt cx="3311259" cy="3003052"/>
          </a:xfrm>
        </p:grpSpPr>
        <p:pic>
          <p:nvPicPr>
            <p:cNvPr id="6149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4" y="4960050"/>
              <a:ext cx="3311258" cy="292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30393" y="6882194"/>
              <a:ext cx="3311259" cy="10809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614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04913"/>
            <a:ext cx="91440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66788" y="232884"/>
            <a:ext cx="3597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São Paulo, 2013</a:t>
            </a:r>
            <a:endParaRPr lang="pt-BR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69741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1113"/>
            <a:ext cx="5715000" cy="40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92588"/>
            <a:ext cx="33242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528" y="908720"/>
            <a:ext cx="281744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Da cabeça aos pés!</a:t>
            </a:r>
            <a:endParaRPr lang="pt-BR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217521"/>
            <a:ext cx="436851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“Maconha é grande parte da vida de Justin. Ele fuma 12 baseados por dia e gasta </a:t>
            </a:r>
            <a:r>
              <a:rPr lang="pt-BR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R$ 15 mil 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[em maconha] em uma semana”.</a:t>
            </a:r>
          </a:p>
        </p:txBody>
      </p:sp>
      <p:pic>
        <p:nvPicPr>
          <p:cNvPr id="8195" name="Picture 2" descr="http://www.lstyres.com/wp-content/uploads/2013/12/justin-bieber-2013-photoshoot-14048-hd-wallpapers-background-celebrities-photo-justin-bieber-hd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r="36118"/>
          <a:stretch>
            <a:fillRect/>
          </a:stretch>
        </p:blipFill>
        <p:spPr bwMode="auto">
          <a:xfrm>
            <a:off x="0" y="1108075"/>
            <a:ext cx="41560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227138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81238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09232" y="1412776"/>
            <a:ext cx="43924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Vai um?!?!</a:t>
            </a:r>
            <a:endParaRPr lang="pt-BR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0213"/>
            <a:ext cx="54578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8356" y="608091"/>
            <a:ext cx="48245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História da Planta...</a:t>
            </a:r>
            <a:endParaRPr lang="pt-BR" sz="4000" dirty="0"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34172" y="5273913"/>
            <a:ext cx="630982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2800 a.C. </a:t>
            </a:r>
            <a:r>
              <a:rPr lang="pt-B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Xinjiang</a:t>
            </a: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, China</a:t>
            </a:r>
            <a:endParaRPr lang="pt-BR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2632</Words>
  <Application>Microsoft Office PowerPoint</Application>
  <PresentationFormat>Apresentação na tela (4:3)</PresentationFormat>
  <Paragraphs>399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PE2014-C10-ERVA PROIBIDA</dc:title>
  <dc:subject>PASTOR DE ESCOLA</dc:subject>
  <dc:creator>Pr. MARCELO AUGUSTO DE CARVALHO;APV - Roberto Conti Junior</dc:creator>
  <cp:keywords>www.4tons.com</cp:keywords>
  <dc:description>COMÉRCIO PROIBIDO. USO PESSOAL</dc:description>
  <cp:lastModifiedBy>pr. marcelo carvalho</cp:lastModifiedBy>
  <cp:revision>86</cp:revision>
  <dcterms:created xsi:type="dcterms:W3CDTF">2014-01-26T18:04:20Z</dcterms:created>
  <dcterms:modified xsi:type="dcterms:W3CDTF">2015-02-23T20:14:12Z</dcterms:modified>
  <cp:category>CAPELAS 2014</cp:category>
</cp:coreProperties>
</file>