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4"/>
  </p:notesMasterIdLst>
  <p:sldIdLst>
    <p:sldId id="286" r:id="rId2"/>
    <p:sldId id="257" r:id="rId3"/>
    <p:sldId id="295" r:id="rId4"/>
    <p:sldId id="292" r:id="rId5"/>
    <p:sldId id="294" r:id="rId6"/>
    <p:sldId id="317" r:id="rId7"/>
    <p:sldId id="296" r:id="rId8"/>
    <p:sldId id="293" r:id="rId9"/>
    <p:sldId id="297" r:id="rId10"/>
    <p:sldId id="298" r:id="rId11"/>
    <p:sldId id="299" r:id="rId12"/>
    <p:sldId id="300" r:id="rId13"/>
    <p:sldId id="301" r:id="rId14"/>
    <p:sldId id="302" r:id="rId15"/>
    <p:sldId id="316" r:id="rId16"/>
    <p:sldId id="303" r:id="rId17"/>
    <p:sldId id="304" r:id="rId18"/>
    <p:sldId id="305" r:id="rId19"/>
    <p:sldId id="306" r:id="rId20"/>
    <p:sldId id="311" r:id="rId21"/>
    <p:sldId id="310" r:id="rId22"/>
    <p:sldId id="309" r:id="rId23"/>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rebuchet MS" panose="020B0603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rebuchet MS" panose="020B0603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rebuchet MS" panose="020B0603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rebuchet MS" panose="020B0603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rebuchet MS" panose="020B0603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282" autoAdjust="0"/>
  </p:normalViewPr>
  <p:slideViewPr>
    <p:cSldViewPr>
      <p:cViewPr varScale="1">
        <p:scale>
          <a:sx n="48" d="100"/>
          <a:sy n="48" d="100"/>
        </p:scale>
        <p:origin x="201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Berlin Sans FB Demi" pitchFamily="34" charset="0"/>
                <a:cs typeface="+mn-cs"/>
              </a:defRPr>
            </a:lvl1pPr>
          </a:lstStyle>
          <a:p>
            <a:pPr>
              <a:defRPr/>
            </a:pPr>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Berlin Sans FB Demi" pitchFamily="34" charset="0"/>
                <a:cs typeface="+mn-cs"/>
              </a:defRPr>
            </a:lvl1pPr>
          </a:lstStyle>
          <a:p>
            <a:pPr>
              <a:defRPr/>
            </a:pPr>
            <a:fld id="{ACAE93B8-805D-49D1-A156-F503E98768DC}" type="datetimeFigureOut">
              <a:rPr lang="pt-BR"/>
              <a:pPr>
                <a:defRPr/>
              </a:pPr>
              <a:t>23/02/2015</a:t>
            </a:fld>
            <a:endParaRPr lang="pt-BR" dirty="0"/>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dirty="0" smtClean="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noProof="0" dirty="0" smtClean="0"/>
              <a:t>Clique para editar os estilos do texto mestre</a:t>
            </a:r>
          </a:p>
          <a:p>
            <a:pPr lvl="1"/>
            <a:r>
              <a:rPr lang="pt-BR" noProof="0" dirty="0" smtClean="0"/>
              <a:t>Segundo nível</a:t>
            </a:r>
          </a:p>
          <a:p>
            <a:pPr lvl="2"/>
            <a:r>
              <a:rPr lang="pt-BR" noProof="0" dirty="0" smtClean="0"/>
              <a:t>Terceiro nível</a:t>
            </a:r>
          </a:p>
          <a:p>
            <a:pPr lvl="3"/>
            <a:r>
              <a:rPr lang="pt-BR" noProof="0" dirty="0" smtClean="0"/>
              <a:t>Quarto nível</a:t>
            </a:r>
          </a:p>
          <a:p>
            <a:pPr lvl="4"/>
            <a:r>
              <a:rPr lang="pt-BR" noProof="0" dirty="0" smtClean="0"/>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Berlin Sans FB Demi" pitchFamily="34" charset="0"/>
                <a:cs typeface="+mn-cs"/>
              </a:defRPr>
            </a:lvl1pPr>
          </a:lstStyle>
          <a:p>
            <a:pPr>
              <a:defRPr/>
            </a:pPr>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Berlin Sans FB Demi" panose="020E0802020502020306" pitchFamily="34" charset="0"/>
              </a:defRPr>
            </a:lvl1pPr>
          </a:lstStyle>
          <a:p>
            <a:fld id="{43BD5EB5-63CD-49AA-A584-759CBA5989AC}" type="slidenum">
              <a:rPr lang="pt-BR" altLang="pt-BR"/>
              <a:pPr/>
              <a:t>‹nº›</a:t>
            </a:fld>
            <a:endParaRPr lang="pt-BR" altLang="pt-BR"/>
          </a:p>
        </p:txBody>
      </p:sp>
    </p:spTree>
    <p:extLst>
      <p:ext uri="{BB962C8B-B14F-4D97-AF65-F5344CB8AC3E}">
        <p14:creationId xmlns:p14="http://schemas.microsoft.com/office/powerpoint/2010/main" val="31432735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Berlin Sans FB Dem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Berlin Sans FB Dem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Berlin Sans FB Dem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Berlin Sans FB Dem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Berlin Sans FB Dem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journalsleep.or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eaLnBrk="1" hangingPunct="1">
              <a:spcBef>
                <a:spcPct val="0"/>
              </a:spcBef>
            </a:pPr>
            <a:r>
              <a:rPr lang="pt-BR" altLang="pt-BR" b="1" smtClean="0"/>
              <a:t>www.4tons.com</a:t>
            </a:r>
          </a:p>
          <a:p>
            <a:pPr algn="ctr" eaLnBrk="1" hangingPunct="1">
              <a:spcBef>
                <a:spcPct val="0"/>
              </a:spcBef>
            </a:pPr>
            <a:r>
              <a:rPr lang="pt-BR" altLang="pt-BR" b="1" smtClean="0"/>
              <a:t>Pr. Marcelo Augusto de Carvalho</a:t>
            </a:r>
          </a:p>
          <a:p>
            <a:pPr eaLnBrk="1" hangingPunct="1">
              <a:spcBef>
                <a:spcPct val="0"/>
              </a:spcBef>
            </a:pPr>
            <a:endParaRPr lang="pt-BR" altLang="pt-BR" b="1" smtClean="0"/>
          </a:p>
          <a:p>
            <a:pPr eaLnBrk="1" hangingPunct="1">
              <a:spcBef>
                <a:spcPct val="0"/>
              </a:spcBef>
            </a:pPr>
            <a:endParaRPr lang="pt-BR" altLang="pt-BR" b="1" smtClean="0"/>
          </a:p>
        </p:txBody>
      </p:sp>
      <p:sp>
        <p:nvSpPr>
          <p:cNvPr id="25604"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fld id="{67E6B806-1C52-4848-BF90-3B1FD8419F49}" type="slidenum">
              <a:rPr lang="pt-BR" altLang="pt-BR">
                <a:latin typeface="Berlin Sans FB Demi" panose="020E0802020502020306" pitchFamily="34" charset="0"/>
              </a:rPr>
              <a:pPr eaLnBrk="1" hangingPunct="1"/>
              <a:t>1</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1048385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a:bodyPr>
          <a:lstStyle/>
          <a:p>
            <a:pPr algn="just">
              <a:defRPr/>
            </a:pPr>
            <a:r>
              <a:rPr lang="pt-BR" b="1" dirty="0" smtClean="0"/>
              <a:t>Em outras palavras, uma pessoa que dorme fica inconsciente para a maior parte das coisas que acontecem no ambiente. A maior diferença entre alguém que está adormecido e alguém que desmaiou ou que está em coma é o fato de que a pessoa que está dormindo pode ser acordada se o estímulo externo for forte o suficiente.</a:t>
            </a:r>
            <a:endParaRPr lang="pt-BR" b="1" dirty="0"/>
          </a:p>
        </p:txBody>
      </p:sp>
      <p:sp>
        <p:nvSpPr>
          <p:cNvPr id="34820"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fld id="{26305AED-9420-454E-BB65-E4492F41FFAF}" type="slidenum">
              <a:rPr lang="pt-BR" altLang="pt-BR">
                <a:latin typeface="Berlin Sans FB Demi" panose="020E0802020502020306" pitchFamily="34" charset="0"/>
              </a:rPr>
              <a:pPr eaLnBrk="1" hangingPunct="1"/>
              <a:t>10</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2052743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a:bodyPr>
          <a:lstStyle/>
          <a:p>
            <a:pPr algn="just">
              <a:defRPr/>
            </a:pPr>
            <a:r>
              <a:rPr lang="pt-BR" b="1" dirty="0" smtClean="0"/>
              <a:t>Répteis, aves e mamíferos dormem. Isso significa que eles ficam inconscientes durante um período. Alguns peixes e anfíbios diminuem sua consciência, mas não dormem da mesma maneira que os vertebrados superiores. Aparentemente, os insetos não dormem, apesar de ficarem inativos durante o dia ou a noite. </a:t>
            </a:r>
          </a:p>
          <a:p>
            <a:pPr algn="just">
              <a:defRPr/>
            </a:pPr>
            <a:r>
              <a:rPr lang="pt-BR" b="1" dirty="0" smtClean="0"/>
              <a:t>Ao analisar as ondas cerebrais dos répteis, descobriu-se que eles não sonham. Já os pássaros sonham um pouco. Todos os mamíferos sonham durante o sono.</a:t>
            </a:r>
          </a:p>
          <a:p>
            <a:pPr algn="just">
              <a:defRPr/>
            </a:pPr>
            <a:endParaRPr lang="pt-BR" b="1" dirty="0" smtClean="0"/>
          </a:p>
          <a:p>
            <a:pPr algn="just">
              <a:defRPr/>
            </a:pPr>
            <a:r>
              <a:rPr lang="pt-BR" b="1" dirty="0" smtClean="0"/>
              <a:t>Cada animal dorme de maneira diferente. Alguns animais, como os humanos, dormem em uma longa sessão. Outros animais, os cães, por exemplo, gostam de dormir em curtos períodos. Alguns dormem durante a noite, outros dormem durante o dia.</a:t>
            </a:r>
            <a:endParaRPr lang="pt-BR" b="1" dirty="0"/>
          </a:p>
        </p:txBody>
      </p:sp>
      <p:sp>
        <p:nvSpPr>
          <p:cNvPr id="35844"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fld id="{FEFB25F6-194F-4758-A300-C8B6A3AD741E}" type="slidenum">
              <a:rPr lang="pt-BR" altLang="pt-BR">
                <a:latin typeface="Berlin Sans FB Demi" panose="020E0802020502020306" pitchFamily="34" charset="0"/>
              </a:rPr>
              <a:pPr eaLnBrk="1" hangingPunct="1"/>
              <a:t>11</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466167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a:bodyPr>
          <a:lstStyle/>
          <a:p>
            <a:pPr algn="just">
              <a:defRPr/>
            </a:pPr>
            <a:r>
              <a:rPr lang="pt-BR" dirty="0" smtClean="0"/>
              <a:t>Se você conectar um aparelho de </a:t>
            </a:r>
            <a:r>
              <a:rPr lang="pt-BR" b="1" dirty="0" smtClean="0"/>
              <a:t>eletroencefalografia</a:t>
            </a:r>
            <a:r>
              <a:rPr lang="pt-BR" dirty="0" smtClean="0"/>
              <a:t> na cabeça de uma pessoa, pode gravar a atividade de suas ondas cerebrais.</a:t>
            </a:r>
            <a:endParaRPr lang="pt-BR" b="1" dirty="0"/>
          </a:p>
        </p:txBody>
      </p:sp>
      <p:sp>
        <p:nvSpPr>
          <p:cNvPr id="36868"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fld id="{89B79E4D-99ED-4114-8632-EED6E8BB6DD1}" type="slidenum">
              <a:rPr lang="pt-BR" altLang="pt-BR">
                <a:latin typeface="Berlin Sans FB Demi" panose="020E0802020502020306" pitchFamily="34" charset="0"/>
              </a:rPr>
              <a:pPr eaLnBrk="1" hangingPunct="1"/>
              <a:t>12</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1572370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a:bodyPr>
          <a:lstStyle/>
          <a:p>
            <a:pPr>
              <a:defRPr/>
            </a:pPr>
            <a:r>
              <a:rPr lang="pt-BR" dirty="0" smtClean="0"/>
              <a:t>Uma pessoa acordada e relaxada gera </a:t>
            </a:r>
            <a:r>
              <a:rPr lang="pt-BR" b="1" dirty="0" smtClean="0"/>
              <a:t>ondas alfa</a:t>
            </a:r>
            <a:r>
              <a:rPr lang="pt-BR" dirty="0" smtClean="0"/>
              <a:t>, que são oscilações consistentes de cerca de 10 ciclos por segundo. Uma pessoa alerta gera </a:t>
            </a:r>
            <a:r>
              <a:rPr lang="pt-BR" b="1" dirty="0" smtClean="0"/>
              <a:t>ondas beta</a:t>
            </a:r>
            <a:r>
              <a:rPr lang="pt-BR" dirty="0" smtClean="0"/>
              <a:t>, que são duas vezes mais rápidas.</a:t>
            </a:r>
          </a:p>
          <a:p>
            <a:pPr>
              <a:defRPr/>
            </a:pPr>
            <a:r>
              <a:rPr lang="pt-BR" dirty="0" smtClean="0"/>
              <a:t>Durante o sono, dois padrões mais lentos, chamados </a:t>
            </a:r>
            <a:r>
              <a:rPr lang="pt-BR" b="1" dirty="0" smtClean="0"/>
              <a:t>ondas teta</a:t>
            </a:r>
            <a:r>
              <a:rPr lang="pt-BR" dirty="0" smtClean="0"/>
              <a:t> e </a:t>
            </a:r>
            <a:r>
              <a:rPr lang="pt-BR" b="1" dirty="0" smtClean="0"/>
              <a:t>ondas delta</a:t>
            </a:r>
            <a:r>
              <a:rPr lang="pt-BR" dirty="0" smtClean="0"/>
              <a:t>, também acontecem. As oscilações das ondas teta vão de 3,5 a 7 ciclos por segundo e as ondas delta oscilam a menos de 3,5 ciclos por segundo. Quando uma pessoa adormece e entra em sono profundo, os padrões das ondas cerebrais ficam mais lentos. Quanto mais lentos os padrões das ondas, mais profundo é o sono. É mais difícil acordar uma pessoa que está na fase delta.</a:t>
            </a:r>
          </a:p>
          <a:p>
            <a:pPr>
              <a:defRPr/>
            </a:pPr>
            <a:endParaRPr lang="pt-BR" dirty="0" smtClean="0"/>
          </a:p>
          <a:p>
            <a:pPr>
              <a:defRPr/>
            </a:pPr>
            <a:r>
              <a:rPr lang="pt-BR" dirty="0" smtClean="0"/>
              <a:t>Qual é o melhor Sono? Delta!</a:t>
            </a:r>
          </a:p>
          <a:p>
            <a:pPr>
              <a:defRPr/>
            </a:pPr>
            <a:r>
              <a:rPr lang="pt-BR" dirty="0" smtClean="0"/>
              <a:t>O Pior? Beta!</a:t>
            </a:r>
          </a:p>
          <a:p>
            <a:pPr algn="just">
              <a:defRPr/>
            </a:pPr>
            <a:endParaRPr lang="pt-BR" b="1" dirty="0"/>
          </a:p>
        </p:txBody>
      </p:sp>
      <p:sp>
        <p:nvSpPr>
          <p:cNvPr id="37892"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fld id="{E6212B5A-6371-4C50-BCC4-B25B852F5186}" type="slidenum">
              <a:rPr lang="pt-BR" altLang="pt-BR">
                <a:latin typeface="Berlin Sans FB Demi" panose="020E0802020502020306" pitchFamily="34" charset="0"/>
              </a:rPr>
              <a:pPr eaLnBrk="1" hangingPunct="1"/>
              <a:t>13</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1689237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fontScale="85000" lnSpcReduction="20000"/>
          </a:bodyPr>
          <a:lstStyle/>
          <a:p>
            <a:pPr>
              <a:defRPr/>
            </a:pPr>
            <a:r>
              <a:rPr lang="pt-BR" b="1" dirty="0" smtClean="0"/>
              <a:t>Sono REM / </a:t>
            </a:r>
            <a:r>
              <a:rPr lang="pt-BR" dirty="0" smtClean="0"/>
              <a:t/>
            </a:r>
            <a:br>
              <a:rPr lang="pt-BR" dirty="0" smtClean="0"/>
            </a:br>
            <a:endParaRPr lang="pt-BR" dirty="0" smtClean="0"/>
          </a:p>
          <a:p>
            <a:pPr>
              <a:defRPr/>
            </a:pPr>
            <a:r>
              <a:rPr lang="pt-BR" b="1" dirty="0" smtClean="0"/>
              <a:t>O sono tem quatro fases ( a maioria dos pesquisadores dividem em quatro, a minoria em cinco), e cada uma delas é responsável por uma atividade diferente – seja a liberação de hormônios, seja a consolidação da memória e do aprendizado.</a:t>
            </a:r>
          </a:p>
          <a:p>
            <a:pPr>
              <a:defRPr/>
            </a:pPr>
            <a:r>
              <a:rPr lang="pt-BR" b="1" dirty="0" smtClean="0"/>
              <a:t>Por essa razão, dormir bem e de forma contínua é importante, já que, sempre que uma pessoa acorda durante a noite, volta ao estágio inicial de sono. E isso pode interferir em alguns processos que só ocorrem na fase mais profunda: a REM.</a:t>
            </a:r>
          </a:p>
          <a:p>
            <a:pPr>
              <a:defRPr/>
            </a:pPr>
            <a:endParaRPr lang="pt-BR" b="1" dirty="0" smtClean="0"/>
          </a:p>
          <a:p>
            <a:pPr>
              <a:defRPr/>
            </a:pPr>
            <a:r>
              <a:rPr lang="pt-BR" b="1" dirty="0" smtClean="0"/>
              <a:t>1° Fase- É transição entre a vigília e o sono. </a:t>
            </a:r>
            <a:r>
              <a:rPr lang="pt-BR" b="1" u="sng" dirty="0" smtClean="0"/>
              <a:t>Quando escurece, ocorre a liberação de melatonina</a:t>
            </a:r>
            <a:r>
              <a:rPr lang="pt-BR" b="1" dirty="0" smtClean="0"/>
              <a:t>, que induz a sonolência</a:t>
            </a:r>
            <a:r>
              <a:rPr lang="pt-BR" dirty="0" smtClean="0"/>
              <a:t>.</a:t>
            </a:r>
          </a:p>
          <a:p>
            <a:pPr>
              <a:defRPr/>
            </a:pPr>
            <a:endParaRPr lang="pt-BR" dirty="0" smtClean="0"/>
          </a:p>
          <a:p>
            <a:pPr>
              <a:defRPr/>
            </a:pPr>
            <a:r>
              <a:rPr lang="pt-BR" b="1" dirty="0" smtClean="0"/>
              <a:t>2° Fase: Diminuem os ritmos cardíacos e respiratório, os músculos relaxam e a temperatura corporal baixa. É um sono leve, conhecido como sono de conexão.</a:t>
            </a:r>
          </a:p>
          <a:p>
            <a:pPr>
              <a:defRPr/>
            </a:pPr>
            <a:endParaRPr lang="pt-BR" b="1" dirty="0" smtClean="0"/>
          </a:p>
          <a:p>
            <a:pPr>
              <a:defRPr/>
            </a:pPr>
            <a:r>
              <a:rPr lang="pt-BR" b="1" dirty="0" smtClean="0"/>
              <a:t>3° Fase: O corpo funciona mais lentamente e o metabolismo cai. O coração bate devagar e a respiração fica mais leve</a:t>
            </a:r>
          </a:p>
          <a:p>
            <a:pPr>
              <a:defRPr/>
            </a:pPr>
            <a:endParaRPr lang="pt-BR" b="1" dirty="0" smtClean="0"/>
          </a:p>
          <a:p>
            <a:pPr>
              <a:defRPr/>
            </a:pPr>
            <a:r>
              <a:rPr lang="pt-BR" b="1" dirty="0" smtClean="0"/>
              <a:t>4° Fase: É o sono profundo, </a:t>
            </a:r>
            <a:r>
              <a:rPr lang="pt-BR" b="1" dirty="0" err="1" smtClean="0"/>
              <a:t>qdo</a:t>
            </a:r>
            <a:r>
              <a:rPr lang="pt-BR" b="1" dirty="0" smtClean="0"/>
              <a:t> ocorrem os sonhos, que são fragmentos de memórias. A pessoa tem descargas de adrenalina (causada </a:t>
            </a:r>
            <a:r>
              <a:rPr lang="pt-BR" b="1" dirty="0" err="1" smtClean="0"/>
              <a:t>tbm</a:t>
            </a:r>
            <a:r>
              <a:rPr lang="pt-BR" b="1" dirty="0" smtClean="0"/>
              <a:t> por pesadelos), numa espécie de tratamento de choque. </a:t>
            </a:r>
            <a:r>
              <a:rPr lang="pt-BR" b="1" u="sng" dirty="0" smtClean="0"/>
              <a:t>Esse é o sono REM.</a:t>
            </a:r>
          </a:p>
          <a:p>
            <a:pPr>
              <a:defRPr/>
            </a:pPr>
            <a:endParaRPr lang="pt-BR" dirty="0" smtClean="0"/>
          </a:p>
          <a:p>
            <a:pPr>
              <a:defRPr/>
            </a:pPr>
            <a:r>
              <a:rPr lang="pt-BR" b="1" u="sng" dirty="0" smtClean="0"/>
              <a:t>RECOMEÇA O CICLO! </a:t>
            </a:r>
          </a:p>
          <a:p>
            <a:pPr>
              <a:defRPr/>
            </a:pPr>
            <a:r>
              <a:rPr lang="pt-BR" b="1" dirty="0" smtClean="0"/>
              <a:t>No sono REM, a uma descarga elétrica em grande escala no corpo, o que está acontecendo é que o cérebro está </a:t>
            </a:r>
            <a:r>
              <a:rPr lang="pt-BR" b="1" dirty="0" err="1" smtClean="0"/>
              <a:t>escaneando</a:t>
            </a:r>
            <a:r>
              <a:rPr lang="pt-BR" b="1" dirty="0" smtClean="0"/>
              <a:t> o corpo procurando algum problema, assim que encontra é dada a ordem para o cérebro fazer o reparo. Como os olhos contém uma rede de nervos muito grande e sensíveis, os olhos ficam em movimento.</a:t>
            </a:r>
            <a:endParaRPr lang="pt-BR" b="1" dirty="0"/>
          </a:p>
        </p:txBody>
      </p:sp>
      <p:sp>
        <p:nvSpPr>
          <p:cNvPr id="38916"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fld id="{2ADFDC36-B0A9-4178-A3E7-4B3A8BFD6BB6}" type="slidenum">
              <a:rPr lang="pt-BR" altLang="pt-BR">
                <a:latin typeface="Berlin Sans FB Demi" panose="020E0802020502020306" pitchFamily="34" charset="0"/>
              </a:rPr>
              <a:pPr eaLnBrk="1" hangingPunct="1"/>
              <a:t>14</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1423001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altLang="pt-BR" smtClean="0"/>
              <a:t>- </a:t>
            </a:r>
          </a:p>
        </p:txBody>
      </p:sp>
      <p:sp>
        <p:nvSpPr>
          <p:cNvPr id="39940"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fld id="{357F18EA-D99C-46FC-9CFB-EBD5E0AA3E63}" type="slidenum">
              <a:rPr lang="pt-BR" altLang="pt-BR">
                <a:latin typeface="Berlin Sans FB Demi" panose="020E0802020502020306" pitchFamily="34" charset="0"/>
              </a:rPr>
              <a:pPr eaLnBrk="1" hangingPunct="1"/>
              <a:t>15</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1592940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fontScale="92500"/>
          </a:bodyPr>
          <a:lstStyle/>
          <a:p>
            <a:pPr>
              <a:defRPr/>
            </a:pPr>
            <a:r>
              <a:rPr lang="pt-BR" b="1" dirty="0" smtClean="0"/>
              <a:t>Perdendo noites</a:t>
            </a:r>
            <a:r>
              <a:rPr lang="pt-BR" dirty="0" smtClean="0"/>
              <a:t/>
            </a:r>
            <a:br>
              <a:rPr lang="pt-BR" dirty="0" smtClean="0"/>
            </a:br>
            <a:r>
              <a:rPr lang="pt-BR" dirty="0" smtClean="0"/>
              <a:t>O que acontece quando não dormimos o suficiente.</a:t>
            </a:r>
          </a:p>
          <a:p>
            <a:pPr>
              <a:defRPr/>
            </a:pPr>
            <a:r>
              <a:rPr lang="pt-BR" dirty="0" smtClean="0"/>
              <a:t>Perder uma noite de sono não é o fim do mundo. No dia seguinte, a pessoa pode ficar irritada, pode ficar facilmente cansada ou hiperativa, em razão da adrenalina. </a:t>
            </a:r>
            <a:br>
              <a:rPr lang="pt-BR" dirty="0" smtClean="0"/>
            </a:br>
            <a:endParaRPr lang="pt-BR" dirty="0" smtClean="0"/>
          </a:p>
          <a:p>
            <a:pPr>
              <a:defRPr/>
            </a:pPr>
            <a:r>
              <a:rPr lang="pt-BR" dirty="0" smtClean="0"/>
              <a:t>Se a pessoa perder duas noites de sono, as coisas ficam piores. A concentração fica mais difícil e a pessoa se torna consideravelmente desatenta. Os erros passam a ser mais comuns.</a:t>
            </a:r>
            <a:br>
              <a:rPr lang="pt-BR" dirty="0" smtClean="0"/>
            </a:br>
            <a:endParaRPr lang="pt-BR" dirty="0" smtClean="0"/>
          </a:p>
          <a:p>
            <a:pPr>
              <a:defRPr/>
            </a:pPr>
            <a:r>
              <a:rPr lang="pt-BR" dirty="0" smtClean="0"/>
              <a:t>Depois de </a:t>
            </a:r>
            <a:r>
              <a:rPr lang="pt-BR" b="1" dirty="0" smtClean="0"/>
              <a:t>três dias</a:t>
            </a:r>
            <a:r>
              <a:rPr lang="pt-BR" dirty="0" smtClean="0"/>
              <a:t>, a pessoa começa a ter alucinações e é impossível pensar de forma clara. Se a pessoa não dormir, ela começa a perder o senso da realidade. Ratos forçados a não dormir acabam morrendo, provando que o sono é essencial.</a:t>
            </a:r>
          </a:p>
          <a:p>
            <a:pPr>
              <a:defRPr/>
            </a:pPr>
            <a:r>
              <a:rPr lang="pt-BR" dirty="0" smtClean="0"/>
              <a:t>Uma pessoa que não dorme o suficiente pode experimentar muitos desses problemas com o passar do tempo. Duas outras coisas acontecem durante o sono. O hormônio de crescimento nas crianças é secretado durante o sono, </a:t>
            </a:r>
            <a:r>
              <a:rPr lang="pt-BR" b="1" dirty="0" smtClean="0"/>
              <a:t>As glândulas </a:t>
            </a:r>
            <a:r>
              <a:rPr lang="pt-BR" b="1" dirty="0" err="1" smtClean="0"/>
              <a:t>supra-renais</a:t>
            </a:r>
            <a:r>
              <a:rPr lang="pt-BR" b="1" dirty="0" smtClean="0"/>
              <a:t> aumenta a produção de adrenalina no corpo, aumento da pressão, palpitação, maior irritação, nervosismo, </a:t>
            </a:r>
            <a:r>
              <a:rPr lang="pt-BR" b="1" dirty="0" err="1" smtClean="0"/>
              <a:t>prejuizos</a:t>
            </a:r>
            <a:r>
              <a:rPr lang="pt-BR" b="1" dirty="0" smtClean="0"/>
              <a:t> para os Linfócitos T e consequentemente queda de poder para combater doenças</a:t>
            </a:r>
            <a:r>
              <a:rPr lang="pt-BR" dirty="0" smtClean="0"/>
              <a:t> e as crianças podem ter seu desenvolvimento comprometido.</a:t>
            </a:r>
          </a:p>
          <a:p>
            <a:pPr>
              <a:defRPr/>
            </a:pPr>
            <a:r>
              <a:rPr lang="pt-BR" dirty="0" smtClean="0"/>
              <a:t>Mas a pergunta continua: por que precisamos dormir? Vamos dar uma olhada em algumas possíveis razões.</a:t>
            </a:r>
          </a:p>
          <a:p>
            <a:pPr algn="just">
              <a:defRPr/>
            </a:pPr>
            <a:endParaRPr lang="pt-BR" b="1" dirty="0"/>
          </a:p>
        </p:txBody>
      </p:sp>
      <p:sp>
        <p:nvSpPr>
          <p:cNvPr id="40964"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fld id="{DD04D208-6B19-43C0-ABF6-040419163DAA}" type="slidenum">
              <a:rPr lang="pt-BR" altLang="pt-BR">
                <a:latin typeface="Berlin Sans FB Demi" panose="020E0802020502020306" pitchFamily="34" charset="0"/>
              </a:rPr>
              <a:pPr eaLnBrk="1" hangingPunct="1"/>
              <a:t>16</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131833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lnSpcReduction="10000"/>
          </a:bodyPr>
          <a:lstStyle/>
          <a:p>
            <a:pPr algn="just">
              <a:defRPr/>
            </a:pPr>
            <a:r>
              <a:rPr lang="pt-BR" b="1" dirty="0" smtClean="0"/>
              <a:t>O Guinness Book de recordes mundiais não considera mais tentativas do gênero por acreditar que a prática é muito perigosa. O último recorde registrado é do </a:t>
            </a:r>
            <a:r>
              <a:rPr lang="pt-BR" b="1" dirty="0" err="1" smtClean="0"/>
              <a:t>finlândes</a:t>
            </a:r>
            <a:r>
              <a:rPr lang="pt-BR" b="1" dirty="0" smtClean="0"/>
              <a:t> </a:t>
            </a:r>
            <a:r>
              <a:rPr lang="pt-BR" b="1" dirty="0" err="1" smtClean="0"/>
              <a:t>Toimi</a:t>
            </a:r>
            <a:r>
              <a:rPr lang="pt-BR" b="1" dirty="0" smtClean="0"/>
              <a:t> </a:t>
            </a:r>
            <a:r>
              <a:rPr lang="pt-BR" b="1" dirty="0" err="1" smtClean="0"/>
              <a:t>Soni</a:t>
            </a:r>
            <a:r>
              <a:rPr lang="pt-BR" b="1" dirty="0" smtClean="0"/>
              <a:t>, que passou 276 horas sem dormir. A proeza ficou no livro até 1989.</a:t>
            </a:r>
          </a:p>
          <a:p>
            <a:pPr algn="just">
              <a:defRPr/>
            </a:pPr>
            <a:endParaRPr lang="pt-BR" b="1" dirty="0" smtClean="0"/>
          </a:p>
          <a:p>
            <a:pPr algn="just">
              <a:defRPr/>
            </a:pPr>
            <a:r>
              <a:rPr lang="pt-BR" b="1" dirty="0" smtClean="0"/>
              <a:t>Segundo a Dr. Rosa </a:t>
            </a:r>
            <a:r>
              <a:rPr lang="pt-BR" b="1" dirty="0" err="1" smtClean="0"/>
              <a:t>Hasan</a:t>
            </a:r>
            <a:r>
              <a:rPr lang="pt-BR" b="1" dirty="0" smtClean="0"/>
              <a:t>, coordenadora do Departamento de Sono da Associação Brasileira de Neurologia, não é preciso uma grande privação de sono para que o corpo comece a responder de forma negativa. </a:t>
            </a:r>
            <a:r>
              <a:rPr lang="pt-BR" b="1" i="1" u="sng" dirty="0" smtClean="0">
                <a:solidFill>
                  <a:srgbClr val="C00000"/>
                </a:solidFill>
                <a:effectLst>
                  <a:outerShdw blurRad="38100" dist="38100" dir="2700000" algn="tl">
                    <a:srgbClr val="000000">
                      <a:alpha val="43137"/>
                    </a:srgbClr>
                  </a:outerShdw>
                </a:effectLst>
              </a:rPr>
              <a:t>Uma pessoa que costuma dormir 8h por noite quando dormir 6h já sentirá uma queda de rendimento ao longo do dia.</a:t>
            </a:r>
          </a:p>
          <a:p>
            <a:pPr algn="just">
              <a:defRPr/>
            </a:pPr>
            <a:endParaRPr lang="pt-BR" b="1" dirty="0" smtClean="0"/>
          </a:p>
          <a:p>
            <a:pPr algn="just">
              <a:defRPr/>
            </a:pPr>
            <a:r>
              <a:rPr lang="pt-BR" b="1" dirty="0" smtClean="0"/>
              <a:t>"</a:t>
            </a:r>
            <a:r>
              <a:rPr lang="pt-BR" b="1" i="1" u="sng" dirty="0" smtClean="0"/>
              <a:t>O sono tem papel fundamental na capacidade de aprendizado e no processo de consolidação da memória", explica Rosa</a:t>
            </a:r>
            <a:r>
              <a:rPr lang="pt-BR" b="1" dirty="0" smtClean="0"/>
              <a:t>. A especialista ainda ressalta que enquanto dormimos o organismo produz hormônios e substâncias importantes para o corpo que só ocorrem neste momento de repouso. </a:t>
            </a:r>
            <a:r>
              <a:rPr lang="pt-BR" b="1" u="sng" dirty="0" smtClean="0">
                <a:solidFill>
                  <a:srgbClr val="FFC000"/>
                </a:solidFill>
              </a:rPr>
              <a:t>Além disso, o cérebro aproveita para fazer um "</a:t>
            </a:r>
            <a:r>
              <a:rPr lang="pt-BR" b="1" u="sng" dirty="0" err="1" smtClean="0">
                <a:solidFill>
                  <a:srgbClr val="FFC000"/>
                </a:solidFill>
              </a:rPr>
              <a:t>back</a:t>
            </a:r>
            <a:r>
              <a:rPr lang="pt-BR" b="1" u="sng" dirty="0" smtClean="0">
                <a:solidFill>
                  <a:srgbClr val="FFC000"/>
                </a:solidFill>
              </a:rPr>
              <a:t> </a:t>
            </a:r>
            <a:r>
              <a:rPr lang="pt-BR" b="1" u="sng" dirty="0" err="1" smtClean="0">
                <a:solidFill>
                  <a:srgbClr val="FFC000"/>
                </a:solidFill>
              </a:rPr>
              <a:t>up</a:t>
            </a:r>
            <a:r>
              <a:rPr lang="pt-BR" b="1" u="sng" dirty="0" smtClean="0">
                <a:solidFill>
                  <a:srgbClr val="FFC000"/>
                </a:solidFill>
              </a:rPr>
              <a:t>" das coisas que aprendeu e percebeu durante o dia.</a:t>
            </a:r>
          </a:p>
          <a:p>
            <a:pPr algn="just">
              <a:defRPr/>
            </a:pPr>
            <a:endParaRPr lang="pt-BR" b="1" u="sng" dirty="0" smtClean="0">
              <a:solidFill>
                <a:srgbClr val="FFC000"/>
              </a:solidFill>
            </a:endParaRPr>
          </a:p>
          <a:p>
            <a:pPr algn="just">
              <a:defRPr/>
            </a:pPr>
            <a:r>
              <a:rPr lang="pt-BR" b="1" dirty="0" smtClean="0"/>
              <a:t>"Quem se priva do sono deixa de aproveitar o máximo de sua capacidade cognitiva", alerta a Dr. Rosa. </a:t>
            </a:r>
            <a:r>
              <a:rPr lang="pt-BR" b="1" u="sng" dirty="0" smtClean="0"/>
              <a:t>De acordo com ela, mesmo a pessoa que permanece sem dormir por vários dias dá cochilos sem perceber e pode estar, na verdade, "dormindo acordada".</a:t>
            </a:r>
          </a:p>
          <a:p>
            <a:pPr algn="just">
              <a:defRPr/>
            </a:pPr>
            <a:endParaRPr lang="pt-BR" b="1" u="sng" dirty="0" smtClean="0"/>
          </a:p>
          <a:p>
            <a:pPr algn="just">
              <a:defRPr/>
            </a:pPr>
            <a:endParaRPr lang="pt-BR" b="1" u="sng" dirty="0"/>
          </a:p>
        </p:txBody>
      </p:sp>
      <p:sp>
        <p:nvSpPr>
          <p:cNvPr id="41988"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fld id="{F88F4CA9-62D6-4D31-8054-CE27D0EDEDAF}" type="slidenum">
              <a:rPr lang="pt-BR" altLang="pt-BR">
                <a:latin typeface="Berlin Sans FB Demi" panose="020E0802020502020306" pitchFamily="34" charset="0"/>
              </a:rPr>
              <a:pPr eaLnBrk="1" hangingPunct="1"/>
              <a:t>17</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3019354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a:bodyPr>
          <a:lstStyle/>
          <a:p>
            <a:pPr algn="just">
              <a:defRPr/>
            </a:pPr>
            <a:r>
              <a:rPr lang="pt-BR" b="1" dirty="0" smtClean="0"/>
              <a:t>A maioria dos adultos precisa de sete a nove horas de sono por noite. </a:t>
            </a:r>
            <a:r>
              <a:rPr lang="pt-BR" b="1" u="sng" dirty="0" smtClean="0"/>
              <a:t>Isso é uma média</a:t>
            </a:r>
            <a:r>
              <a:rPr lang="pt-BR" b="1" dirty="0" smtClean="0"/>
              <a:t>. A quantidade de horas de sono varia de acordo com a pessoa. Você, por exemplo, deve saber de quanto tempo de sono precisa para se sentir bem.</a:t>
            </a:r>
          </a:p>
          <a:p>
            <a:pPr algn="just">
              <a:defRPr/>
            </a:pPr>
            <a:endParaRPr lang="pt-BR" b="1" dirty="0" smtClean="0"/>
          </a:p>
          <a:p>
            <a:pPr algn="just">
              <a:defRPr/>
            </a:pPr>
            <a:r>
              <a:rPr lang="pt-BR" b="1" dirty="0" smtClean="0"/>
              <a:t>A quantidade de sono necessária diminui com a idade. Um bebê recém-nascido chega a dormir 20 horas por dia. Aos quatro anos, a média é de 12 horas por dia. Aos 10, a média cai para 10 horas por dia. As pessoas mais velhas dormem cerca de seis ou sete horas por dia.</a:t>
            </a:r>
            <a:endParaRPr lang="pt-BR" b="1" dirty="0"/>
          </a:p>
        </p:txBody>
      </p:sp>
      <p:sp>
        <p:nvSpPr>
          <p:cNvPr id="43012"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fld id="{4F5A2CF0-33D4-46F1-AC8A-F1099E29DC88}" type="slidenum">
              <a:rPr lang="pt-BR" altLang="pt-BR">
                <a:latin typeface="Berlin Sans FB Demi" panose="020E0802020502020306" pitchFamily="34" charset="0"/>
              </a:rPr>
              <a:pPr eaLnBrk="1" hangingPunct="1"/>
              <a:t>18</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1429773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a:bodyPr>
          <a:lstStyle/>
          <a:p>
            <a:pPr algn="just">
              <a:defRPr/>
            </a:pPr>
            <a:r>
              <a:rPr lang="pt-BR" b="1" dirty="0" smtClean="0"/>
              <a:t>Diferente de alguns animais, nós seres humanos fomos feitos por Deus, e Ele determinou por uma série de motivos que nosso período de repouso é a NOITE.</a:t>
            </a:r>
          </a:p>
          <a:p>
            <a:pPr algn="just">
              <a:defRPr/>
            </a:pPr>
            <a:r>
              <a:rPr lang="pt-BR" b="1" dirty="0" smtClean="0"/>
              <a:t>Dormir tarde da noite e acordar tarde não traz os mesmo resultados. Sem produtos farmacológicos ninguém consegue impor o sono, e se ele não for natural também não trará os mesmos resultados. Ansiedade, nervosismo, medo sentimento de culpa, bloqueiam o mecanismo natural do sono.</a:t>
            </a:r>
          </a:p>
          <a:p>
            <a:pPr algn="just">
              <a:defRPr/>
            </a:pPr>
            <a:r>
              <a:rPr lang="pt-BR" b="1" dirty="0" smtClean="0"/>
              <a:t>A própria circulação é prejudicada quando se usa psicotrópicos para dormir. Nessa circunstância o corpo permanece imobilizado, sem a saudável mudança de posição durante o período noturno.</a:t>
            </a:r>
          </a:p>
          <a:p>
            <a:pPr algn="just">
              <a:defRPr/>
            </a:pPr>
            <a:r>
              <a:rPr lang="pt-BR" b="1" dirty="0" smtClean="0"/>
              <a:t>Todo o beneficio do sono só é obtido quando esse ocorre durante a noite, antes das 22:00, para que o ciclo possa se fechar ao menos um vez.</a:t>
            </a:r>
          </a:p>
          <a:p>
            <a:pPr algn="just">
              <a:defRPr/>
            </a:pPr>
            <a:endParaRPr lang="pt-BR" b="1" dirty="0"/>
          </a:p>
        </p:txBody>
      </p:sp>
      <p:sp>
        <p:nvSpPr>
          <p:cNvPr id="44036"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fld id="{ADF6D353-4221-4C53-9FD5-972C6E7B5497}" type="slidenum">
              <a:rPr lang="pt-BR" altLang="pt-BR">
                <a:latin typeface="Berlin Sans FB Demi" panose="020E0802020502020306" pitchFamily="34" charset="0"/>
              </a:rPr>
              <a:pPr eaLnBrk="1" hangingPunct="1"/>
              <a:t>19</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1587050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a:bodyPr>
          <a:lstStyle/>
          <a:p>
            <a:pPr algn="just">
              <a:defRPr/>
            </a:pPr>
            <a:r>
              <a:rPr lang="pt-BR" b="1" dirty="0" smtClean="0"/>
              <a:t>Bibliografia:</a:t>
            </a:r>
          </a:p>
          <a:p>
            <a:pPr algn="just">
              <a:defRPr/>
            </a:pPr>
            <a:endParaRPr lang="pt-BR" b="1" dirty="0" smtClean="0"/>
          </a:p>
          <a:p>
            <a:pPr algn="just">
              <a:defRPr/>
            </a:pPr>
            <a:r>
              <a:rPr lang="pt-BR" b="1" dirty="0" smtClean="0"/>
              <a:t>Instituto do sono</a:t>
            </a:r>
          </a:p>
          <a:p>
            <a:pPr algn="just">
              <a:defRPr/>
            </a:pPr>
            <a:r>
              <a:rPr lang="pt-BR" b="1" dirty="0" smtClean="0"/>
              <a:t>Programa: Bem Estar</a:t>
            </a:r>
          </a:p>
          <a:p>
            <a:pPr algn="just">
              <a:defRPr/>
            </a:pPr>
            <a:r>
              <a:rPr lang="pt-BR" dirty="0" smtClean="0">
                <a:hlinkClick r:id="rId3"/>
              </a:rPr>
              <a:t>www.journalsleep.org</a:t>
            </a:r>
            <a:r>
              <a:rPr lang="pt-BR" dirty="0" smtClean="0"/>
              <a:t> </a:t>
            </a:r>
          </a:p>
          <a:p>
            <a:pPr algn="just">
              <a:defRPr/>
            </a:pPr>
            <a:r>
              <a:rPr lang="pt-BR" dirty="0" smtClean="0"/>
              <a:t>Dr. </a:t>
            </a:r>
            <a:r>
              <a:rPr lang="pt-BR" dirty="0" err="1" smtClean="0"/>
              <a:t>Silmar</a:t>
            </a:r>
            <a:r>
              <a:rPr lang="pt-BR" dirty="0" smtClean="0"/>
              <a:t> Cristo: O médico e pesquisador, Dr. </a:t>
            </a:r>
            <a:r>
              <a:rPr lang="pt-BR" dirty="0" err="1" smtClean="0"/>
              <a:t>Silmar</a:t>
            </a:r>
            <a:r>
              <a:rPr lang="pt-BR" dirty="0" smtClean="0"/>
              <a:t> Cristo, tem atuado como consultor de gerenciamento de riscos de saúde pessoal e corporativa em vários países, incluindo Canadá, México, Brasil e Estados Unidos, onde reside a 25 anos.</a:t>
            </a:r>
            <a:endParaRPr lang="pt-BR" b="1" dirty="0"/>
          </a:p>
        </p:txBody>
      </p:sp>
      <p:sp>
        <p:nvSpPr>
          <p:cNvPr id="26628"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fld id="{1A73C602-BE38-490B-A2E8-1803D4F9608D}" type="slidenum">
              <a:rPr lang="pt-BR" altLang="pt-BR">
                <a:latin typeface="Berlin Sans FB Demi" panose="020E0802020502020306" pitchFamily="34" charset="0"/>
              </a:rPr>
              <a:pPr eaLnBrk="1" hangingPunct="1"/>
              <a:t>2</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16540982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a:bodyPr>
          <a:lstStyle/>
          <a:p>
            <a:pPr marL="171450" indent="-171450" algn="just">
              <a:buFontTx/>
              <a:buChar char="-"/>
              <a:defRPr/>
            </a:pPr>
            <a:r>
              <a:rPr lang="pt-BR" b="1" dirty="0" smtClean="0"/>
              <a:t>Se você dormir na hora errada você pode perder a namorada, o emprego, a saúde e até a vida (Eterna).</a:t>
            </a:r>
          </a:p>
          <a:p>
            <a:pPr marL="171450" indent="-171450" algn="just">
              <a:buFontTx/>
              <a:buChar char="-"/>
              <a:defRPr/>
            </a:pPr>
            <a:r>
              <a:rPr lang="pt-BR" b="1" dirty="0" smtClean="0"/>
              <a:t>Algumas dicas:</a:t>
            </a:r>
            <a:endParaRPr lang="pt-BR" b="1" dirty="0"/>
          </a:p>
        </p:txBody>
      </p:sp>
      <p:sp>
        <p:nvSpPr>
          <p:cNvPr id="45060"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fld id="{3B068072-5EA8-4FF6-9883-4AD243CCA6B7}" type="slidenum">
              <a:rPr lang="pt-BR" altLang="pt-BR">
                <a:latin typeface="Berlin Sans FB Demi" panose="020E0802020502020306" pitchFamily="34" charset="0"/>
              </a:rPr>
              <a:pPr eaLnBrk="1" hangingPunct="1"/>
              <a:t>20</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3634967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a:bodyPr>
          <a:lstStyle/>
          <a:p>
            <a:pPr algn="just">
              <a:defRPr/>
            </a:pPr>
            <a:endParaRPr lang="pt-BR" b="1" dirty="0"/>
          </a:p>
        </p:txBody>
      </p:sp>
      <p:sp>
        <p:nvSpPr>
          <p:cNvPr id="46084"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fld id="{C8106AF1-7BBC-4A46-9452-BD57B1952C75}" type="slidenum">
              <a:rPr lang="pt-BR" altLang="pt-BR">
                <a:latin typeface="Berlin Sans FB Demi" panose="020E0802020502020306" pitchFamily="34" charset="0"/>
              </a:rPr>
              <a:pPr eaLnBrk="1" hangingPunct="1"/>
              <a:t>21</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2650403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a:bodyPr>
          <a:lstStyle/>
          <a:p>
            <a:pPr algn="just">
              <a:defRPr/>
            </a:pPr>
            <a:endParaRPr lang="pt-BR" b="1" dirty="0"/>
          </a:p>
        </p:txBody>
      </p:sp>
      <p:sp>
        <p:nvSpPr>
          <p:cNvPr id="47108"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fld id="{61952BC7-FCA4-4E4C-9030-01B1FF85E29B}" type="slidenum">
              <a:rPr lang="pt-BR" altLang="pt-BR">
                <a:latin typeface="Berlin Sans FB Demi" panose="020E0802020502020306" pitchFamily="34" charset="0"/>
              </a:rPr>
              <a:pPr eaLnBrk="1" hangingPunct="1"/>
              <a:t>22</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2662859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a:bodyPr>
          <a:lstStyle/>
          <a:p>
            <a:pPr marL="171450" indent="-171450" algn="just">
              <a:buFontTx/>
              <a:buChar char="-"/>
              <a:defRPr/>
            </a:pPr>
            <a:r>
              <a:rPr lang="pt-BR" b="1" dirty="0" smtClean="0"/>
              <a:t>Quebra </a:t>
            </a:r>
            <a:r>
              <a:rPr lang="pt-BR" b="1" dirty="0" err="1" smtClean="0"/>
              <a:t>gelô</a:t>
            </a:r>
            <a:r>
              <a:rPr lang="pt-BR" b="1" dirty="0" smtClean="0"/>
              <a:t>!</a:t>
            </a:r>
          </a:p>
          <a:p>
            <a:pPr marL="171450" indent="-171450" algn="just">
              <a:buFontTx/>
              <a:buChar char="-"/>
              <a:defRPr/>
            </a:pPr>
            <a:r>
              <a:rPr lang="pt-BR" b="1" dirty="0" smtClean="0"/>
              <a:t>Qual o lugar mais inusitado que você já dormiu?</a:t>
            </a:r>
          </a:p>
          <a:p>
            <a:pPr marL="171450" indent="-171450" algn="just">
              <a:buFontTx/>
              <a:buChar char="-"/>
              <a:defRPr/>
            </a:pPr>
            <a:r>
              <a:rPr lang="pt-BR" b="1" dirty="0" smtClean="0"/>
              <a:t>Quem “ainda” fez isso, pode se preparar por que o seu dia vai chegar!</a:t>
            </a:r>
          </a:p>
          <a:p>
            <a:pPr marL="171450" indent="-171450" algn="just">
              <a:buFontTx/>
              <a:buChar char="-"/>
              <a:defRPr/>
            </a:pPr>
            <a:r>
              <a:rPr lang="pt-BR" b="1" dirty="0" smtClean="0"/>
              <a:t>Por que? Nós não valorizamos o sono como algo valioso. Importância vital!</a:t>
            </a:r>
            <a:endParaRPr lang="pt-BR" b="1" dirty="0"/>
          </a:p>
        </p:txBody>
      </p:sp>
      <p:sp>
        <p:nvSpPr>
          <p:cNvPr id="27652"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fld id="{C99CFF05-2D9C-4C1F-AD2A-D4FFF46CD17F}" type="slidenum">
              <a:rPr lang="pt-BR" altLang="pt-BR">
                <a:latin typeface="Berlin Sans FB Demi" panose="020E0802020502020306" pitchFamily="34" charset="0"/>
              </a:rPr>
              <a:pPr eaLnBrk="1" hangingPunct="1"/>
              <a:t>3</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3607348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a:bodyPr>
          <a:lstStyle/>
          <a:p>
            <a:pPr marL="171450" indent="-171450" algn="just">
              <a:buFontTx/>
              <a:buChar char="-"/>
              <a:defRPr/>
            </a:pPr>
            <a:r>
              <a:rPr lang="pt-BR" b="1" dirty="0" smtClean="0"/>
              <a:t>A bíblia está cheia de histórias com pessoas que passaram por situações complicadas por que estavam dormindo. Aqui em Mateus Jesus conta uma parábola (alguém sabe o que é isso? Conhece essa parábola?), Jesus quer nos mostrar que devemos estar sempre preparados, para não perdermos oportunidades únicas! Aqui o que está sendo falado é a vida eterna.</a:t>
            </a:r>
          </a:p>
        </p:txBody>
      </p:sp>
      <p:sp>
        <p:nvSpPr>
          <p:cNvPr id="28676"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fld id="{BDCDD2E5-B78D-41DB-A708-8C04B4B7BD1D}" type="slidenum">
              <a:rPr lang="pt-BR" altLang="pt-BR">
                <a:latin typeface="Berlin Sans FB Demi" panose="020E0802020502020306" pitchFamily="34" charset="0"/>
              </a:rPr>
              <a:pPr eaLnBrk="1" hangingPunct="1"/>
              <a:t>4</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644426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a:bodyPr>
          <a:lstStyle/>
          <a:p>
            <a:pPr algn="just">
              <a:defRPr/>
            </a:pPr>
            <a:r>
              <a:rPr lang="pt-BR" b="1" dirty="0" smtClean="0"/>
              <a:t>Dormir é uma das coisas mais complexas que o ser humano faz. Você já se perguntou por quê? Parece que não faz nenhum sentido sonhos desconexos. Entretanto, há razões para isso.</a:t>
            </a:r>
          </a:p>
          <a:p>
            <a:pPr algn="just">
              <a:defRPr/>
            </a:pPr>
            <a:r>
              <a:rPr lang="pt-BR" b="1" dirty="0" smtClean="0"/>
              <a:t>Se você já se perguntou por que as pessoas têm que dormir ou como os sonhos funcionam, continue acordado. Nesta capela, você vai descobrir tudo sobre o sono e o que ele faz por você.</a:t>
            </a:r>
            <a:endParaRPr lang="pt-BR" b="1" dirty="0"/>
          </a:p>
        </p:txBody>
      </p:sp>
      <p:sp>
        <p:nvSpPr>
          <p:cNvPr id="29700"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fld id="{444C9498-8FBF-4E17-8C21-A67D93010CD7}" type="slidenum">
              <a:rPr lang="pt-BR" altLang="pt-BR">
                <a:latin typeface="Berlin Sans FB Demi" panose="020E0802020502020306" pitchFamily="34" charset="0"/>
              </a:rPr>
              <a:pPr eaLnBrk="1" hangingPunct="1"/>
              <a:t>5</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2584949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fontScale="47500" lnSpcReduction="20000"/>
          </a:bodyPr>
          <a:lstStyle/>
          <a:p>
            <a:pPr>
              <a:defRPr/>
            </a:pPr>
            <a:r>
              <a:rPr lang="pt-BR" dirty="0" smtClean="0"/>
              <a:t>Eles roncam, elas têm insônia. Eles precisam de menos horas de sono e demoram a adormecer – apesar disso, ficam mais satisfeitos com a qualidade e quantidade de tempo que passam adormecidos. O sono delas, no entanto, é considerado mais saudável porque atinge um maior número de vezes estágios profundos, aqueles nos quais ocorre a consolidação da memória e do aprendizado. Essas são algumas das constatações que estão surgindo de diversas pesquisas que buscam apontar as diferenças do sono entre homens e mulheres. O objetivo dos pesquisadores é usar as informações para traçar estratégias específicas de melhora do sono para cada gênero – portanto mais eficazes do que recomendações gerais para ambos os sexos.</a:t>
            </a:r>
            <a:br>
              <a:rPr lang="pt-BR" dirty="0" smtClean="0"/>
            </a:br>
            <a:r>
              <a:rPr lang="pt-BR" dirty="0" smtClean="0"/>
              <a:t/>
            </a:r>
            <a:br>
              <a:rPr lang="pt-BR" dirty="0" smtClean="0"/>
            </a:br>
            <a:r>
              <a:rPr lang="pt-BR" dirty="0" smtClean="0"/>
              <a:t>Trata-se de uma preocupação justificável. É importante que as pessoas durmam cada vez melhor porque hoje se sabe que, quando isso não acontece, aumentam os riscos para várias doenças. “Dormir pouco, de maneira recorrente, pode levar a problemas cardiovasculares, mudanças metabólicas, além de causar impactos no sistema imunológico”, explicou à ISTOÉ Jeanne </a:t>
            </a:r>
            <a:r>
              <a:rPr lang="pt-BR" dirty="0" err="1" smtClean="0"/>
              <a:t>Duffy</a:t>
            </a:r>
            <a:r>
              <a:rPr lang="pt-BR" dirty="0" smtClean="0"/>
              <a:t>, especialista em medicina do sono e professora da Universidade Harvard, nos Estados Unidos.</a:t>
            </a:r>
            <a:br>
              <a:rPr lang="pt-BR" dirty="0" smtClean="0"/>
            </a:br>
            <a:r>
              <a:rPr lang="pt-BR" dirty="0" smtClean="0"/>
              <a:t/>
            </a:r>
            <a:br>
              <a:rPr lang="pt-BR" dirty="0" smtClean="0"/>
            </a:br>
            <a:r>
              <a:rPr lang="pt-BR" dirty="0" smtClean="0"/>
              <a:t>Jeanne coordenou algumas das pesquisas que já forneceram dados importantes a respeito do sono dos homens e das mulheres. Uma das principais diferenças é o ritmo circadiano – período de cerca de 24 horas no qual se completa um ciclo biológico inteiro do corpo humano. Enquanto o dos homens é de 24 horas e 11 minutos, o das mulheres é de 24 horas e 5 minutos, segundo o trabalho realizado pela universidade americana. </a:t>
            </a:r>
            <a:br>
              <a:rPr lang="pt-BR" dirty="0" smtClean="0"/>
            </a:br>
            <a:r>
              <a:rPr lang="pt-BR" dirty="0" smtClean="0"/>
              <a:t/>
            </a:r>
            <a:br>
              <a:rPr lang="pt-BR" dirty="0" smtClean="0"/>
            </a:br>
            <a:r>
              <a:rPr lang="pt-BR" dirty="0" smtClean="0"/>
              <a:t>A diferença é pequena – apenas seis minutos –, mas especialistas acreditam que a longo prazo ela é capaz de imprimir distinções no comportamento de ambos os sexos. “Em geral, o longo ritmo circadiano masculino os leva a querer dormir mais tarde e assim a querer acordar mais tarde”, explica Jeanne. </a:t>
            </a:r>
            <a:br>
              <a:rPr lang="pt-BR" dirty="0" smtClean="0"/>
            </a:br>
            <a:r>
              <a:rPr lang="pt-BR" dirty="0" smtClean="0"/>
              <a:t/>
            </a:r>
            <a:br>
              <a:rPr lang="pt-BR" dirty="0" smtClean="0"/>
            </a:br>
            <a:r>
              <a:rPr lang="pt-BR" dirty="0" smtClean="0"/>
              <a:t>“Com as mulheres é o contrário.” </a:t>
            </a:r>
            <a:br>
              <a:rPr lang="pt-BR" dirty="0" smtClean="0"/>
            </a:br>
            <a:r>
              <a:rPr lang="pt-BR" dirty="0" smtClean="0"/>
              <a:t>Pesam bastante também as oscilações hormonais femininas e masculinas e suas repercussões no período em que o corpo se encontra adormecido. “Hoje sabemos que os hormônios podem de fato afetar o sono”, explicou à ISTOÉ Donna </a:t>
            </a:r>
            <a:r>
              <a:rPr lang="pt-BR" dirty="0" err="1" smtClean="0"/>
              <a:t>Arand</a:t>
            </a:r>
            <a:r>
              <a:rPr lang="pt-BR" dirty="0" smtClean="0"/>
              <a:t>, da Academia Americana de Medicina do Sono. E como as mulheres são as mais atingidas pelas alterações de concentrações dessas substâncias ao longo da vida, acabam bastante vulneráveis aos impactos que isso traz. “Elas são fortemente afetadas pelas oscilações que ocorrem durante os ciclos menstruais, a gestação e a menopausa”, disse Donna. Por mecanismos complexos, o sobe e desce de compostos como o estrógeno e a progesterona (hormônios femininos) atrapalha o sono, prejudicando sua qualidade.</a:t>
            </a:r>
            <a:br>
              <a:rPr lang="pt-BR" dirty="0" smtClean="0"/>
            </a:br>
            <a:r>
              <a:rPr lang="pt-BR" dirty="0" smtClean="0"/>
              <a:t/>
            </a:r>
            <a:br>
              <a:rPr lang="pt-BR" dirty="0" smtClean="0"/>
            </a:br>
            <a:r>
              <a:rPr lang="pt-BR" dirty="0" smtClean="0"/>
              <a:t>Diferenças como essas repercutem em transtornos igualmente distintos. As mulheres, por exemplo, apresentam maior número de episódios de insônia em comparação ao apresentado pelos homens. Ainda não se conhecem claramente as razões que estão por trás da questão, mas uma das hipóteses é a de que a falta de sono nas mulheres seja em grande parte uma consequência de problemas como ansiedade e depressão, duas doenças psiquiátricas, às quais o sexo feminino é mais suscetível.</a:t>
            </a:r>
            <a:br>
              <a:rPr lang="pt-BR" dirty="0" smtClean="0"/>
            </a:br>
            <a:r>
              <a:rPr lang="pt-BR" dirty="0" smtClean="0"/>
              <a:t/>
            </a:r>
            <a:br>
              <a:rPr lang="pt-BR" dirty="0" smtClean="0"/>
            </a:br>
            <a:r>
              <a:rPr lang="pt-BR" dirty="0" smtClean="0"/>
              <a:t>Já os homens costumam reclamar de cansaço excessivo ao longo do dia na maior parte das vezes causado por pura privação de sono (dormem menos do que necessitam) ou pela apneia. Definida como interrupção temporária da respiração, a apneia está fortemente associada ao ganho de peso. Para complicar, enquanto o problema fica sem tratamento, aumenta o acúmulo de gordura. “Dormir mal, como é o caso de quem sofre de apneia, ajuda no ganho de peso, já que o cansaço pode atrapalhar a produção da leptina, hormônio que dá o sinal de saciedade”, alerta o pneumologista e médico do sono Fábio </a:t>
            </a:r>
            <a:r>
              <a:rPr lang="pt-BR" dirty="0" err="1" smtClean="0"/>
              <a:t>Haggstram</a:t>
            </a:r>
            <a:r>
              <a:rPr lang="pt-BR" dirty="0" smtClean="0"/>
              <a:t>, diretor da clínica </a:t>
            </a:r>
            <a:r>
              <a:rPr lang="pt-BR" dirty="0" err="1" smtClean="0"/>
              <a:t>Pneumosono</a:t>
            </a:r>
            <a:r>
              <a:rPr lang="pt-BR" dirty="0" smtClean="0"/>
              <a:t>, de Porto Alegre (RS).</a:t>
            </a:r>
            <a:br>
              <a:rPr lang="pt-BR" dirty="0" smtClean="0"/>
            </a:br>
            <a:r>
              <a:rPr lang="pt-BR" dirty="0" smtClean="0"/>
              <a:t>As pesquisas indicam ainda que a falta de sono tem impacto profundo, principalmente para os homens. </a:t>
            </a:r>
            <a:br>
              <a:rPr lang="pt-BR" dirty="0" smtClean="0"/>
            </a:br>
            <a:r>
              <a:rPr lang="pt-BR" dirty="0" smtClean="0"/>
              <a:t/>
            </a:r>
            <a:br>
              <a:rPr lang="pt-BR" dirty="0" smtClean="0"/>
            </a:br>
            <a:r>
              <a:rPr lang="pt-BR" dirty="0" smtClean="0"/>
              <a:t>Um trabalho realizado na Penn </a:t>
            </a:r>
            <a:r>
              <a:rPr lang="pt-BR" dirty="0" err="1" smtClean="0"/>
              <a:t>State</a:t>
            </a:r>
            <a:r>
              <a:rPr lang="pt-BR" dirty="0" smtClean="0"/>
              <a:t> </a:t>
            </a:r>
            <a:r>
              <a:rPr lang="pt-BR" dirty="0" err="1" smtClean="0"/>
              <a:t>College</a:t>
            </a:r>
            <a:r>
              <a:rPr lang="pt-BR" dirty="0" smtClean="0"/>
              <a:t> </a:t>
            </a:r>
            <a:r>
              <a:rPr lang="pt-BR" dirty="0" err="1" smtClean="0"/>
              <a:t>of</a:t>
            </a:r>
            <a:r>
              <a:rPr lang="pt-BR" dirty="0" smtClean="0"/>
              <a:t> Medicine, nos Estados Unidos, por exemplo, revelou que eles apresentaram desempenho cognitivo pior do que elas após ambos terem registrado déficit de sono ao longo de uma semana. “Mas depois de os dois grupos terem passado seis horas dormindo, as mulheres saíram-se melhor nos testes”, contou Donna. Além disso, elas manifestaram uma recuperação mais consistente depois de duas noites inteiras dormindo, em média, oito horas.</a:t>
            </a:r>
            <a:br>
              <a:rPr lang="pt-BR" dirty="0" smtClean="0"/>
            </a:br>
            <a:r>
              <a:rPr lang="pt-BR" dirty="0" smtClean="0"/>
              <a:t/>
            </a:r>
            <a:br>
              <a:rPr lang="pt-BR" dirty="0" smtClean="0"/>
            </a:br>
            <a:r>
              <a:rPr lang="pt-BR" dirty="0" smtClean="0"/>
              <a:t>Na opinião dos especialistas, tratamentos modernos de transtornos do sono devem respeitar todas essas diferenças. “E essa questão tende a ganhar cada vez mais importância”, diz o médico </a:t>
            </a:r>
            <a:r>
              <a:rPr lang="pt-BR" dirty="0" err="1" smtClean="0"/>
              <a:t>Haggstram</a:t>
            </a:r>
            <a:r>
              <a:rPr lang="pt-BR" dirty="0" smtClean="0"/>
              <a:t>. </a:t>
            </a:r>
            <a:br>
              <a:rPr lang="pt-BR" dirty="0" smtClean="0"/>
            </a:br>
            <a:r>
              <a:rPr lang="pt-BR" dirty="0" smtClean="0"/>
              <a:t/>
            </a:r>
            <a:br>
              <a:rPr lang="pt-BR" dirty="0" smtClean="0"/>
            </a:br>
            <a:r>
              <a:rPr lang="pt-BR" dirty="0" smtClean="0"/>
              <a:t>“O futuro é uma medicina cada vez mais personalizada, inclusive para ajudar homens e mulheres a dormir melhor”, complementa. </a:t>
            </a:r>
          </a:p>
          <a:p>
            <a:pPr>
              <a:defRPr/>
            </a:pPr>
            <a:r>
              <a:rPr lang="pt-BR" b="1" dirty="0" smtClean="0"/>
              <a:t>PESADELO FEMININO </a:t>
            </a:r>
            <a:r>
              <a:rPr lang="pt-BR" dirty="0" smtClean="0"/>
              <a:t/>
            </a:r>
            <a:br>
              <a:rPr lang="pt-BR" dirty="0" smtClean="0"/>
            </a:br>
            <a:r>
              <a:rPr lang="pt-BR" dirty="0" smtClean="0"/>
              <a:t>Mulheres apresentam maior número de episódios de insônia e estão mais sujeitas aos prejuízos ao sono causados por oscilações hormonais</a:t>
            </a:r>
          </a:p>
          <a:p>
            <a:pPr>
              <a:defRPr/>
            </a:pPr>
            <a:r>
              <a:rPr lang="pt-BR" b="1" dirty="0" smtClean="0"/>
              <a:t>FRAGILIDADE MASCULINA </a:t>
            </a:r>
            <a:r>
              <a:rPr lang="pt-BR" dirty="0" smtClean="0"/>
              <a:t/>
            </a:r>
            <a:br>
              <a:rPr lang="pt-BR" dirty="0" smtClean="0"/>
            </a:br>
            <a:r>
              <a:rPr lang="pt-BR" dirty="0" smtClean="0"/>
              <a:t>Homens têm pior desempenho cognitivo se não repousarem todo o tempo de que necessitam. E demoram mais para se recuperar da privação do sono</a:t>
            </a:r>
          </a:p>
          <a:p>
            <a:pPr>
              <a:defRPr/>
            </a:pPr>
            <a:endParaRPr lang="pt-BR" dirty="0"/>
          </a:p>
        </p:txBody>
      </p:sp>
      <p:sp>
        <p:nvSpPr>
          <p:cNvPr id="30724"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fld id="{616A35EF-60EA-412E-9DBB-7907F171E726}" type="slidenum">
              <a:rPr lang="pt-BR" altLang="pt-BR">
                <a:latin typeface="Berlin Sans FB Demi" panose="020E0802020502020306" pitchFamily="34" charset="0"/>
              </a:rPr>
              <a:pPr eaLnBrk="1" hangingPunct="1"/>
              <a:t>6</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538243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a:bodyPr>
          <a:lstStyle/>
          <a:p>
            <a:pPr algn="just">
              <a:defRPr/>
            </a:pPr>
            <a:endParaRPr lang="pt-BR" b="1" dirty="0"/>
          </a:p>
        </p:txBody>
      </p:sp>
      <p:sp>
        <p:nvSpPr>
          <p:cNvPr id="31748"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fld id="{C8824FAC-18D3-47E1-8027-7A40AD63E7DE}" type="slidenum">
              <a:rPr lang="pt-BR" altLang="pt-BR">
                <a:latin typeface="Berlin Sans FB Demi" panose="020E0802020502020306" pitchFamily="34" charset="0"/>
              </a:rPr>
              <a:pPr eaLnBrk="1" hangingPunct="1"/>
              <a:t>7</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4101327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a:bodyPr>
          <a:lstStyle/>
          <a:p>
            <a:pPr algn="just">
              <a:defRPr/>
            </a:pPr>
            <a:r>
              <a:rPr lang="pt-BR" b="1" dirty="0" smtClean="0"/>
              <a:t>Algumas pessoas dominam o sono, outras são dominados por ele...</a:t>
            </a:r>
            <a:endParaRPr lang="pt-BR" b="1" dirty="0"/>
          </a:p>
        </p:txBody>
      </p:sp>
      <p:sp>
        <p:nvSpPr>
          <p:cNvPr id="32772"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fld id="{64B090CC-E804-4609-AEB8-6646FBD9C4E4}" type="slidenum">
              <a:rPr lang="pt-BR" altLang="pt-BR">
                <a:latin typeface="Berlin Sans FB Demi" panose="020E0802020502020306" pitchFamily="34" charset="0"/>
              </a:rPr>
              <a:pPr eaLnBrk="1" hangingPunct="1"/>
              <a:t>8</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305786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a:bodyPr>
          <a:lstStyle/>
          <a:p>
            <a:pPr algn="just">
              <a:defRPr/>
            </a:pPr>
            <a:r>
              <a:rPr lang="pt-BR" b="1" dirty="0" smtClean="0"/>
              <a:t>Características do sono</a:t>
            </a:r>
          </a:p>
          <a:p>
            <a:pPr algn="just">
              <a:defRPr/>
            </a:pPr>
            <a:endParaRPr lang="pt-BR" b="1" dirty="0" smtClean="0"/>
          </a:p>
          <a:p>
            <a:pPr algn="just">
              <a:defRPr/>
            </a:pPr>
            <a:r>
              <a:rPr lang="pt-BR" b="1" dirty="0" smtClean="0"/>
              <a:t>Todos reconhecem uma pessoa que está dormindo:</a:t>
            </a:r>
          </a:p>
          <a:p>
            <a:pPr algn="just">
              <a:defRPr/>
            </a:pPr>
            <a:endParaRPr lang="pt-BR" b="1" dirty="0" smtClean="0"/>
          </a:p>
          <a:p>
            <a:pPr algn="just">
              <a:defRPr/>
            </a:pPr>
            <a:r>
              <a:rPr lang="pt-BR" b="1" dirty="0" smtClean="0"/>
              <a:t>a pessoa se deita para dormir;</a:t>
            </a:r>
          </a:p>
          <a:p>
            <a:pPr algn="just">
              <a:defRPr/>
            </a:pPr>
            <a:r>
              <a:rPr lang="pt-BR" b="1" dirty="0" smtClean="0"/>
              <a:t>os olhos ficam fechados;</a:t>
            </a:r>
          </a:p>
          <a:p>
            <a:pPr algn="just">
              <a:defRPr/>
            </a:pPr>
            <a:r>
              <a:rPr lang="pt-BR" b="1" dirty="0" smtClean="0"/>
              <a:t>a pessoa não ouve nada e quando ouve, acorda imediatamente;</a:t>
            </a:r>
          </a:p>
          <a:p>
            <a:pPr algn="just">
              <a:defRPr/>
            </a:pPr>
            <a:r>
              <a:rPr lang="pt-BR" b="1" dirty="0" smtClean="0"/>
              <a:t>a pessoa respira lentamente e num padrão rítmico;</a:t>
            </a:r>
          </a:p>
          <a:p>
            <a:pPr algn="just">
              <a:defRPr/>
            </a:pPr>
            <a:r>
              <a:rPr lang="pt-BR" b="1" dirty="0" smtClean="0"/>
              <a:t>os músculos ficam completamente relaxados ao ponto de se a pessoa estiver sentada, poderá cair da cadeira.</a:t>
            </a:r>
          </a:p>
          <a:p>
            <a:pPr algn="just">
              <a:defRPr/>
            </a:pPr>
            <a:r>
              <a:rPr lang="pt-BR" b="1" dirty="0" smtClean="0"/>
              <a:t>durante o sono, a pessoa se move na cama; isso acontece uma ou duas vezes por hora; essa pode ser uma maneira de o corpo não prender a circulação de algum membro ou tecido por um período muito longo.</a:t>
            </a:r>
            <a:endParaRPr lang="pt-BR" b="1" dirty="0"/>
          </a:p>
        </p:txBody>
      </p:sp>
      <p:sp>
        <p:nvSpPr>
          <p:cNvPr id="33796" name="Espaço Reservado para Número de Slid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cs typeface="Arial" panose="020B0604020202020204" pitchFamily="34" charset="0"/>
              </a:defRPr>
            </a:lvl1pPr>
            <a:lvl2pPr marL="742950" indent="-285750" eaLnBrk="0" hangingPunct="0">
              <a:defRPr>
                <a:solidFill>
                  <a:schemeClr val="tx1"/>
                </a:solidFill>
                <a:latin typeface="Trebuchet MS" panose="020B0603020202020204" pitchFamily="34" charset="0"/>
                <a:cs typeface="Arial" panose="020B0604020202020204" pitchFamily="34" charset="0"/>
              </a:defRPr>
            </a:lvl2pPr>
            <a:lvl3pPr marL="1143000" indent="-228600" eaLnBrk="0" hangingPunct="0">
              <a:defRPr>
                <a:solidFill>
                  <a:schemeClr val="tx1"/>
                </a:solidFill>
                <a:latin typeface="Trebuchet MS" panose="020B0603020202020204" pitchFamily="34" charset="0"/>
                <a:cs typeface="Arial" panose="020B0604020202020204" pitchFamily="34" charset="0"/>
              </a:defRPr>
            </a:lvl3pPr>
            <a:lvl4pPr marL="1600200" indent="-228600" eaLnBrk="0" hangingPunct="0">
              <a:defRPr>
                <a:solidFill>
                  <a:schemeClr val="tx1"/>
                </a:solidFill>
                <a:latin typeface="Trebuchet MS" panose="020B0603020202020204" pitchFamily="34" charset="0"/>
                <a:cs typeface="Arial" panose="020B0604020202020204" pitchFamily="34" charset="0"/>
              </a:defRPr>
            </a:lvl4pPr>
            <a:lvl5pPr marL="2057400" indent="-228600" eaLnBrk="0" hangingPunct="0">
              <a:defRPr>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pPr eaLnBrk="1" hangingPunct="1"/>
            <a:fld id="{EBD4E893-1B09-4855-981F-5907A52D37A8}" type="slidenum">
              <a:rPr lang="pt-BR" altLang="pt-BR">
                <a:latin typeface="Berlin Sans FB Demi" panose="020E0802020502020306" pitchFamily="34" charset="0"/>
              </a:rPr>
              <a:pPr eaLnBrk="1" hangingPunct="1"/>
              <a:t>9</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1734245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fld id="{6CFD7D06-C5D6-45F0-ABD1-72CD615B47D3}" type="slidenum">
              <a:rPr lang="pt-BR" altLang="pt-BR"/>
              <a:pPr/>
              <a:t>‹nº›</a:t>
            </a:fld>
            <a:endParaRPr lang="pt-BR" altLang="pt-BR"/>
          </a:p>
        </p:txBody>
      </p:sp>
    </p:spTree>
    <p:extLst>
      <p:ext uri="{BB962C8B-B14F-4D97-AF65-F5344CB8AC3E}">
        <p14:creationId xmlns:p14="http://schemas.microsoft.com/office/powerpoint/2010/main" val="2265406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fld id="{9C091CAB-4DFF-4346-993C-BFD1E7B1B39A}" type="slidenum">
              <a:rPr lang="pt-BR" altLang="pt-BR"/>
              <a:pPr/>
              <a:t>‹nº›</a:t>
            </a:fld>
            <a:endParaRPr lang="pt-BR" altLang="pt-BR"/>
          </a:p>
        </p:txBody>
      </p:sp>
    </p:spTree>
    <p:extLst>
      <p:ext uri="{BB962C8B-B14F-4D97-AF65-F5344CB8AC3E}">
        <p14:creationId xmlns:p14="http://schemas.microsoft.com/office/powerpoint/2010/main" val="2248440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fld id="{B5C582D8-8D71-4848-B154-F10617EC3963}" type="slidenum">
              <a:rPr lang="pt-BR" altLang="pt-BR"/>
              <a:pPr/>
              <a:t>‹nº›</a:t>
            </a:fld>
            <a:endParaRPr lang="pt-BR" altLang="pt-BR"/>
          </a:p>
        </p:txBody>
      </p:sp>
    </p:spTree>
    <p:extLst>
      <p:ext uri="{BB962C8B-B14F-4D97-AF65-F5344CB8AC3E}">
        <p14:creationId xmlns:p14="http://schemas.microsoft.com/office/powerpoint/2010/main" val="1122735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fld id="{5F7BB20F-5724-4B97-B79F-7BF7B96E069B}" type="slidenum">
              <a:rPr lang="pt-BR" altLang="pt-BR"/>
              <a:pPr/>
              <a:t>‹nº›</a:t>
            </a:fld>
            <a:endParaRPr lang="pt-BR" altLang="pt-BR"/>
          </a:p>
        </p:txBody>
      </p:sp>
    </p:spTree>
    <p:extLst>
      <p:ext uri="{BB962C8B-B14F-4D97-AF65-F5344CB8AC3E}">
        <p14:creationId xmlns:p14="http://schemas.microsoft.com/office/powerpoint/2010/main" val="2240607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fld id="{9EF12FAF-4255-45C3-BD38-FF82B39A0553}" type="slidenum">
              <a:rPr lang="pt-BR" altLang="pt-BR"/>
              <a:pPr/>
              <a:t>‹nº›</a:t>
            </a:fld>
            <a:endParaRPr lang="pt-BR" altLang="pt-BR"/>
          </a:p>
        </p:txBody>
      </p:sp>
    </p:spTree>
    <p:extLst>
      <p:ext uri="{BB962C8B-B14F-4D97-AF65-F5344CB8AC3E}">
        <p14:creationId xmlns:p14="http://schemas.microsoft.com/office/powerpoint/2010/main" val="2029060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fld id="{E9119ABE-4973-4A29-84C1-670B8FC340B6}" type="slidenum">
              <a:rPr lang="pt-BR" altLang="pt-BR"/>
              <a:pPr/>
              <a:t>‹nº›</a:t>
            </a:fld>
            <a:endParaRPr lang="pt-BR" altLang="pt-BR"/>
          </a:p>
        </p:txBody>
      </p:sp>
    </p:spTree>
    <p:extLst>
      <p:ext uri="{BB962C8B-B14F-4D97-AF65-F5344CB8AC3E}">
        <p14:creationId xmlns:p14="http://schemas.microsoft.com/office/powerpoint/2010/main" val="87207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p>
        </p:txBody>
      </p:sp>
      <p:sp>
        <p:nvSpPr>
          <p:cNvPr id="9" name="Rectangle 6"/>
          <p:cNvSpPr>
            <a:spLocks noGrp="1" noChangeArrowheads="1"/>
          </p:cNvSpPr>
          <p:nvPr>
            <p:ph type="sldNum" sz="quarter" idx="12"/>
          </p:nvPr>
        </p:nvSpPr>
        <p:spPr>
          <a:ln/>
        </p:spPr>
        <p:txBody>
          <a:bodyPr/>
          <a:lstStyle>
            <a:lvl1pPr>
              <a:defRPr/>
            </a:lvl1pPr>
          </a:lstStyle>
          <a:p>
            <a:fld id="{4337B922-1AA2-46F2-A517-C1E2B203400F}" type="slidenum">
              <a:rPr lang="pt-BR" altLang="pt-BR"/>
              <a:pPr/>
              <a:t>‹nº›</a:t>
            </a:fld>
            <a:endParaRPr lang="pt-BR" altLang="pt-BR"/>
          </a:p>
        </p:txBody>
      </p:sp>
    </p:spTree>
    <p:extLst>
      <p:ext uri="{BB962C8B-B14F-4D97-AF65-F5344CB8AC3E}">
        <p14:creationId xmlns:p14="http://schemas.microsoft.com/office/powerpoint/2010/main" val="1900757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fld id="{6ABEAFA9-158A-4849-82E2-51B3B587A990}" type="slidenum">
              <a:rPr lang="pt-BR" altLang="pt-BR"/>
              <a:pPr/>
              <a:t>‹nº›</a:t>
            </a:fld>
            <a:endParaRPr lang="pt-BR" altLang="pt-BR"/>
          </a:p>
        </p:txBody>
      </p:sp>
    </p:spTree>
    <p:extLst>
      <p:ext uri="{BB962C8B-B14F-4D97-AF65-F5344CB8AC3E}">
        <p14:creationId xmlns:p14="http://schemas.microsoft.com/office/powerpoint/2010/main" val="4161574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fld id="{F4903E94-58E9-4418-A4E4-93577D039755}" type="slidenum">
              <a:rPr lang="pt-BR" altLang="pt-BR"/>
              <a:pPr/>
              <a:t>‹nº›</a:t>
            </a:fld>
            <a:endParaRPr lang="pt-BR" altLang="pt-BR"/>
          </a:p>
        </p:txBody>
      </p:sp>
    </p:spTree>
    <p:extLst>
      <p:ext uri="{BB962C8B-B14F-4D97-AF65-F5344CB8AC3E}">
        <p14:creationId xmlns:p14="http://schemas.microsoft.com/office/powerpoint/2010/main" val="1909209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fld id="{5F124E57-B93E-45AA-89E9-917038045FCA}" type="slidenum">
              <a:rPr lang="pt-BR" altLang="pt-BR"/>
              <a:pPr/>
              <a:t>‹nº›</a:t>
            </a:fld>
            <a:endParaRPr lang="pt-BR" altLang="pt-BR"/>
          </a:p>
        </p:txBody>
      </p:sp>
    </p:spTree>
    <p:extLst>
      <p:ext uri="{BB962C8B-B14F-4D97-AF65-F5344CB8AC3E}">
        <p14:creationId xmlns:p14="http://schemas.microsoft.com/office/powerpoint/2010/main" val="1322595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fld id="{063DF132-3ADD-4DE7-A97F-7CF13F4D3D98}" type="slidenum">
              <a:rPr lang="pt-BR" altLang="pt-BR"/>
              <a:pPr/>
              <a:t>‹nº›</a:t>
            </a:fld>
            <a:endParaRPr lang="pt-BR" altLang="pt-BR"/>
          </a:p>
        </p:txBody>
      </p:sp>
    </p:spTree>
    <p:extLst>
      <p:ext uri="{BB962C8B-B14F-4D97-AF65-F5344CB8AC3E}">
        <p14:creationId xmlns:p14="http://schemas.microsoft.com/office/powerpoint/2010/main" val="3516760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smtClean="0"/>
              <a:t>Clique para editar o estilo do título mestre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smtClean="0"/>
              <a:t>Clique para editar os estilos do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Berlin Sans FB Demi" pitchFamily="34" charset="0"/>
                <a:cs typeface="+mn-cs"/>
              </a:defRPr>
            </a:lvl1pPr>
          </a:lstStyle>
          <a:p>
            <a:pPr>
              <a:defRPr/>
            </a:pPr>
            <a:endParaRPr lang="pt-B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Berlin Sans FB Demi" pitchFamily="34" charset="0"/>
                <a:cs typeface="+mn-cs"/>
              </a:defRPr>
            </a:lvl1pPr>
          </a:lstStyle>
          <a:p>
            <a:pPr>
              <a:defRPr/>
            </a:pPr>
            <a:endParaRPr lang="pt-B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Berlin Sans FB Demi" panose="020E0802020502020306" pitchFamily="34" charset="0"/>
              </a:defRPr>
            </a:lvl1pPr>
          </a:lstStyle>
          <a:p>
            <a:fld id="{283AD68F-9DDB-4B52-8514-9BA32F6734CE}" type="slidenum">
              <a:rPr lang="pt-BR" altLang="pt-BR"/>
              <a:pPr/>
              <a:t>‹nº›</a:t>
            </a:fld>
            <a:endParaRPr lang="pt-BR" altLang="pt-B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Berlin Sans FB Demi" pitchFamily="34" charset="0"/>
          <a:ea typeface="+mj-ea"/>
          <a:cs typeface="+mj-cs"/>
        </a:defRPr>
      </a:lvl1pPr>
      <a:lvl2pPr algn="ctr" rtl="0" eaLnBrk="0" fontAlgn="base" hangingPunct="0">
        <a:spcBef>
          <a:spcPct val="0"/>
        </a:spcBef>
        <a:spcAft>
          <a:spcPct val="0"/>
        </a:spcAft>
        <a:defRPr sz="4400">
          <a:solidFill>
            <a:schemeClr val="tx2"/>
          </a:solidFill>
          <a:latin typeface="Berlin Sans FB Demi" pitchFamily="34" charset="0"/>
        </a:defRPr>
      </a:lvl2pPr>
      <a:lvl3pPr algn="ctr" rtl="0" eaLnBrk="0" fontAlgn="base" hangingPunct="0">
        <a:spcBef>
          <a:spcPct val="0"/>
        </a:spcBef>
        <a:spcAft>
          <a:spcPct val="0"/>
        </a:spcAft>
        <a:defRPr sz="4400">
          <a:solidFill>
            <a:schemeClr val="tx2"/>
          </a:solidFill>
          <a:latin typeface="Berlin Sans FB Demi" pitchFamily="34" charset="0"/>
        </a:defRPr>
      </a:lvl3pPr>
      <a:lvl4pPr algn="ctr" rtl="0" eaLnBrk="0" fontAlgn="base" hangingPunct="0">
        <a:spcBef>
          <a:spcPct val="0"/>
        </a:spcBef>
        <a:spcAft>
          <a:spcPct val="0"/>
        </a:spcAft>
        <a:defRPr sz="4400">
          <a:solidFill>
            <a:schemeClr val="tx2"/>
          </a:solidFill>
          <a:latin typeface="Berlin Sans FB Demi" pitchFamily="34" charset="0"/>
        </a:defRPr>
      </a:lvl4pPr>
      <a:lvl5pPr algn="ctr" rtl="0" eaLnBrk="0" fontAlgn="base" hangingPunct="0">
        <a:spcBef>
          <a:spcPct val="0"/>
        </a:spcBef>
        <a:spcAft>
          <a:spcPct val="0"/>
        </a:spcAft>
        <a:defRPr sz="4400">
          <a:solidFill>
            <a:schemeClr val="tx2"/>
          </a:solidFill>
          <a:latin typeface="Berlin Sans FB Demi" pitchFamily="34" charset="0"/>
        </a:defRPr>
      </a:lvl5pPr>
      <a:lvl6pPr marL="457200" algn="ctr" rtl="0" fontAlgn="base">
        <a:spcBef>
          <a:spcPct val="0"/>
        </a:spcBef>
        <a:spcAft>
          <a:spcPct val="0"/>
        </a:spcAft>
        <a:defRPr sz="4400">
          <a:solidFill>
            <a:schemeClr val="tx2"/>
          </a:solidFill>
          <a:latin typeface="Trebuchet MS" pitchFamily="34" charset="0"/>
        </a:defRPr>
      </a:lvl6pPr>
      <a:lvl7pPr marL="914400" algn="ctr" rtl="0" fontAlgn="base">
        <a:spcBef>
          <a:spcPct val="0"/>
        </a:spcBef>
        <a:spcAft>
          <a:spcPct val="0"/>
        </a:spcAft>
        <a:defRPr sz="4400">
          <a:solidFill>
            <a:schemeClr val="tx2"/>
          </a:solidFill>
          <a:latin typeface="Trebuchet MS" pitchFamily="34" charset="0"/>
        </a:defRPr>
      </a:lvl7pPr>
      <a:lvl8pPr marL="1371600" algn="ctr" rtl="0" fontAlgn="base">
        <a:spcBef>
          <a:spcPct val="0"/>
        </a:spcBef>
        <a:spcAft>
          <a:spcPct val="0"/>
        </a:spcAft>
        <a:defRPr sz="4400">
          <a:solidFill>
            <a:schemeClr val="tx2"/>
          </a:solidFill>
          <a:latin typeface="Trebuchet MS" pitchFamily="34" charset="0"/>
        </a:defRPr>
      </a:lvl8pPr>
      <a:lvl9pPr marL="1828800" algn="ctr" rtl="0" fontAlgn="base">
        <a:spcBef>
          <a:spcPct val="0"/>
        </a:spcBef>
        <a:spcAft>
          <a:spcPct val="0"/>
        </a:spcAft>
        <a:defRPr sz="4400">
          <a:solidFill>
            <a:schemeClr val="tx2"/>
          </a:solidFill>
          <a:latin typeface="Trebuchet MS"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Berlin Sans FB Demi"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Berlin Sans FB Demi" pitchFamily="34" charset="0"/>
        </a:defRPr>
      </a:lvl2pPr>
      <a:lvl3pPr marL="1143000" indent="-228600" algn="l" rtl="0" eaLnBrk="0" fontAlgn="base" hangingPunct="0">
        <a:spcBef>
          <a:spcPct val="20000"/>
        </a:spcBef>
        <a:spcAft>
          <a:spcPct val="0"/>
        </a:spcAft>
        <a:buChar char="•"/>
        <a:defRPr sz="2400">
          <a:solidFill>
            <a:schemeClr val="tx1"/>
          </a:solidFill>
          <a:latin typeface="Berlin Sans FB Demi" pitchFamily="34" charset="0"/>
        </a:defRPr>
      </a:lvl3pPr>
      <a:lvl4pPr marL="1600200" indent="-228600" algn="l" rtl="0" eaLnBrk="0" fontAlgn="base" hangingPunct="0">
        <a:spcBef>
          <a:spcPct val="20000"/>
        </a:spcBef>
        <a:spcAft>
          <a:spcPct val="0"/>
        </a:spcAft>
        <a:buChar char="–"/>
        <a:defRPr sz="2000">
          <a:solidFill>
            <a:schemeClr val="tx1"/>
          </a:solidFill>
          <a:latin typeface="Berlin Sans FB Demi" pitchFamily="34" charset="0"/>
        </a:defRPr>
      </a:lvl4pPr>
      <a:lvl5pPr marL="2057400" indent="-228600" algn="l" rtl="0" eaLnBrk="0" fontAlgn="base" hangingPunct="0">
        <a:spcBef>
          <a:spcPct val="20000"/>
        </a:spcBef>
        <a:spcAft>
          <a:spcPct val="0"/>
        </a:spcAft>
        <a:buChar char="»"/>
        <a:defRPr sz="2000">
          <a:solidFill>
            <a:schemeClr val="tx1"/>
          </a:solidFill>
          <a:latin typeface="Berlin Sans FB Dem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file:///D:\Dodo%202013\Dodo%20-%202013\APV%20-%20Capelania%20-%202013\Capelas%20-%202014\H&#225;bitos%20saudaveis%20-%20Sono\garfield_dormindo_cdd4f245701ea362e1137dd68ef15b50_Desenhos-85.jp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file:///C:\Users\Erick\Downloads\neurons51.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file:///D:\Dodo%202013\Dodo%20-%202013\APV%20-%20Capelania%20-%202013\Capelas%20-%202014\H&#225;bitos%20saudaveis%20-%20Sono\metilcobalamina-autismo.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file:///C:\Users\Erick\Downloads\summer-sleep-wallpaper.jp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file:///D:\Dodo%202013\Dodo%20-%202013\APV%20-%20Capelania%20-%202013\Capelas%20-%202014\H&#225;bitos%20saudaveis%20-%20Sono\exercicio%20cerebral.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file:///D:\Dodo%202013\Dodo%20-%202013\APV%20-%20Capelania%20-%202013\Capelas%20-%202014\H&#225;bitos%20saudaveis%20-%20Sono\rex-sleep-rex-sleep-wallpaper.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file:///D:\Dodo%202013\Dodo%20-%202013\APV%20-%20Capelania%20-%202013\Capelas%20-%202014\H&#225;bitos%20saudaveis%20-%20Sono\Digitalizar0012.jp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D:\Documents\CAPELAS%202014\Nova%20pasta\PE2014-C07-SONO-1.mp4" TargetMode="External"/><Relationship Id="rId1" Type="http://schemas.microsoft.com/office/2007/relationships/media" Target="file:///D:\Documents\CAPELAS%202014\Nova%20pasta\PE2014-C07-SONO-1.mp4" TargetMode="External"/><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file:///C:\Users\Erick\Downloads\160413_Ronco.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D:\Documents\CAPELAS%202014\Nova%20pasta\PE2014-C07-SONO-2.avi" TargetMode="External"/><Relationship Id="rId1" Type="http://schemas.microsoft.com/office/2007/relationships/media" Target="file:///D:\Documents\CAPELAS%202014\Nova%20pasta\PE2014-C07-SONO-2.avi" TargetMode="External"/><Relationship Id="rId5" Type="http://schemas.openxmlformats.org/officeDocument/2006/relationships/image" Target="../media/image8.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file:///C:\Users\Erick\Downloads\apneia-1024.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r:link="rId4"/>
          <a:srcRect/>
          <a:stretch>
            <a:fillRect/>
          </a:stretch>
        </a:blipFill>
        <a:effectLst/>
      </p:bgPr>
    </p:bg>
    <p:spTree>
      <p:nvGrpSpPr>
        <p:cNvPr id="1" name=""/>
        <p:cNvGrpSpPr/>
        <p:nvPr/>
      </p:nvGrpSpPr>
      <p:grpSpPr>
        <a:xfrm>
          <a:off x="0" y="0"/>
          <a:ext cx="0" cy="0"/>
          <a:chOff x="0" y="0"/>
          <a:chExt cx="0" cy="0"/>
        </a:xfrm>
      </p:grpSpPr>
      <p:sp>
        <p:nvSpPr>
          <p:cNvPr id="5" name="Retângulo 4"/>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6" name="Retângulo 5"/>
          <p:cNvSpPr/>
          <p:nvPr/>
        </p:nvSpPr>
        <p:spPr>
          <a:xfrm>
            <a:off x="216024" y="4688557"/>
            <a:ext cx="8604448" cy="1692771"/>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defRPr/>
            </a:pPr>
            <a:r>
              <a:rPr lang="pt-BR" sz="4800" b="1" spc="50" dirty="0">
                <a:ln w="11430"/>
                <a:solidFill>
                  <a:srgbClr val="FF0000"/>
                </a:solidFill>
                <a:effectLst>
                  <a:glow rad="228600">
                    <a:schemeClr val="accent6">
                      <a:satMod val="175000"/>
                      <a:alpha val="40000"/>
                    </a:schemeClr>
                  </a:glow>
                  <a:outerShdw blurRad="76200" dist="50800" dir="5400000" algn="tl" rotWithShape="0">
                    <a:srgbClr val="000000">
                      <a:alpha val="65000"/>
                    </a:srgbClr>
                  </a:outerShdw>
                </a:effectLst>
                <a:latin typeface="Berlin Sans FB" pitchFamily="34" charset="0"/>
                <a:cs typeface="+mn-cs"/>
              </a:rPr>
              <a:t>O Presente Que Você Não Vê</a:t>
            </a:r>
          </a:p>
          <a:p>
            <a:pPr algn="r">
              <a:defRPr/>
            </a:pPr>
            <a:r>
              <a:rPr lang="pt-BR" sz="2800" b="1" spc="50" dirty="0">
                <a:ln w="11430"/>
                <a:solidFill>
                  <a:srgbClr val="FF0000"/>
                </a:solidFill>
                <a:effectLst>
                  <a:glow rad="228600">
                    <a:schemeClr val="accent6">
                      <a:satMod val="175000"/>
                      <a:alpha val="40000"/>
                    </a:schemeClr>
                  </a:glow>
                  <a:outerShdw blurRad="76200" dist="50800" dir="5400000" algn="tl" rotWithShape="0">
                    <a:srgbClr val="000000">
                      <a:alpha val="65000"/>
                    </a:srgbClr>
                  </a:outerShdw>
                </a:effectLst>
                <a:latin typeface="Berlin Sans FB" pitchFamily="34" charset="0"/>
                <a:cs typeface="+mn-cs"/>
              </a:rPr>
              <a:t>Pastoral Estudantil - APV</a:t>
            </a:r>
          </a:p>
          <a:p>
            <a:pPr algn="r">
              <a:defRPr/>
            </a:pPr>
            <a:r>
              <a:rPr lang="pt-BR" sz="2800" b="1" spc="50" dirty="0">
                <a:ln w="11430"/>
                <a:solidFill>
                  <a:srgbClr val="FF0000"/>
                </a:solidFill>
                <a:effectLst>
                  <a:glow rad="228600">
                    <a:schemeClr val="accent6">
                      <a:satMod val="175000"/>
                      <a:alpha val="40000"/>
                    </a:schemeClr>
                  </a:glow>
                  <a:outerShdw blurRad="76200" dist="50800" dir="5400000" algn="tl" rotWithShape="0">
                    <a:srgbClr val="000000">
                      <a:alpha val="65000"/>
                    </a:srgbClr>
                  </a:outerShdw>
                </a:effectLst>
                <a:latin typeface="Berlin Sans FB" pitchFamily="34" charset="0"/>
                <a:cs typeface="+mn-cs"/>
              </a:rPr>
              <a:t>Pr. Donizete Nobre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2" name="Retângulo 1"/>
          <p:cNvSpPr/>
          <p:nvPr/>
        </p:nvSpPr>
        <p:spPr>
          <a:xfrm>
            <a:off x="899592" y="548680"/>
            <a:ext cx="7427033" cy="923330"/>
          </a:xfrm>
          <a:prstGeom prst="rect">
            <a:avLst/>
          </a:prstGeom>
        </p:spPr>
        <p:txBody>
          <a:bodyPr wrap="none">
            <a:spAutoFit/>
          </a:bodyPr>
          <a:lstStyle/>
          <a:p>
            <a:pPr>
              <a:defRPr/>
            </a:pPr>
            <a:r>
              <a:rPr lang="pt-BR" sz="54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cs typeface="+mn-cs"/>
              </a:rPr>
              <a:t>Em coma ou dormindo?</a:t>
            </a:r>
            <a:endParaRPr lang="pt-BR" sz="5400" dirty="0">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2" name="Retângulo 1"/>
          <p:cNvSpPr/>
          <p:nvPr/>
        </p:nvSpPr>
        <p:spPr>
          <a:xfrm>
            <a:off x="752746" y="509771"/>
            <a:ext cx="7779694" cy="830997"/>
          </a:xfrm>
          <a:prstGeom prst="rect">
            <a:avLst/>
          </a:prstGeom>
        </p:spPr>
        <p:txBody>
          <a:bodyPr wrap="none">
            <a:spAutoFit/>
          </a:bodyPr>
          <a:lstStyle/>
          <a:p>
            <a:pPr>
              <a:defRPr/>
            </a:pPr>
            <a:r>
              <a:rPr lang="pt-BR" sz="48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cs typeface="+mn-cs"/>
              </a:rPr>
              <a:t>Privilégio de todo ser vivo...</a:t>
            </a:r>
            <a:endParaRPr lang="pt-BR" sz="4800" dirty="0">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r:link="rId4"/>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2" name="Retângulo 1"/>
          <p:cNvSpPr/>
          <p:nvPr/>
        </p:nvSpPr>
        <p:spPr>
          <a:xfrm>
            <a:off x="539552" y="5373216"/>
            <a:ext cx="5424883" cy="923330"/>
          </a:xfrm>
          <a:prstGeom prst="rect">
            <a:avLst/>
          </a:prstGeom>
        </p:spPr>
        <p:txBody>
          <a:bodyPr wrap="none">
            <a:spAutoFit/>
          </a:bodyPr>
          <a:lstStyle/>
          <a:p>
            <a:pPr>
              <a:defRPr/>
            </a:pPr>
            <a:r>
              <a:rPr lang="pt-BR" sz="54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cs typeface="+mn-cs"/>
              </a:rPr>
              <a:t>Sono e o Cérebro </a:t>
            </a:r>
            <a:endParaRPr lang="pt-BR" sz="5400" dirty="0">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r:link="rId4"/>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2" name="Retângulo 1"/>
          <p:cNvSpPr/>
          <p:nvPr/>
        </p:nvSpPr>
        <p:spPr>
          <a:xfrm>
            <a:off x="2123728" y="404664"/>
            <a:ext cx="3748142" cy="923330"/>
          </a:xfrm>
          <a:prstGeom prst="rect">
            <a:avLst/>
          </a:prstGeom>
        </p:spPr>
        <p:txBody>
          <a:bodyPr wrap="none">
            <a:spAutoFit/>
          </a:bodyPr>
          <a:lstStyle/>
          <a:p>
            <a:pPr>
              <a:defRPr/>
            </a:pPr>
            <a:r>
              <a:rPr lang="pt-BR" sz="54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cs typeface="+mn-cs"/>
              </a:rPr>
              <a:t>Alfa= 10 C/s</a:t>
            </a:r>
            <a:endParaRPr lang="pt-BR" sz="5400" dirty="0">
              <a:cs typeface="+mn-cs"/>
            </a:endParaRPr>
          </a:p>
        </p:txBody>
      </p:sp>
      <p:sp>
        <p:nvSpPr>
          <p:cNvPr id="5" name="Retângulo 4"/>
          <p:cNvSpPr/>
          <p:nvPr/>
        </p:nvSpPr>
        <p:spPr>
          <a:xfrm>
            <a:off x="3862113" y="3369766"/>
            <a:ext cx="4022255" cy="923330"/>
          </a:xfrm>
          <a:prstGeom prst="rect">
            <a:avLst/>
          </a:prstGeom>
        </p:spPr>
        <p:txBody>
          <a:bodyPr wrap="none">
            <a:spAutoFit/>
          </a:bodyPr>
          <a:lstStyle/>
          <a:p>
            <a:pPr>
              <a:defRPr/>
            </a:pPr>
            <a:r>
              <a:rPr lang="pt-BR" sz="54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cs typeface="+mn-cs"/>
              </a:rPr>
              <a:t>Beta= 20 C/s</a:t>
            </a:r>
            <a:endParaRPr lang="pt-BR" sz="5400" dirty="0">
              <a:cs typeface="+mn-cs"/>
            </a:endParaRPr>
          </a:p>
        </p:txBody>
      </p:sp>
      <p:sp>
        <p:nvSpPr>
          <p:cNvPr id="3" name="Retângulo 2"/>
          <p:cNvSpPr/>
          <p:nvPr/>
        </p:nvSpPr>
        <p:spPr>
          <a:xfrm>
            <a:off x="2339752" y="5023275"/>
            <a:ext cx="4171335" cy="923330"/>
          </a:xfrm>
          <a:prstGeom prst="rect">
            <a:avLst/>
          </a:prstGeom>
        </p:spPr>
        <p:txBody>
          <a:bodyPr wrap="none">
            <a:spAutoFit/>
          </a:bodyPr>
          <a:lstStyle/>
          <a:p>
            <a:pPr>
              <a:defRPr/>
            </a:pPr>
            <a:r>
              <a:rPr lang="pt-BR" sz="54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cs typeface="+mn-cs"/>
              </a:rPr>
              <a:t>Delta=3,5 C/s</a:t>
            </a:r>
          </a:p>
        </p:txBody>
      </p:sp>
      <p:sp>
        <p:nvSpPr>
          <p:cNvPr id="6" name="Retângulo 5"/>
          <p:cNvSpPr/>
          <p:nvPr/>
        </p:nvSpPr>
        <p:spPr>
          <a:xfrm>
            <a:off x="3923928" y="1916832"/>
            <a:ext cx="4943982" cy="923330"/>
          </a:xfrm>
          <a:prstGeom prst="rect">
            <a:avLst/>
          </a:prstGeom>
        </p:spPr>
        <p:txBody>
          <a:bodyPr wrap="none">
            <a:spAutoFit/>
          </a:bodyPr>
          <a:lstStyle/>
          <a:p>
            <a:pPr>
              <a:defRPr/>
            </a:pPr>
            <a:r>
              <a:rPr lang="pt-BR" sz="54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cs typeface="+mn-cs"/>
              </a:rPr>
              <a:t>Teta=3,5 a 7 C/s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par>
                                <p:cTn id="11" presetID="56" presetClass="entr" presetSubtype="0" fill="hold" nodeType="with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by="(-#ppt_w*2)" calcmode="lin" valueType="num">
                                      <p:cBhvr rctx="PPT">
                                        <p:cTn id="13" dur="500" autoRev="1" fill="hold">
                                          <p:stCondLst>
                                            <p:cond delay="0"/>
                                          </p:stCondLst>
                                        </p:cTn>
                                        <p:tgtEl>
                                          <p:spTgt spid="5"/>
                                        </p:tgtEl>
                                        <p:attrNameLst>
                                          <p:attrName>ppt_w</p:attrName>
                                        </p:attrNameLst>
                                      </p:cBhvr>
                                    </p:anim>
                                    <p:anim by="(#ppt_w*0.50)" calcmode="lin" valueType="num">
                                      <p:cBhvr>
                                        <p:cTn id="14" dur="500" decel="50000" autoRev="1" fill="hold">
                                          <p:stCondLst>
                                            <p:cond delay="0"/>
                                          </p:stCondLst>
                                        </p:cTn>
                                        <p:tgtEl>
                                          <p:spTgt spid="5"/>
                                        </p:tgtEl>
                                        <p:attrNameLst>
                                          <p:attrName>ppt_x</p:attrName>
                                        </p:attrNameLst>
                                      </p:cBhvr>
                                    </p:anim>
                                    <p:anim from="(-#ppt_h/2)" to="(#ppt_y)" calcmode="lin" valueType="num">
                                      <p:cBhvr>
                                        <p:cTn id="15" dur="1000" fill="hold">
                                          <p:stCondLst>
                                            <p:cond delay="0"/>
                                          </p:stCondLst>
                                        </p:cTn>
                                        <p:tgtEl>
                                          <p:spTgt spid="5"/>
                                        </p:tgtEl>
                                        <p:attrNameLst>
                                          <p:attrName>ppt_y</p:attrName>
                                        </p:attrNameLst>
                                      </p:cBhvr>
                                    </p:anim>
                                    <p:animRot by="21600000">
                                      <p:cBhvr>
                                        <p:cTn id="16" dur="1000" fill="hold">
                                          <p:stCondLst>
                                            <p:cond delay="0"/>
                                          </p:stCondLst>
                                        </p:cTn>
                                        <p:tgtEl>
                                          <p:spTgt spid="5"/>
                                        </p:tgtEl>
                                        <p:attrNameLst>
                                          <p:attrName>r</p:attrName>
                                        </p:attrNameLst>
                                      </p:cBhvr>
                                    </p:animRot>
                                  </p:childTnLst>
                                </p:cTn>
                              </p:par>
                            </p:childTnLst>
                          </p:cTn>
                        </p:par>
                      </p:childTnLst>
                    </p:cTn>
                  </p:par>
                  <p:par>
                    <p:cTn id="17" fill="hold" nodeType="clickPar">
                      <p:stCondLst>
                        <p:cond delay="indefinite"/>
                      </p:stCondLst>
                      <p:childTnLst>
                        <p:par>
                          <p:cTn id="18" fill="hold" nodeType="withGroup">
                            <p:stCondLst>
                              <p:cond delay="0"/>
                            </p:stCondLst>
                            <p:childTnLst>
                              <p:par>
                                <p:cTn id="19" presetID="56" presetClass="entr" presetSubtype="0" fill="hold" nodeType="clickEffect">
                                  <p:stCondLst>
                                    <p:cond delay="0"/>
                                  </p:stCondLst>
                                  <p:iterate type="lt">
                                    <p:tmPct val="10000"/>
                                  </p:iterate>
                                  <p:childTnLst>
                                    <p:set>
                                      <p:cBhvr>
                                        <p:cTn id="20" dur="1" fill="hold">
                                          <p:stCondLst>
                                            <p:cond delay="0"/>
                                          </p:stCondLst>
                                        </p:cTn>
                                        <p:tgtEl>
                                          <p:spTgt spid="6"/>
                                        </p:tgtEl>
                                        <p:attrNameLst>
                                          <p:attrName>style.visibility</p:attrName>
                                        </p:attrNameLst>
                                      </p:cBhvr>
                                      <p:to>
                                        <p:strVal val="visible"/>
                                      </p:to>
                                    </p:set>
                                    <p:anim by="(-#ppt_w*2)" calcmode="lin" valueType="num">
                                      <p:cBhvr rctx="PPT">
                                        <p:cTn id="21" dur="500" autoRev="1" fill="hold">
                                          <p:stCondLst>
                                            <p:cond delay="0"/>
                                          </p:stCondLst>
                                        </p:cTn>
                                        <p:tgtEl>
                                          <p:spTgt spid="6"/>
                                        </p:tgtEl>
                                        <p:attrNameLst>
                                          <p:attrName>ppt_w</p:attrName>
                                        </p:attrNameLst>
                                      </p:cBhvr>
                                    </p:anim>
                                    <p:anim by="(#ppt_w*0.50)" calcmode="lin" valueType="num">
                                      <p:cBhvr>
                                        <p:cTn id="22" dur="500" decel="50000" autoRev="1" fill="hold">
                                          <p:stCondLst>
                                            <p:cond delay="0"/>
                                          </p:stCondLst>
                                        </p:cTn>
                                        <p:tgtEl>
                                          <p:spTgt spid="6"/>
                                        </p:tgtEl>
                                        <p:attrNameLst>
                                          <p:attrName>ppt_x</p:attrName>
                                        </p:attrNameLst>
                                      </p:cBhvr>
                                    </p:anim>
                                    <p:anim from="(-#ppt_h/2)" to="(#ppt_y)" calcmode="lin" valueType="num">
                                      <p:cBhvr>
                                        <p:cTn id="23" dur="1000" fill="hold">
                                          <p:stCondLst>
                                            <p:cond delay="0"/>
                                          </p:stCondLst>
                                        </p:cTn>
                                        <p:tgtEl>
                                          <p:spTgt spid="6"/>
                                        </p:tgtEl>
                                        <p:attrNameLst>
                                          <p:attrName>ppt_y</p:attrName>
                                        </p:attrNameLst>
                                      </p:cBhvr>
                                    </p:anim>
                                    <p:animRot by="21600000">
                                      <p:cBhvr>
                                        <p:cTn id="24" dur="1000" fill="hold">
                                          <p:stCondLst>
                                            <p:cond delay="0"/>
                                          </p:stCondLst>
                                        </p:cTn>
                                        <p:tgtEl>
                                          <p:spTgt spid="6"/>
                                        </p:tgtEl>
                                        <p:attrNameLst>
                                          <p:attrName>r</p:attrName>
                                        </p:attrNameLst>
                                      </p:cBhvr>
                                    </p:animRot>
                                  </p:childTnLst>
                                </p:cTn>
                              </p:par>
                              <p:par>
                                <p:cTn id="25" presetID="56" presetClass="entr" presetSubtype="0" fill="hold" nodeType="withEffect">
                                  <p:stCondLst>
                                    <p:cond delay="0"/>
                                  </p:stCondLst>
                                  <p:iterate type="lt">
                                    <p:tmPct val="10000"/>
                                  </p:iterate>
                                  <p:childTnLst>
                                    <p:set>
                                      <p:cBhvr>
                                        <p:cTn id="26" dur="1" fill="hold">
                                          <p:stCondLst>
                                            <p:cond delay="0"/>
                                          </p:stCondLst>
                                        </p:cTn>
                                        <p:tgtEl>
                                          <p:spTgt spid="3"/>
                                        </p:tgtEl>
                                        <p:attrNameLst>
                                          <p:attrName>style.visibility</p:attrName>
                                        </p:attrNameLst>
                                      </p:cBhvr>
                                      <p:to>
                                        <p:strVal val="visible"/>
                                      </p:to>
                                    </p:set>
                                    <p:anim by="(-#ppt_w*2)" calcmode="lin" valueType="num">
                                      <p:cBhvr rctx="PPT">
                                        <p:cTn id="27" dur="500" autoRev="1" fill="hold">
                                          <p:stCondLst>
                                            <p:cond delay="0"/>
                                          </p:stCondLst>
                                        </p:cTn>
                                        <p:tgtEl>
                                          <p:spTgt spid="3"/>
                                        </p:tgtEl>
                                        <p:attrNameLst>
                                          <p:attrName>ppt_w</p:attrName>
                                        </p:attrNameLst>
                                      </p:cBhvr>
                                    </p:anim>
                                    <p:anim by="(#ppt_w*0.50)" calcmode="lin" valueType="num">
                                      <p:cBhvr>
                                        <p:cTn id="28" dur="500" decel="50000" autoRev="1" fill="hold">
                                          <p:stCondLst>
                                            <p:cond delay="0"/>
                                          </p:stCondLst>
                                        </p:cTn>
                                        <p:tgtEl>
                                          <p:spTgt spid="3"/>
                                        </p:tgtEl>
                                        <p:attrNameLst>
                                          <p:attrName>ppt_x</p:attrName>
                                        </p:attrNameLst>
                                      </p:cBhvr>
                                    </p:anim>
                                    <p:anim from="(-#ppt_h/2)" to="(#ppt_y)" calcmode="lin" valueType="num">
                                      <p:cBhvr>
                                        <p:cTn id="29" dur="1000" fill="hold">
                                          <p:stCondLst>
                                            <p:cond delay="0"/>
                                          </p:stCondLst>
                                        </p:cTn>
                                        <p:tgtEl>
                                          <p:spTgt spid="3"/>
                                        </p:tgtEl>
                                        <p:attrNameLst>
                                          <p:attrName>ppt_y</p:attrName>
                                        </p:attrNameLst>
                                      </p:cBhvr>
                                    </p:anim>
                                    <p:animRot by="21600000">
                                      <p:cBhvr>
                                        <p:cTn id="30"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r:link="rId4"/>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0"/>
            <a:ext cx="8963025" cy="6811963"/>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3" name="Retângulo 2"/>
          <p:cNvSpPr/>
          <p:nvPr/>
        </p:nvSpPr>
        <p:spPr>
          <a:xfrm>
            <a:off x="3125494" y="44624"/>
            <a:ext cx="4326826" cy="707886"/>
          </a:xfrm>
          <a:prstGeom prst="rect">
            <a:avLst/>
          </a:prstGeom>
        </p:spPr>
        <p:txBody>
          <a:bodyPr wrap="none">
            <a:spAutoFit/>
          </a:bodyPr>
          <a:lstStyle/>
          <a:p>
            <a:pPr>
              <a:defRPr/>
            </a:pPr>
            <a:r>
              <a:rPr lang="pt-BR" sz="40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cs typeface="+mn-cs"/>
              </a:rPr>
              <a:t>Sono REM e NREM</a:t>
            </a:r>
            <a:endParaRPr lang="pt-BR" sz="4000" dirty="0">
              <a:cs typeface="+mn-cs"/>
            </a:endParaRPr>
          </a:p>
        </p:txBody>
      </p:sp>
      <p:sp>
        <p:nvSpPr>
          <p:cNvPr id="5" name="Retângulo 4"/>
          <p:cNvSpPr/>
          <p:nvPr/>
        </p:nvSpPr>
        <p:spPr>
          <a:xfrm>
            <a:off x="4051853" y="5805264"/>
            <a:ext cx="4408579" cy="707886"/>
          </a:xfrm>
          <a:prstGeom prst="rect">
            <a:avLst/>
          </a:prstGeom>
        </p:spPr>
        <p:txBody>
          <a:bodyPr wrap="none">
            <a:spAutoFit/>
          </a:bodyPr>
          <a:lstStyle/>
          <a:p>
            <a:pPr>
              <a:defRPr/>
            </a:pPr>
            <a:r>
              <a:rPr lang="pt-BR" sz="40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cs typeface="+mn-cs"/>
              </a:rPr>
              <a:t>O turbo da mente!</a:t>
            </a:r>
            <a:endParaRPr lang="pt-BR" sz="4000" dirty="0">
              <a:cs typeface="+mn-cs"/>
            </a:endParaRPr>
          </a:p>
        </p:txBody>
      </p:sp>
      <p:sp>
        <p:nvSpPr>
          <p:cNvPr id="6" name="Retângulo 5"/>
          <p:cNvSpPr/>
          <p:nvPr/>
        </p:nvSpPr>
        <p:spPr>
          <a:xfrm>
            <a:off x="467544" y="1052736"/>
            <a:ext cx="2026517" cy="707886"/>
          </a:xfrm>
          <a:prstGeom prst="rect">
            <a:avLst/>
          </a:prstGeom>
        </p:spPr>
        <p:txBody>
          <a:bodyPr wrap="none">
            <a:spAutoFit/>
          </a:bodyPr>
          <a:lstStyle/>
          <a:p>
            <a:pPr>
              <a:defRPr/>
            </a:pPr>
            <a:r>
              <a:rPr lang="pt-BR" sz="40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cs typeface="+mn-cs"/>
              </a:rPr>
              <a:t>4-Fases:</a:t>
            </a:r>
            <a:endParaRPr lang="pt-BR" sz="4000" dirty="0">
              <a:cs typeface="+mn-cs"/>
            </a:endParaRPr>
          </a:p>
        </p:txBody>
      </p:sp>
      <p:sp>
        <p:nvSpPr>
          <p:cNvPr id="2" name="Retângulo 1"/>
          <p:cNvSpPr/>
          <p:nvPr/>
        </p:nvSpPr>
        <p:spPr>
          <a:xfrm>
            <a:off x="1979712" y="1844824"/>
            <a:ext cx="6833922" cy="923330"/>
          </a:xfrm>
          <a:prstGeom prst="rect">
            <a:avLst/>
          </a:prstGeom>
        </p:spPr>
        <p:txBody>
          <a:bodyPr wrap="none">
            <a:spAutoFit/>
          </a:bodyPr>
          <a:lstStyle/>
          <a:p>
            <a:pPr>
              <a:defRPr/>
            </a:pPr>
            <a:r>
              <a:rPr lang="pt-BR" sz="54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cs typeface="+mn-cs"/>
              </a:rPr>
              <a:t>1 ° Fase: 10% da Noite</a:t>
            </a:r>
            <a:endParaRPr lang="pt-BR" sz="5400" dirty="0">
              <a:cs typeface="+mn-cs"/>
            </a:endParaRPr>
          </a:p>
        </p:txBody>
      </p:sp>
      <p:sp>
        <p:nvSpPr>
          <p:cNvPr id="7" name="Retângulo 6"/>
          <p:cNvSpPr/>
          <p:nvPr/>
        </p:nvSpPr>
        <p:spPr>
          <a:xfrm>
            <a:off x="1907704" y="1844824"/>
            <a:ext cx="7040710" cy="923330"/>
          </a:xfrm>
          <a:prstGeom prst="rect">
            <a:avLst/>
          </a:prstGeom>
        </p:spPr>
        <p:txBody>
          <a:bodyPr wrap="none">
            <a:spAutoFit/>
          </a:bodyPr>
          <a:lstStyle/>
          <a:p>
            <a:pPr>
              <a:defRPr/>
            </a:pPr>
            <a:r>
              <a:rPr lang="pt-BR" sz="54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cs typeface="+mn-cs"/>
              </a:rPr>
              <a:t>2 ° Fase: 45% da Noite</a:t>
            </a:r>
            <a:endParaRPr lang="pt-BR" sz="5400" dirty="0">
              <a:cs typeface="+mn-cs"/>
            </a:endParaRPr>
          </a:p>
        </p:txBody>
      </p:sp>
      <p:sp>
        <p:nvSpPr>
          <p:cNvPr id="8" name="Retângulo 7"/>
          <p:cNvSpPr/>
          <p:nvPr/>
        </p:nvSpPr>
        <p:spPr>
          <a:xfrm>
            <a:off x="1944618" y="1772816"/>
            <a:ext cx="6995826" cy="923330"/>
          </a:xfrm>
          <a:prstGeom prst="rect">
            <a:avLst/>
          </a:prstGeom>
        </p:spPr>
        <p:txBody>
          <a:bodyPr wrap="none">
            <a:spAutoFit/>
          </a:bodyPr>
          <a:lstStyle/>
          <a:p>
            <a:pPr>
              <a:defRPr/>
            </a:pPr>
            <a:r>
              <a:rPr lang="pt-BR" sz="54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cs typeface="+mn-cs"/>
              </a:rPr>
              <a:t>3 ° Fase: 25% da Noite</a:t>
            </a:r>
            <a:endParaRPr lang="pt-BR" sz="5400" dirty="0">
              <a:cs typeface="+mn-cs"/>
            </a:endParaRPr>
          </a:p>
        </p:txBody>
      </p:sp>
      <p:sp>
        <p:nvSpPr>
          <p:cNvPr id="9" name="Retângulo 8"/>
          <p:cNvSpPr/>
          <p:nvPr/>
        </p:nvSpPr>
        <p:spPr>
          <a:xfrm>
            <a:off x="1907704" y="1785590"/>
            <a:ext cx="7127272" cy="923330"/>
          </a:xfrm>
          <a:prstGeom prst="rect">
            <a:avLst/>
          </a:prstGeom>
        </p:spPr>
        <p:txBody>
          <a:bodyPr wrap="none">
            <a:spAutoFit/>
          </a:bodyPr>
          <a:lstStyle/>
          <a:p>
            <a:pPr>
              <a:defRPr/>
            </a:pPr>
            <a:r>
              <a:rPr lang="pt-BR" sz="54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cs typeface="+mn-cs"/>
              </a:rPr>
              <a:t>4 ° Fase: 20% da Noite</a:t>
            </a:r>
            <a:endParaRPr lang="pt-BR" sz="5400" dirty="0">
              <a:cs typeface="+mn-cs"/>
            </a:endParaRPr>
          </a:p>
        </p:txBody>
      </p:sp>
      <p:sp>
        <p:nvSpPr>
          <p:cNvPr id="10" name="Retângulo 9"/>
          <p:cNvSpPr/>
          <p:nvPr/>
        </p:nvSpPr>
        <p:spPr>
          <a:xfrm>
            <a:off x="425075" y="5097378"/>
            <a:ext cx="5400837" cy="707886"/>
          </a:xfrm>
          <a:prstGeom prst="rect">
            <a:avLst/>
          </a:prstGeom>
        </p:spPr>
        <p:txBody>
          <a:bodyPr wrap="none">
            <a:spAutoFit/>
          </a:bodyPr>
          <a:lstStyle/>
          <a:p>
            <a:pPr>
              <a:defRPr/>
            </a:pPr>
            <a:r>
              <a:rPr lang="pt-BR" sz="40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cs typeface="+mn-cs"/>
              </a:rPr>
              <a:t>10% - 45% - 25% - 20%</a:t>
            </a:r>
            <a:endParaRPr lang="pt-BR" sz="4000" dirty="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xit" presetSubtype="0" fill="hold" nodeType="clickEffect">
                                  <p:stCondLst>
                                    <p:cond delay="0"/>
                                  </p:stCondLst>
                                  <p:iterate type="lt">
                                    <p:tmPct val="0"/>
                                  </p:iterate>
                                  <p:childTnLst>
                                    <p:anim calcmode="lin" valueType="num">
                                      <p:cBhvr>
                                        <p:cTn id="14" dur="1000"/>
                                        <p:tgtEl>
                                          <p:spTgt spid="5"/>
                                        </p:tgtEl>
                                        <p:attrNameLst>
                                          <p:attrName>ppt_w</p:attrName>
                                        </p:attrNameLst>
                                      </p:cBhvr>
                                      <p:tavLst>
                                        <p:tav tm="0">
                                          <p:val>
                                            <p:strVal val="ppt_w"/>
                                          </p:val>
                                        </p:tav>
                                        <p:tav tm="100000">
                                          <p:val>
                                            <p:fltVal val="0"/>
                                          </p:val>
                                        </p:tav>
                                      </p:tavLst>
                                    </p:anim>
                                    <p:anim calcmode="lin" valueType="num">
                                      <p:cBhvr>
                                        <p:cTn id="15" dur="1000"/>
                                        <p:tgtEl>
                                          <p:spTgt spid="5"/>
                                        </p:tgtEl>
                                        <p:attrNameLst>
                                          <p:attrName>ppt_h</p:attrName>
                                        </p:attrNameLst>
                                      </p:cBhvr>
                                      <p:tavLst>
                                        <p:tav tm="0">
                                          <p:val>
                                            <p:strVal val="ppt_h"/>
                                          </p:val>
                                        </p:tav>
                                        <p:tav tm="100000">
                                          <p:val>
                                            <p:fltVal val="0"/>
                                          </p:val>
                                        </p:tav>
                                      </p:tavLst>
                                    </p:anim>
                                    <p:anim calcmode="lin" valueType="num">
                                      <p:cBhvr>
                                        <p:cTn id="16" dur="1000"/>
                                        <p:tgtEl>
                                          <p:spTgt spid="5"/>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7" dur="1000"/>
                                        <p:tgtEl>
                                          <p:spTgt spid="5"/>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8" dur="1" fill="hold">
                                          <p:stCondLst>
                                            <p:cond delay="999"/>
                                          </p:stCondLst>
                                        </p:cTn>
                                        <p:tgtEl>
                                          <p:spTgt spid="5"/>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37"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900" decel="100000" fill="hold"/>
                                        <p:tgtEl>
                                          <p:spTgt spid="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31" presetClass="exit" presetSubtype="0" fill="hold" nodeType="clickEffect">
                                  <p:stCondLst>
                                    <p:cond delay="0"/>
                                  </p:stCondLst>
                                  <p:childTnLst>
                                    <p:anim calcmode="lin" valueType="num">
                                      <p:cBhvr>
                                        <p:cTn id="37" dur="1000"/>
                                        <p:tgtEl>
                                          <p:spTgt spid="2"/>
                                        </p:tgtEl>
                                        <p:attrNameLst>
                                          <p:attrName>ppt_w</p:attrName>
                                        </p:attrNameLst>
                                      </p:cBhvr>
                                      <p:tavLst>
                                        <p:tav tm="0">
                                          <p:val>
                                            <p:strVal val="ppt_w"/>
                                          </p:val>
                                        </p:tav>
                                        <p:tav tm="100000">
                                          <p:val>
                                            <p:fltVal val="0"/>
                                          </p:val>
                                        </p:tav>
                                      </p:tavLst>
                                    </p:anim>
                                    <p:anim calcmode="lin" valueType="num">
                                      <p:cBhvr>
                                        <p:cTn id="38" dur="1000"/>
                                        <p:tgtEl>
                                          <p:spTgt spid="2"/>
                                        </p:tgtEl>
                                        <p:attrNameLst>
                                          <p:attrName>ppt_h</p:attrName>
                                        </p:attrNameLst>
                                      </p:cBhvr>
                                      <p:tavLst>
                                        <p:tav tm="0">
                                          <p:val>
                                            <p:strVal val="ppt_h"/>
                                          </p:val>
                                        </p:tav>
                                        <p:tav tm="100000">
                                          <p:val>
                                            <p:fltVal val="0"/>
                                          </p:val>
                                        </p:tav>
                                      </p:tavLst>
                                    </p:anim>
                                    <p:anim calcmode="lin" valueType="num">
                                      <p:cBhvr>
                                        <p:cTn id="39" dur="1000"/>
                                        <p:tgtEl>
                                          <p:spTgt spid="2"/>
                                        </p:tgtEl>
                                        <p:attrNameLst>
                                          <p:attrName>style.rotation</p:attrName>
                                        </p:attrNameLst>
                                      </p:cBhvr>
                                      <p:tavLst>
                                        <p:tav tm="0">
                                          <p:val>
                                            <p:fltVal val="0"/>
                                          </p:val>
                                        </p:tav>
                                        <p:tav tm="100000">
                                          <p:val>
                                            <p:fltVal val="90"/>
                                          </p:val>
                                        </p:tav>
                                      </p:tavLst>
                                    </p:anim>
                                    <p:animEffect transition="out" filter="fade">
                                      <p:cBhvr>
                                        <p:cTn id="40" dur="1000"/>
                                        <p:tgtEl>
                                          <p:spTgt spid="2"/>
                                        </p:tgtEl>
                                      </p:cBhvr>
                                    </p:animEffect>
                                    <p:set>
                                      <p:cBhvr>
                                        <p:cTn id="41" dur="1" fill="hold">
                                          <p:stCondLst>
                                            <p:cond delay="999"/>
                                          </p:stCondLst>
                                        </p:cTn>
                                        <p:tgtEl>
                                          <p:spTgt spid="2"/>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56" presetClass="entr" presetSubtype="0" fill="hold" nodeType="clickEffect">
                                  <p:stCondLst>
                                    <p:cond delay="0"/>
                                  </p:stCondLst>
                                  <p:iterate type="lt">
                                    <p:tmPct val="10000"/>
                                  </p:iterate>
                                  <p:childTnLst>
                                    <p:set>
                                      <p:cBhvr>
                                        <p:cTn id="45" dur="1" fill="hold">
                                          <p:stCondLst>
                                            <p:cond delay="0"/>
                                          </p:stCondLst>
                                        </p:cTn>
                                        <p:tgtEl>
                                          <p:spTgt spid="7"/>
                                        </p:tgtEl>
                                        <p:attrNameLst>
                                          <p:attrName>style.visibility</p:attrName>
                                        </p:attrNameLst>
                                      </p:cBhvr>
                                      <p:to>
                                        <p:strVal val="visible"/>
                                      </p:to>
                                    </p:set>
                                    <p:anim by="(-#ppt_w*2)" calcmode="lin" valueType="num">
                                      <p:cBhvr rctx="PPT">
                                        <p:cTn id="46" dur="500" autoRev="1" fill="hold">
                                          <p:stCondLst>
                                            <p:cond delay="0"/>
                                          </p:stCondLst>
                                        </p:cTn>
                                        <p:tgtEl>
                                          <p:spTgt spid="7"/>
                                        </p:tgtEl>
                                        <p:attrNameLst>
                                          <p:attrName>ppt_w</p:attrName>
                                        </p:attrNameLst>
                                      </p:cBhvr>
                                    </p:anim>
                                    <p:anim by="(#ppt_w*0.50)" calcmode="lin" valueType="num">
                                      <p:cBhvr>
                                        <p:cTn id="47" dur="500" decel="50000" autoRev="1" fill="hold">
                                          <p:stCondLst>
                                            <p:cond delay="0"/>
                                          </p:stCondLst>
                                        </p:cTn>
                                        <p:tgtEl>
                                          <p:spTgt spid="7"/>
                                        </p:tgtEl>
                                        <p:attrNameLst>
                                          <p:attrName>ppt_x</p:attrName>
                                        </p:attrNameLst>
                                      </p:cBhvr>
                                    </p:anim>
                                    <p:anim from="(-#ppt_h/2)" to="(#ppt_y)" calcmode="lin" valueType="num">
                                      <p:cBhvr>
                                        <p:cTn id="48" dur="1000" fill="hold">
                                          <p:stCondLst>
                                            <p:cond delay="0"/>
                                          </p:stCondLst>
                                        </p:cTn>
                                        <p:tgtEl>
                                          <p:spTgt spid="7"/>
                                        </p:tgtEl>
                                        <p:attrNameLst>
                                          <p:attrName>ppt_y</p:attrName>
                                        </p:attrNameLst>
                                      </p:cBhvr>
                                    </p:anim>
                                    <p:animRot by="21600000">
                                      <p:cBhvr>
                                        <p:cTn id="49" dur="1000" fill="hold">
                                          <p:stCondLst>
                                            <p:cond delay="0"/>
                                          </p:stCondLst>
                                        </p:cTn>
                                        <p:tgtEl>
                                          <p:spTgt spid="7"/>
                                        </p:tgtEl>
                                        <p:attrNameLst>
                                          <p:attrName>r</p:attrName>
                                        </p:attrNameLst>
                                      </p:cBhvr>
                                    </p:animRot>
                                  </p:childTnLst>
                                </p:cTn>
                              </p:par>
                            </p:childTnLst>
                          </p:cTn>
                        </p:par>
                      </p:childTnLst>
                    </p:cTn>
                  </p:par>
                  <p:par>
                    <p:cTn id="50" fill="hold" nodeType="clickPar">
                      <p:stCondLst>
                        <p:cond delay="indefinite"/>
                      </p:stCondLst>
                      <p:childTnLst>
                        <p:par>
                          <p:cTn id="51" fill="hold" nodeType="withGroup">
                            <p:stCondLst>
                              <p:cond delay="0"/>
                            </p:stCondLst>
                            <p:childTnLst>
                              <p:par>
                                <p:cTn id="52" presetID="53" presetClass="exit" presetSubtype="32" fill="hold" nodeType="clickEffect">
                                  <p:stCondLst>
                                    <p:cond delay="0"/>
                                  </p:stCondLst>
                                  <p:iterate type="lt">
                                    <p:tmPct val="0"/>
                                  </p:iterate>
                                  <p:childTnLst>
                                    <p:anim calcmode="lin" valueType="num">
                                      <p:cBhvr>
                                        <p:cTn id="53" dur="500"/>
                                        <p:tgtEl>
                                          <p:spTgt spid="7"/>
                                        </p:tgtEl>
                                        <p:attrNameLst>
                                          <p:attrName>ppt_w</p:attrName>
                                        </p:attrNameLst>
                                      </p:cBhvr>
                                      <p:tavLst>
                                        <p:tav tm="0">
                                          <p:val>
                                            <p:strVal val="ppt_w"/>
                                          </p:val>
                                        </p:tav>
                                        <p:tav tm="100000">
                                          <p:val>
                                            <p:fltVal val="0"/>
                                          </p:val>
                                        </p:tav>
                                      </p:tavLst>
                                    </p:anim>
                                    <p:anim calcmode="lin" valueType="num">
                                      <p:cBhvr>
                                        <p:cTn id="54" dur="500"/>
                                        <p:tgtEl>
                                          <p:spTgt spid="7"/>
                                        </p:tgtEl>
                                        <p:attrNameLst>
                                          <p:attrName>ppt_h</p:attrName>
                                        </p:attrNameLst>
                                      </p:cBhvr>
                                      <p:tavLst>
                                        <p:tav tm="0">
                                          <p:val>
                                            <p:strVal val="ppt_h"/>
                                          </p:val>
                                        </p:tav>
                                        <p:tav tm="100000">
                                          <p:val>
                                            <p:fltVal val="0"/>
                                          </p:val>
                                        </p:tav>
                                      </p:tavLst>
                                    </p:anim>
                                    <p:animEffect transition="out" filter="fade">
                                      <p:cBhvr>
                                        <p:cTn id="55" dur="500"/>
                                        <p:tgtEl>
                                          <p:spTgt spid="7"/>
                                        </p:tgtEl>
                                      </p:cBhvr>
                                    </p:animEffect>
                                    <p:set>
                                      <p:cBhvr>
                                        <p:cTn id="56" dur="1" fill="hold">
                                          <p:stCondLst>
                                            <p:cond delay="499"/>
                                          </p:stCondLst>
                                        </p:cTn>
                                        <p:tgtEl>
                                          <p:spTgt spid="7"/>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56" presetClass="entr" presetSubtype="0" fill="hold" nodeType="clickEffect">
                                  <p:stCondLst>
                                    <p:cond delay="0"/>
                                  </p:stCondLst>
                                  <p:iterate type="lt">
                                    <p:tmPct val="10000"/>
                                  </p:iterate>
                                  <p:childTnLst>
                                    <p:set>
                                      <p:cBhvr>
                                        <p:cTn id="60" dur="1" fill="hold">
                                          <p:stCondLst>
                                            <p:cond delay="0"/>
                                          </p:stCondLst>
                                        </p:cTn>
                                        <p:tgtEl>
                                          <p:spTgt spid="8"/>
                                        </p:tgtEl>
                                        <p:attrNameLst>
                                          <p:attrName>style.visibility</p:attrName>
                                        </p:attrNameLst>
                                      </p:cBhvr>
                                      <p:to>
                                        <p:strVal val="visible"/>
                                      </p:to>
                                    </p:set>
                                    <p:anim by="(-#ppt_w*2)" calcmode="lin" valueType="num">
                                      <p:cBhvr rctx="PPT">
                                        <p:cTn id="61" dur="500" autoRev="1" fill="hold">
                                          <p:stCondLst>
                                            <p:cond delay="0"/>
                                          </p:stCondLst>
                                        </p:cTn>
                                        <p:tgtEl>
                                          <p:spTgt spid="8"/>
                                        </p:tgtEl>
                                        <p:attrNameLst>
                                          <p:attrName>ppt_w</p:attrName>
                                        </p:attrNameLst>
                                      </p:cBhvr>
                                    </p:anim>
                                    <p:anim by="(#ppt_w*0.50)" calcmode="lin" valueType="num">
                                      <p:cBhvr>
                                        <p:cTn id="62" dur="500" decel="50000" autoRev="1" fill="hold">
                                          <p:stCondLst>
                                            <p:cond delay="0"/>
                                          </p:stCondLst>
                                        </p:cTn>
                                        <p:tgtEl>
                                          <p:spTgt spid="8"/>
                                        </p:tgtEl>
                                        <p:attrNameLst>
                                          <p:attrName>ppt_x</p:attrName>
                                        </p:attrNameLst>
                                      </p:cBhvr>
                                    </p:anim>
                                    <p:anim from="(-#ppt_h/2)" to="(#ppt_y)" calcmode="lin" valueType="num">
                                      <p:cBhvr>
                                        <p:cTn id="63" dur="1000" fill="hold">
                                          <p:stCondLst>
                                            <p:cond delay="0"/>
                                          </p:stCondLst>
                                        </p:cTn>
                                        <p:tgtEl>
                                          <p:spTgt spid="8"/>
                                        </p:tgtEl>
                                        <p:attrNameLst>
                                          <p:attrName>ppt_y</p:attrName>
                                        </p:attrNameLst>
                                      </p:cBhvr>
                                    </p:anim>
                                    <p:animRot by="21600000">
                                      <p:cBhvr>
                                        <p:cTn id="64" dur="1000" fill="hold">
                                          <p:stCondLst>
                                            <p:cond delay="0"/>
                                          </p:stCondLst>
                                        </p:cTn>
                                        <p:tgtEl>
                                          <p:spTgt spid="8"/>
                                        </p:tgtEl>
                                        <p:attrNameLst>
                                          <p:attrName>r</p:attrName>
                                        </p:attrNameLst>
                                      </p:cBhvr>
                                    </p:animRot>
                                  </p:childTnLst>
                                </p:cTn>
                              </p:par>
                            </p:childTnLst>
                          </p:cTn>
                        </p:par>
                      </p:childTnLst>
                    </p:cTn>
                  </p:par>
                  <p:par>
                    <p:cTn id="65" fill="hold" nodeType="clickPar">
                      <p:stCondLst>
                        <p:cond delay="indefinite"/>
                      </p:stCondLst>
                      <p:childTnLst>
                        <p:par>
                          <p:cTn id="66" fill="hold" nodeType="withGroup">
                            <p:stCondLst>
                              <p:cond delay="0"/>
                            </p:stCondLst>
                            <p:childTnLst>
                              <p:par>
                                <p:cTn id="67" presetID="53" presetClass="exit" presetSubtype="32" fill="hold" nodeType="clickEffect">
                                  <p:stCondLst>
                                    <p:cond delay="0"/>
                                  </p:stCondLst>
                                  <p:iterate type="lt">
                                    <p:tmPct val="0"/>
                                  </p:iterate>
                                  <p:childTnLst>
                                    <p:anim calcmode="lin" valueType="num">
                                      <p:cBhvr>
                                        <p:cTn id="68" dur="500"/>
                                        <p:tgtEl>
                                          <p:spTgt spid="8"/>
                                        </p:tgtEl>
                                        <p:attrNameLst>
                                          <p:attrName>ppt_w</p:attrName>
                                        </p:attrNameLst>
                                      </p:cBhvr>
                                      <p:tavLst>
                                        <p:tav tm="0">
                                          <p:val>
                                            <p:strVal val="ppt_w"/>
                                          </p:val>
                                        </p:tav>
                                        <p:tav tm="100000">
                                          <p:val>
                                            <p:fltVal val="0"/>
                                          </p:val>
                                        </p:tav>
                                      </p:tavLst>
                                    </p:anim>
                                    <p:anim calcmode="lin" valueType="num">
                                      <p:cBhvr>
                                        <p:cTn id="69" dur="500"/>
                                        <p:tgtEl>
                                          <p:spTgt spid="8"/>
                                        </p:tgtEl>
                                        <p:attrNameLst>
                                          <p:attrName>ppt_h</p:attrName>
                                        </p:attrNameLst>
                                      </p:cBhvr>
                                      <p:tavLst>
                                        <p:tav tm="0">
                                          <p:val>
                                            <p:strVal val="ppt_h"/>
                                          </p:val>
                                        </p:tav>
                                        <p:tav tm="100000">
                                          <p:val>
                                            <p:fltVal val="0"/>
                                          </p:val>
                                        </p:tav>
                                      </p:tavLst>
                                    </p:anim>
                                    <p:animEffect transition="out" filter="fade">
                                      <p:cBhvr>
                                        <p:cTn id="70" dur="500"/>
                                        <p:tgtEl>
                                          <p:spTgt spid="8"/>
                                        </p:tgtEl>
                                      </p:cBhvr>
                                    </p:animEffect>
                                    <p:set>
                                      <p:cBhvr>
                                        <p:cTn id="71" dur="1" fill="hold">
                                          <p:stCondLst>
                                            <p:cond delay="499"/>
                                          </p:stCondLst>
                                        </p:cTn>
                                        <p:tgtEl>
                                          <p:spTgt spid="8"/>
                                        </p:tgtEl>
                                        <p:attrNameLst>
                                          <p:attrName>style.visibility</p:attrName>
                                        </p:attrNameLst>
                                      </p:cBhvr>
                                      <p:to>
                                        <p:strVal val="hidden"/>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56" presetClass="entr" presetSubtype="0" fill="hold" nodeType="clickEffect">
                                  <p:stCondLst>
                                    <p:cond delay="0"/>
                                  </p:stCondLst>
                                  <p:iterate type="lt">
                                    <p:tmPct val="10000"/>
                                  </p:iterate>
                                  <p:childTnLst>
                                    <p:set>
                                      <p:cBhvr>
                                        <p:cTn id="75" dur="1" fill="hold">
                                          <p:stCondLst>
                                            <p:cond delay="0"/>
                                          </p:stCondLst>
                                        </p:cTn>
                                        <p:tgtEl>
                                          <p:spTgt spid="9"/>
                                        </p:tgtEl>
                                        <p:attrNameLst>
                                          <p:attrName>style.visibility</p:attrName>
                                        </p:attrNameLst>
                                      </p:cBhvr>
                                      <p:to>
                                        <p:strVal val="visible"/>
                                      </p:to>
                                    </p:set>
                                    <p:anim by="(-#ppt_w*2)" calcmode="lin" valueType="num">
                                      <p:cBhvr rctx="PPT">
                                        <p:cTn id="76" dur="500" autoRev="1" fill="hold">
                                          <p:stCondLst>
                                            <p:cond delay="0"/>
                                          </p:stCondLst>
                                        </p:cTn>
                                        <p:tgtEl>
                                          <p:spTgt spid="9"/>
                                        </p:tgtEl>
                                        <p:attrNameLst>
                                          <p:attrName>ppt_w</p:attrName>
                                        </p:attrNameLst>
                                      </p:cBhvr>
                                    </p:anim>
                                    <p:anim by="(#ppt_w*0.50)" calcmode="lin" valueType="num">
                                      <p:cBhvr>
                                        <p:cTn id="77" dur="500" decel="50000" autoRev="1" fill="hold">
                                          <p:stCondLst>
                                            <p:cond delay="0"/>
                                          </p:stCondLst>
                                        </p:cTn>
                                        <p:tgtEl>
                                          <p:spTgt spid="9"/>
                                        </p:tgtEl>
                                        <p:attrNameLst>
                                          <p:attrName>ppt_x</p:attrName>
                                        </p:attrNameLst>
                                      </p:cBhvr>
                                    </p:anim>
                                    <p:anim from="(-#ppt_h/2)" to="(#ppt_y)" calcmode="lin" valueType="num">
                                      <p:cBhvr>
                                        <p:cTn id="78" dur="1000" fill="hold">
                                          <p:stCondLst>
                                            <p:cond delay="0"/>
                                          </p:stCondLst>
                                        </p:cTn>
                                        <p:tgtEl>
                                          <p:spTgt spid="9"/>
                                        </p:tgtEl>
                                        <p:attrNameLst>
                                          <p:attrName>ppt_y</p:attrName>
                                        </p:attrNameLst>
                                      </p:cBhvr>
                                    </p:anim>
                                    <p:animRot by="21600000">
                                      <p:cBhvr>
                                        <p:cTn id="79" dur="1000" fill="hold">
                                          <p:stCondLst>
                                            <p:cond delay="0"/>
                                          </p:stCondLst>
                                        </p:cTn>
                                        <p:tgtEl>
                                          <p:spTgt spid="9"/>
                                        </p:tgtEl>
                                        <p:attrNameLst>
                                          <p:attrName>r</p:attrName>
                                        </p:attrNameLst>
                                      </p:cBhvr>
                                    </p:animRot>
                                  </p:childTnLst>
                                </p:cTn>
                              </p:par>
                            </p:childTnLst>
                          </p:cTn>
                        </p:par>
                      </p:childTnLst>
                    </p:cTn>
                  </p:par>
                  <p:par>
                    <p:cTn id="80" fill="hold" nodeType="clickPar">
                      <p:stCondLst>
                        <p:cond delay="indefinite"/>
                      </p:stCondLst>
                      <p:childTnLst>
                        <p:par>
                          <p:cTn id="81" fill="hold" nodeType="withGroup">
                            <p:stCondLst>
                              <p:cond delay="0"/>
                            </p:stCondLst>
                            <p:childTnLst>
                              <p:par>
                                <p:cTn id="82" presetID="53" presetClass="exit" presetSubtype="32" fill="hold" nodeType="clickEffect">
                                  <p:stCondLst>
                                    <p:cond delay="0"/>
                                  </p:stCondLst>
                                  <p:iterate type="lt">
                                    <p:tmPct val="0"/>
                                  </p:iterate>
                                  <p:childTnLst>
                                    <p:anim calcmode="lin" valueType="num">
                                      <p:cBhvr>
                                        <p:cTn id="83" dur="500"/>
                                        <p:tgtEl>
                                          <p:spTgt spid="9"/>
                                        </p:tgtEl>
                                        <p:attrNameLst>
                                          <p:attrName>ppt_w</p:attrName>
                                        </p:attrNameLst>
                                      </p:cBhvr>
                                      <p:tavLst>
                                        <p:tav tm="0">
                                          <p:val>
                                            <p:strVal val="ppt_w"/>
                                          </p:val>
                                        </p:tav>
                                        <p:tav tm="100000">
                                          <p:val>
                                            <p:fltVal val="0"/>
                                          </p:val>
                                        </p:tav>
                                      </p:tavLst>
                                    </p:anim>
                                    <p:anim calcmode="lin" valueType="num">
                                      <p:cBhvr>
                                        <p:cTn id="84" dur="500"/>
                                        <p:tgtEl>
                                          <p:spTgt spid="9"/>
                                        </p:tgtEl>
                                        <p:attrNameLst>
                                          <p:attrName>ppt_h</p:attrName>
                                        </p:attrNameLst>
                                      </p:cBhvr>
                                      <p:tavLst>
                                        <p:tav tm="0">
                                          <p:val>
                                            <p:strVal val="ppt_h"/>
                                          </p:val>
                                        </p:tav>
                                        <p:tav tm="100000">
                                          <p:val>
                                            <p:fltVal val="0"/>
                                          </p:val>
                                        </p:tav>
                                      </p:tavLst>
                                    </p:anim>
                                    <p:animEffect transition="out" filter="fade">
                                      <p:cBhvr>
                                        <p:cTn id="85" dur="500"/>
                                        <p:tgtEl>
                                          <p:spTgt spid="9"/>
                                        </p:tgtEl>
                                      </p:cBhvr>
                                    </p:animEffect>
                                    <p:set>
                                      <p:cBhvr>
                                        <p:cTn id="86" dur="1" fill="hold">
                                          <p:stCondLst>
                                            <p:cond delay="499"/>
                                          </p:stCondLst>
                                        </p:cTn>
                                        <p:tgtEl>
                                          <p:spTgt spid="9"/>
                                        </p:tgtEl>
                                        <p:attrNameLst>
                                          <p:attrName>style.visibility</p:attrName>
                                        </p:attrNameLst>
                                      </p:cBhvr>
                                      <p:to>
                                        <p:strVal val="hidden"/>
                                      </p:to>
                                    </p:set>
                                  </p:childTnLst>
                                </p:cTn>
                              </p:par>
                            </p:childTnLst>
                          </p:cTn>
                        </p:par>
                        <p:par>
                          <p:cTn id="87" fill="hold" nodeType="afterGroup">
                            <p:stCondLst>
                              <p:cond delay="500"/>
                            </p:stCondLst>
                            <p:childTnLst>
                              <p:par>
                                <p:cTn id="88" presetID="42" presetClass="entr" presetSubtype="0" fill="hold"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fade">
                                      <p:cBhvr>
                                        <p:cTn id="90" dur="2000"/>
                                        <p:tgtEl>
                                          <p:spTgt spid="10"/>
                                        </p:tgtEl>
                                      </p:cBhvr>
                                    </p:animEffect>
                                    <p:anim calcmode="lin" valueType="num">
                                      <p:cBhvr>
                                        <p:cTn id="91" dur="2000" fill="hold"/>
                                        <p:tgtEl>
                                          <p:spTgt spid="10"/>
                                        </p:tgtEl>
                                        <p:attrNameLst>
                                          <p:attrName>ppt_x</p:attrName>
                                        </p:attrNameLst>
                                      </p:cBhvr>
                                      <p:tavLst>
                                        <p:tav tm="0">
                                          <p:val>
                                            <p:strVal val="#ppt_x"/>
                                          </p:val>
                                        </p:tav>
                                        <p:tav tm="100000">
                                          <p:val>
                                            <p:strVal val="#ppt_x"/>
                                          </p:val>
                                        </p:tav>
                                      </p:tavLst>
                                    </p:anim>
                                    <p:anim calcmode="lin" valueType="num">
                                      <p:cBhvr>
                                        <p:cTn id="92" dur="2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r:link="rId4"/>
          <a:srcRect/>
          <a:stretch>
            <a:fillRect/>
          </a:stretch>
        </a:blipFill>
        <a:effectLst/>
      </p:bgPr>
    </p:bg>
    <p:spTree>
      <p:nvGrpSpPr>
        <p:cNvPr id="1" name=""/>
        <p:cNvGrpSpPr/>
        <p:nvPr/>
      </p:nvGrpSpPr>
      <p:grpSpPr>
        <a:xfrm>
          <a:off x="0" y="0"/>
          <a:ext cx="0" cy="0"/>
          <a:chOff x="0" y="0"/>
          <a:chExt cx="0" cy="0"/>
        </a:xfrm>
      </p:grpSpPr>
      <p:sp>
        <p:nvSpPr>
          <p:cNvPr id="2" name="Retângulo 1"/>
          <p:cNvSpPr/>
          <p:nvPr/>
        </p:nvSpPr>
        <p:spPr>
          <a:xfrm>
            <a:off x="611560" y="273422"/>
            <a:ext cx="4079963" cy="923330"/>
          </a:xfrm>
          <a:prstGeom prst="rect">
            <a:avLst/>
          </a:prstGeom>
        </p:spPr>
        <p:txBody>
          <a:bodyPr wrap="none">
            <a:spAutoFit/>
          </a:bodyPr>
          <a:lstStyle/>
          <a:p>
            <a:pPr>
              <a:defRPr/>
            </a:pPr>
            <a:r>
              <a:rPr lang="pt-BR" sz="54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cs typeface="+mn-cs"/>
              </a:rPr>
              <a:t>Fase 1 – 2 - 3</a:t>
            </a:r>
            <a:endParaRPr lang="pt-BR" sz="5400" dirty="0">
              <a:cs typeface="+mn-cs"/>
            </a:endParaRPr>
          </a:p>
        </p:txBody>
      </p:sp>
      <p:sp>
        <p:nvSpPr>
          <p:cNvPr id="3" name="Retângulo 2"/>
          <p:cNvSpPr/>
          <p:nvPr/>
        </p:nvSpPr>
        <p:spPr>
          <a:xfrm>
            <a:off x="251520" y="2170599"/>
            <a:ext cx="8820043" cy="2554545"/>
          </a:xfrm>
          <a:prstGeom prst="rect">
            <a:avLst/>
          </a:prstGeom>
        </p:spPr>
        <p:txBody>
          <a:bodyPr wrap="none">
            <a:spAutoFit/>
          </a:bodyPr>
          <a:lstStyle/>
          <a:p>
            <a:pPr marL="571500" indent="-571500">
              <a:buFont typeface="Wingdings" panose="05000000000000000000" pitchFamily="2" charset="2"/>
              <a:buChar char="ü"/>
              <a:defRPr/>
            </a:pPr>
            <a:r>
              <a:rPr lang="pt-BR" sz="40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cs typeface="+mn-cs"/>
              </a:rPr>
              <a:t>Economia de </a:t>
            </a:r>
            <a:r>
              <a:rPr lang="pt-BR" sz="4000" b="1" dirty="0" err="1">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cs typeface="+mn-cs"/>
              </a:rPr>
              <a:t>energi</a:t>
            </a:r>
            <a:endParaRPr lang="pt-BR" sz="40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cs typeface="+mn-cs"/>
            </a:endParaRPr>
          </a:p>
          <a:p>
            <a:pPr marL="571500" indent="-571500">
              <a:buFont typeface="Wingdings" panose="05000000000000000000" pitchFamily="2" charset="2"/>
              <a:buChar char="ü"/>
              <a:defRPr/>
            </a:pPr>
            <a:r>
              <a:rPr lang="pt-BR" sz="40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cs typeface="+mn-cs"/>
              </a:rPr>
              <a:t>Restauração dos tecidos</a:t>
            </a:r>
          </a:p>
          <a:p>
            <a:pPr marL="571500" indent="-571500">
              <a:buFont typeface="Wingdings" panose="05000000000000000000" pitchFamily="2" charset="2"/>
              <a:buChar char="ü"/>
              <a:defRPr/>
            </a:pPr>
            <a:r>
              <a:rPr lang="pt-BR" sz="40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cs typeface="+mn-cs"/>
              </a:rPr>
              <a:t>Aumento da massa muscular</a:t>
            </a:r>
          </a:p>
          <a:p>
            <a:pPr marL="571500" indent="-571500">
              <a:buFont typeface="Wingdings" panose="05000000000000000000" pitchFamily="2" charset="2"/>
              <a:buChar char="ü"/>
              <a:defRPr/>
            </a:pPr>
            <a:r>
              <a:rPr lang="pt-BR" sz="40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cs typeface="+mn-cs"/>
              </a:rPr>
              <a:t>Liberação </a:t>
            </a:r>
            <a:r>
              <a:rPr lang="pt-BR" sz="4000" b="1" dirty="0" err="1">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cs typeface="+mn-cs"/>
              </a:rPr>
              <a:t>hormonio</a:t>
            </a:r>
            <a:r>
              <a:rPr lang="pt-BR" sz="40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cs typeface="+mn-cs"/>
              </a:rPr>
              <a:t> do crescimento</a:t>
            </a:r>
            <a:endParaRPr lang="pt-BR" sz="4000" dirty="0">
              <a:cs typeface="+mn-cs"/>
            </a:endParaRPr>
          </a:p>
        </p:txBody>
      </p:sp>
      <p:sp>
        <p:nvSpPr>
          <p:cNvPr id="4" name="Retângulo 3"/>
          <p:cNvSpPr/>
          <p:nvPr/>
        </p:nvSpPr>
        <p:spPr>
          <a:xfrm>
            <a:off x="2397068" y="273422"/>
            <a:ext cx="3615092" cy="923330"/>
          </a:xfrm>
          <a:prstGeom prst="rect">
            <a:avLst/>
          </a:prstGeom>
        </p:spPr>
        <p:txBody>
          <a:bodyPr wrap="none">
            <a:spAutoFit/>
          </a:bodyPr>
          <a:lstStyle/>
          <a:p>
            <a:pPr>
              <a:defRPr/>
            </a:pPr>
            <a:r>
              <a:rPr lang="pt-BR" sz="54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cs typeface="+mn-cs"/>
              </a:rPr>
              <a:t>Fase - REM</a:t>
            </a:r>
            <a:endParaRPr lang="pt-BR" sz="5400" dirty="0">
              <a:cs typeface="+mn-cs"/>
            </a:endParaRPr>
          </a:p>
        </p:txBody>
      </p:sp>
      <p:sp>
        <p:nvSpPr>
          <p:cNvPr id="5" name="Retângulo 4"/>
          <p:cNvSpPr/>
          <p:nvPr/>
        </p:nvSpPr>
        <p:spPr>
          <a:xfrm>
            <a:off x="665051" y="1916832"/>
            <a:ext cx="7152920" cy="1569660"/>
          </a:xfrm>
          <a:prstGeom prst="rect">
            <a:avLst/>
          </a:prstGeom>
        </p:spPr>
        <p:txBody>
          <a:bodyPr wrap="none">
            <a:spAutoFit/>
          </a:bodyPr>
          <a:lstStyle/>
          <a:p>
            <a:pPr algn="ctr">
              <a:defRPr/>
            </a:pPr>
            <a:r>
              <a:rPr lang="pt-BR" sz="48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cs typeface="+mn-cs"/>
              </a:rPr>
              <a:t>Consolidação da </a:t>
            </a:r>
          </a:p>
          <a:p>
            <a:pPr algn="ctr">
              <a:defRPr/>
            </a:pPr>
            <a:r>
              <a:rPr lang="pt-BR" sz="48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cs typeface="+mn-cs"/>
              </a:rPr>
              <a:t>memoria do aprendizado</a:t>
            </a:r>
            <a:endParaRPr lang="pt-BR" sz="4800" dirty="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xit" presetSubtype="4" fill="hold" nodeType="clickEffect">
                                  <p:stCondLst>
                                    <p:cond delay="0"/>
                                  </p:stCondLst>
                                  <p:childTnLst>
                                    <p:anim calcmode="lin" valueType="num">
                                      <p:cBhvr additive="base">
                                        <p:cTn id="13" dur="500"/>
                                        <p:tgtEl>
                                          <p:spTgt spid="2"/>
                                        </p:tgtEl>
                                        <p:attrNameLst>
                                          <p:attrName>ppt_x</p:attrName>
                                        </p:attrNameLst>
                                      </p:cBhvr>
                                      <p:tavLst>
                                        <p:tav tm="0">
                                          <p:val>
                                            <p:strVal val="ppt_x"/>
                                          </p:val>
                                        </p:tav>
                                        <p:tav tm="100000">
                                          <p:val>
                                            <p:strVal val="ppt_x"/>
                                          </p:val>
                                        </p:tav>
                                      </p:tavLst>
                                    </p:anim>
                                    <p:anim calcmode="lin" valueType="num">
                                      <p:cBhvr additive="base">
                                        <p:cTn id="14" dur="500"/>
                                        <p:tgtEl>
                                          <p:spTgt spid="2"/>
                                        </p:tgtEl>
                                        <p:attrNameLst>
                                          <p:attrName>ppt_y</p:attrName>
                                        </p:attrNameLst>
                                      </p:cBhvr>
                                      <p:tavLst>
                                        <p:tav tm="0">
                                          <p:val>
                                            <p:strVal val="ppt_y"/>
                                          </p:val>
                                        </p:tav>
                                        <p:tav tm="100000">
                                          <p:val>
                                            <p:strVal val="1+ppt_h/2"/>
                                          </p:val>
                                        </p:tav>
                                      </p:tavLst>
                                    </p:anim>
                                    <p:set>
                                      <p:cBhvr>
                                        <p:cTn id="15" dur="1" fill="hold">
                                          <p:stCondLst>
                                            <p:cond delay="499"/>
                                          </p:stCondLst>
                                        </p:cTn>
                                        <p:tgtEl>
                                          <p:spTgt spid="2"/>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xit" presetSubtype="4" fill="hold" nodeType="clickEffect">
                                  <p:stCondLst>
                                    <p:cond delay="0"/>
                                  </p:stCondLst>
                                  <p:childTnLst>
                                    <p:anim calcmode="lin" valueType="num">
                                      <p:cBhvr additive="base">
                                        <p:cTn id="19" dur="500"/>
                                        <p:tgtEl>
                                          <p:spTgt spid="3"/>
                                        </p:tgtEl>
                                        <p:attrNameLst>
                                          <p:attrName>ppt_x</p:attrName>
                                        </p:attrNameLst>
                                      </p:cBhvr>
                                      <p:tavLst>
                                        <p:tav tm="0">
                                          <p:val>
                                            <p:strVal val="ppt_x"/>
                                          </p:val>
                                        </p:tav>
                                        <p:tav tm="100000">
                                          <p:val>
                                            <p:strVal val="ppt_x"/>
                                          </p:val>
                                        </p:tav>
                                      </p:tavLst>
                                    </p:anim>
                                    <p:anim calcmode="lin" valueType="num">
                                      <p:cBhvr additive="base">
                                        <p:cTn id="20" dur="500"/>
                                        <p:tgtEl>
                                          <p:spTgt spid="3"/>
                                        </p:tgtEl>
                                        <p:attrNameLst>
                                          <p:attrName>ppt_y</p:attrName>
                                        </p:attrNameLst>
                                      </p:cBhvr>
                                      <p:tavLst>
                                        <p:tav tm="0">
                                          <p:val>
                                            <p:strVal val="ppt_y"/>
                                          </p:val>
                                        </p:tav>
                                        <p:tav tm="100000">
                                          <p:val>
                                            <p:strVal val="1+ppt_h/2"/>
                                          </p:val>
                                        </p:tav>
                                      </p:tavLst>
                                    </p:anim>
                                    <p:set>
                                      <p:cBhvr>
                                        <p:cTn id="21" dur="1" fill="hold">
                                          <p:stCondLst>
                                            <p:cond delay="499"/>
                                          </p:stCondLst>
                                        </p:cTn>
                                        <p:tgtEl>
                                          <p:spTgt spid="3"/>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16"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Effect transition="in" filter="fade">
                                      <p:cBhvr>
                                        <p:cTn id="35" dur="500"/>
                                        <p:tgtEl>
                                          <p:spTgt spid="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xit" presetSubtype="4" fill="hold" nodeType="clickEffect">
                                  <p:stCondLst>
                                    <p:cond delay="0"/>
                                  </p:stCondLst>
                                  <p:childTnLst>
                                    <p:anim calcmode="lin" valueType="num">
                                      <p:cBhvr additive="base">
                                        <p:cTn id="39" dur="500"/>
                                        <p:tgtEl>
                                          <p:spTgt spid="5"/>
                                        </p:tgtEl>
                                        <p:attrNameLst>
                                          <p:attrName>ppt_x</p:attrName>
                                        </p:attrNameLst>
                                      </p:cBhvr>
                                      <p:tavLst>
                                        <p:tav tm="0">
                                          <p:val>
                                            <p:strVal val="ppt_x"/>
                                          </p:val>
                                        </p:tav>
                                        <p:tav tm="100000">
                                          <p:val>
                                            <p:strVal val="ppt_x"/>
                                          </p:val>
                                        </p:tav>
                                      </p:tavLst>
                                    </p:anim>
                                    <p:anim calcmode="lin" valueType="num">
                                      <p:cBhvr additive="base">
                                        <p:cTn id="40" dur="500"/>
                                        <p:tgtEl>
                                          <p:spTgt spid="5"/>
                                        </p:tgtEl>
                                        <p:attrNameLst>
                                          <p:attrName>ppt_y</p:attrName>
                                        </p:attrNameLst>
                                      </p:cBhvr>
                                      <p:tavLst>
                                        <p:tav tm="0">
                                          <p:val>
                                            <p:strVal val="ppt_y"/>
                                          </p:val>
                                        </p:tav>
                                        <p:tav tm="100000">
                                          <p:val>
                                            <p:strVal val="1+ppt_h/2"/>
                                          </p:val>
                                        </p:tav>
                                      </p:tavLst>
                                    </p:anim>
                                    <p:set>
                                      <p:cBhvr>
                                        <p:cTn id="41"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2" name="Retângulo 1"/>
          <p:cNvSpPr/>
          <p:nvPr/>
        </p:nvSpPr>
        <p:spPr>
          <a:xfrm>
            <a:off x="1473025" y="5241974"/>
            <a:ext cx="5535490" cy="923330"/>
          </a:xfrm>
          <a:prstGeom prst="rect">
            <a:avLst/>
          </a:prstGeom>
        </p:spPr>
        <p:txBody>
          <a:bodyPr wrap="none">
            <a:spAutoFit/>
          </a:bodyPr>
          <a:lstStyle/>
          <a:p>
            <a:pPr>
              <a:defRPr/>
            </a:pPr>
            <a:r>
              <a:rPr lang="pt-BR" sz="54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cs typeface="+mn-cs"/>
              </a:rPr>
              <a:t>E Se NÃO dormir!</a:t>
            </a:r>
            <a:endParaRPr lang="pt-BR" sz="5400" dirty="0">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2" name="Retângulo 1"/>
          <p:cNvSpPr/>
          <p:nvPr/>
        </p:nvSpPr>
        <p:spPr>
          <a:xfrm>
            <a:off x="539469" y="571327"/>
            <a:ext cx="7128875" cy="769441"/>
          </a:xfrm>
          <a:prstGeom prst="rect">
            <a:avLst/>
          </a:prstGeom>
        </p:spPr>
        <p:txBody>
          <a:bodyPr wrap="none">
            <a:spAutoFit/>
          </a:bodyPr>
          <a:lstStyle/>
          <a:p>
            <a:pPr>
              <a:defRPr/>
            </a:pPr>
            <a:r>
              <a:rPr lang="pt-BR" sz="44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cs typeface="+mn-cs"/>
              </a:rPr>
              <a:t>Por que precisamos dormir?</a:t>
            </a:r>
            <a:endParaRPr lang="pt-BR" sz="4400" dirty="0">
              <a:cs typeface="+mn-cs"/>
            </a:endParaRPr>
          </a:p>
        </p:txBody>
      </p:sp>
      <p:sp>
        <p:nvSpPr>
          <p:cNvPr id="3" name="Retângulo 2"/>
          <p:cNvSpPr/>
          <p:nvPr/>
        </p:nvSpPr>
        <p:spPr>
          <a:xfrm>
            <a:off x="680838" y="5241974"/>
            <a:ext cx="5548314" cy="769441"/>
          </a:xfrm>
          <a:prstGeom prst="rect">
            <a:avLst/>
          </a:prstGeom>
        </p:spPr>
        <p:txBody>
          <a:bodyPr wrap="none">
            <a:spAutoFit/>
          </a:bodyPr>
          <a:lstStyle/>
          <a:p>
            <a:pPr>
              <a:defRPr/>
            </a:pPr>
            <a:r>
              <a:rPr lang="pt-BR" sz="44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cs typeface="+mn-cs"/>
              </a:rPr>
              <a:t>Guinness Book - 276h</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2" name="Retângulo 1"/>
          <p:cNvSpPr/>
          <p:nvPr/>
        </p:nvSpPr>
        <p:spPr>
          <a:xfrm>
            <a:off x="899592" y="4725144"/>
            <a:ext cx="7620997" cy="923330"/>
          </a:xfrm>
          <a:prstGeom prst="rect">
            <a:avLst/>
          </a:prstGeom>
        </p:spPr>
        <p:txBody>
          <a:bodyPr wrap="none">
            <a:spAutoFit/>
          </a:bodyPr>
          <a:lstStyle/>
          <a:p>
            <a:pPr>
              <a:defRPr/>
            </a:pPr>
            <a:r>
              <a:rPr lang="pt-BR" sz="54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cs typeface="+mn-cs"/>
              </a:rPr>
              <a:t>Quantas horas de sono?</a:t>
            </a:r>
            <a:endParaRPr lang="pt-BR" sz="5400" dirty="0">
              <a:cs typeface="+mn-cs"/>
            </a:endParaRPr>
          </a:p>
        </p:txBody>
      </p:sp>
      <p:sp>
        <p:nvSpPr>
          <p:cNvPr id="3" name="Retângulo 2"/>
          <p:cNvSpPr/>
          <p:nvPr/>
        </p:nvSpPr>
        <p:spPr>
          <a:xfrm>
            <a:off x="1907704" y="1844824"/>
            <a:ext cx="654346" cy="1107996"/>
          </a:xfrm>
          <a:prstGeom prst="rect">
            <a:avLst/>
          </a:prstGeom>
        </p:spPr>
        <p:txBody>
          <a:bodyPr wrap="none">
            <a:spAutoFit/>
          </a:bodyPr>
          <a:lstStyle/>
          <a:p>
            <a:pPr>
              <a:defRPr/>
            </a:pPr>
            <a:r>
              <a:rPr lang="pt-BR" sz="66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cs typeface="+mn-cs"/>
              </a:rPr>
              <a:t>6</a:t>
            </a:r>
          </a:p>
        </p:txBody>
      </p:sp>
      <p:sp>
        <p:nvSpPr>
          <p:cNvPr id="6" name="Retângulo 5"/>
          <p:cNvSpPr/>
          <p:nvPr/>
        </p:nvSpPr>
        <p:spPr>
          <a:xfrm>
            <a:off x="3560499" y="3441774"/>
            <a:ext cx="599844" cy="1107996"/>
          </a:xfrm>
          <a:prstGeom prst="rect">
            <a:avLst/>
          </a:prstGeom>
        </p:spPr>
        <p:txBody>
          <a:bodyPr wrap="none">
            <a:spAutoFit/>
          </a:bodyPr>
          <a:lstStyle/>
          <a:p>
            <a:pPr>
              <a:defRPr/>
            </a:pPr>
            <a:r>
              <a:rPr lang="pt-BR" sz="66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cs typeface="+mn-cs"/>
              </a:rPr>
              <a:t>8</a:t>
            </a:r>
          </a:p>
        </p:txBody>
      </p:sp>
      <p:sp>
        <p:nvSpPr>
          <p:cNvPr id="7" name="Retângulo 6"/>
          <p:cNvSpPr/>
          <p:nvPr/>
        </p:nvSpPr>
        <p:spPr>
          <a:xfrm>
            <a:off x="4136563" y="692696"/>
            <a:ext cx="588623" cy="1107996"/>
          </a:xfrm>
          <a:prstGeom prst="rect">
            <a:avLst/>
          </a:prstGeom>
        </p:spPr>
        <p:txBody>
          <a:bodyPr wrap="none">
            <a:spAutoFit/>
          </a:bodyPr>
          <a:lstStyle/>
          <a:p>
            <a:pPr>
              <a:defRPr/>
            </a:pPr>
            <a:r>
              <a:rPr lang="pt-BR" sz="66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cs typeface="+mn-cs"/>
              </a:rPr>
              <a:t>7</a:t>
            </a:r>
          </a:p>
        </p:txBody>
      </p:sp>
      <p:sp>
        <p:nvSpPr>
          <p:cNvPr id="8" name="Retângulo 7"/>
          <p:cNvSpPr/>
          <p:nvPr/>
        </p:nvSpPr>
        <p:spPr>
          <a:xfrm>
            <a:off x="5648731" y="2302024"/>
            <a:ext cx="662361" cy="1107996"/>
          </a:xfrm>
          <a:prstGeom prst="rect">
            <a:avLst/>
          </a:prstGeom>
        </p:spPr>
        <p:txBody>
          <a:bodyPr wrap="none">
            <a:spAutoFit/>
          </a:bodyPr>
          <a:lstStyle/>
          <a:p>
            <a:pPr>
              <a:defRPr/>
            </a:pPr>
            <a:r>
              <a:rPr lang="pt-BR" sz="66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cs typeface="+mn-cs"/>
              </a:rPr>
              <a:t>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31"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par>
                          <p:cTn id="17" fill="hold" nodeType="afterGroup">
                            <p:stCondLst>
                              <p:cond delay="2000"/>
                            </p:stCondLst>
                            <p:childTnLst>
                              <p:par>
                                <p:cTn id="18" presetID="49" presetClass="entr" presetSubtype="0" decel="10000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360"/>
                                          </p:val>
                                        </p:tav>
                                        <p:tav tm="100000">
                                          <p:val>
                                            <p:fltVal val="0"/>
                                          </p:val>
                                        </p:tav>
                                      </p:tavLst>
                                    </p:anim>
                                    <p:animEffect transition="in" filter="fade">
                                      <p:cBhvr>
                                        <p:cTn id="23" dur="1000"/>
                                        <p:tgtEl>
                                          <p:spTgt spid="6"/>
                                        </p:tgtEl>
                                      </p:cBhvr>
                                    </p:animEffect>
                                  </p:childTnLst>
                                </p:cTn>
                              </p:par>
                            </p:childTnLst>
                          </p:cTn>
                        </p:par>
                        <p:par>
                          <p:cTn id="24" fill="hold" nodeType="afterGroup">
                            <p:stCondLst>
                              <p:cond delay="3000"/>
                            </p:stCondLst>
                            <p:childTnLst>
                              <p:par>
                                <p:cTn id="25" presetID="49" presetClass="entr" presetSubtype="0" decel="10000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 calcmode="lin" valueType="num">
                                      <p:cBhvr>
                                        <p:cTn id="29" dur="1000" fill="hold"/>
                                        <p:tgtEl>
                                          <p:spTgt spid="8"/>
                                        </p:tgtEl>
                                        <p:attrNameLst>
                                          <p:attrName>style.rotation</p:attrName>
                                        </p:attrNameLst>
                                      </p:cBhvr>
                                      <p:tavLst>
                                        <p:tav tm="0">
                                          <p:val>
                                            <p:fltVal val="360"/>
                                          </p:val>
                                        </p:tav>
                                        <p:tav tm="100000">
                                          <p:val>
                                            <p:fltVal val="0"/>
                                          </p:val>
                                        </p:tav>
                                      </p:tavLst>
                                    </p:anim>
                                    <p:animEffect transition="in" filter="fade">
                                      <p:cBhvr>
                                        <p:cTn id="3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r:link="rId4"/>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2" name="Retângulo 1"/>
          <p:cNvSpPr/>
          <p:nvPr/>
        </p:nvSpPr>
        <p:spPr>
          <a:xfrm>
            <a:off x="570767" y="561454"/>
            <a:ext cx="7529625" cy="923330"/>
          </a:xfrm>
          <a:prstGeom prst="rect">
            <a:avLst/>
          </a:prstGeom>
        </p:spPr>
        <p:txBody>
          <a:bodyPr wrap="none">
            <a:spAutoFit/>
          </a:bodyPr>
          <a:lstStyle/>
          <a:p>
            <a:pPr>
              <a:defRPr/>
            </a:pPr>
            <a:r>
              <a:rPr lang="pt-BR" sz="54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cs typeface="+mn-cs"/>
              </a:rPr>
              <a:t>Trocar a Noite pelo dia?</a:t>
            </a:r>
            <a:endParaRPr lang="pt-BR" sz="5400" dirty="0">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2" name="Retângulo 1"/>
          <p:cNvSpPr/>
          <p:nvPr/>
        </p:nvSpPr>
        <p:spPr>
          <a:xfrm>
            <a:off x="6388650" y="5517232"/>
            <a:ext cx="2287806" cy="923330"/>
          </a:xfrm>
          <a:prstGeom prst="rect">
            <a:avLst/>
          </a:prstGeom>
        </p:spPr>
        <p:txBody>
          <a:bodyPr wrap="none">
            <a:spAutoFit/>
          </a:bodyPr>
          <a:lstStyle/>
          <a:p>
            <a:pPr>
              <a:defRPr/>
            </a:pPr>
            <a:r>
              <a:rPr lang="pt-BR" sz="54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cs typeface="+mn-cs"/>
              </a:rPr>
              <a:t>O Sono</a:t>
            </a:r>
            <a:endParaRPr lang="pt-BR" sz="5400" dirty="0">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r:link="rId4"/>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2" name="Retângulo 1"/>
          <p:cNvSpPr/>
          <p:nvPr/>
        </p:nvSpPr>
        <p:spPr>
          <a:xfrm>
            <a:off x="395536" y="5385410"/>
            <a:ext cx="8585969" cy="707886"/>
          </a:xfrm>
          <a:prstGeom prst="rect">
            <a:avLst/>
          </a:prstGeom>
        </p:spPr>
        <p:txBody>
          <a:bodyPr>
            <a:spAutoFit/>
          </a:bodyPr>
          <a:lstStyle/>
          <a:p>
            <a:pPr>
              <a:defRPr/>
            </a:pPr>
            <a:r>
              <a:rPr lang="pt-BR" sz="40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cs typeface="+mn-cs"/>
              </a:rPr>
              <a:t>A lição das 10 Virgens fica de alerta!</a:t>
            </a:r>
            <a:endParaRPr lang="pt-BR" sz="4000" dirty="0">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2" name="Retângulo 1"/>
          <p:cNvSpPr/>
          <p:nvPr/>
        </p:nvSpPr>
        <p:spPr>
          <a:xfrm>
            <a:off x="467544" y="129406"/>
            <a:ext cx="2331087" cy="923330"/>
          </a:xfrm>
          <a:prstGeom prst="rect">
            <a:avLst/>
          </a:prstGeom>
        </p:spPr>
        <p:txBody>
          <a:bodyPr wrap="none">
            <a:spAutoFit/>
          </a:bodyPr>
          <a:lstStyle/>
          <a:p>
            <a:pPr>
              <a:defRPr/>
            </a:pPr>
            <a:r>
              <a:rPr lang="pt-BR" sz="54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cs typeface="+mn-cs"/>
              </a:rPr>
              <a:t>Dicas:  </a:t>
            </a:r>
            <a:endParaRPr lang="pt-BR" sz="5400" dirty="0">
              <a:cs typeface="+mn-cs"/>
            </a:endParaRPr>
          </a:p>
        </p:txBody>
      </p:sp>
      <p:sp>
        <p:nvSpPr>
          <p:cNvPr id="5" name="Retângulo 4"/>
          <p:cNvSpPr/>
          <p:nvPr/>
        </p:nvSpPr>
        <p:spPr>
          <a:xfrm>
            <a:off x="251520" y="1188035"/>
            <a:ext cx="8674169" cy="4401205"/>
          </a:xfrm>
          <a:prstGeom prst="rect">
            <a:avLst/>
          </a:prstGeom>
        </p:spPr>
        <p:txBody>
          <a:bodyPr wrap="none">
            <a:spAutoFit/>
          </a:bodyPr>
          <a:lstStyle/>
          <a:p>
            <a:pPr>
              <a:defRPr/>
            </a:pPr>
            <a:r>
              <a:rPr lang="pt-BR" sz="40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cs typeface="+mn-cs"/>
              </a:rPr>
              <a:t>Horários regulares</a:t>
            </a:r>
          </a:p>
          <a:p>
            <a:pPr>
              <a:defRPr/>
            </a:pPr>
            <a:r>
              <a:rPr lang="pt-BR" sz="40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cs typeface="+mn-cs"/>
              </a:rPr>
              <a:t>Ir para cama só na hora de dormir</a:t>
            </a:r>
          </a:p>
          <a:p>
            <a:pPr>
              <a:defRPr/>
            </a:pPr>
            <a:r>
              <a:rPr lang="pt-BR" sz="40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cs typeface="+mn-cs"/>
              </a:rPr>
              <a:t>Ambiente adequado </a:t>
            </a:r>
            <a:r>
              <a:rPr lang="pt-BR" sz="24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cs typeface="+mn-cs"/>
              </a:rPr>
              <a:t>(limpo, escuro, sem ruídos)</a:t>
            </a:r>
            <a:endParaRPr lang="pt-BR" sz="40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cs typeface="+mn-cs"/>
            </a:endParaRPr>
          </a:p>
          <a:p>
            <a:pPr>
              <a:defRPr/>
            </a:pPr>
            <a:r>
              <a:rPr lang="pt-BR" sz="40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cs typeface="+mn-cs"/>
              </a:rPr>
              <a:t>Não usar, </a:t>
            </a:r>
            <a:r>
              <a:rPr lang="pt-BR" sz="4000" b="1" dirty="0" err="1">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cs typeface="+mn-cs"/>
              </a:rPr>
              <a:t>alcool</a:t>
            </a:r>
            <a:r>
              <a:rPr lang="pt-BR" sz="40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cs typeface="+mn-cs"/>
              </a:rPr>
              <a:t>, café, estimulantes.</a:t>
            </a:r>
          </a:p>
          <a:p>
            <a:pPr>
              <a:defRPr/>
            </a:pPr>
            <a:r>
              <a:rPr lang="pt-BR" sz="40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cs typeface="+mn-cs"/>
              </a:rPr>
              <a:t>Medicamentos </a:t>
            </a:r>
            <a:r>
              <a:rPr lang="pt-BR" sz="32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cs typeface="+mn-cs"/>
              </a:rPr>
              <a:t>(só com orientação médica)</a:t>
            </a:r>
            <a:endParaRPr lang="pt-BR" sz="40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cs typeface="+mn-cs"/>
            </a:endParaRPr>
          </a:p>
          <a:p>
            <a:pPr>
              <a:defRPr/>
            </a:pPr>
            <a:r>
              <a:rPr lang="pt-BR" sz="40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cs typeface="+mn-cs"/>
              </a:rPr>
              <a:t>Jantar moderado, horário adequado</a:t>
            </a:r>
          </a:p>
          <a:p>
            <a:pPr>
              <a:defRPr/>
            </a:pPr>
            <a:r>
              <a:rPr lang="pt-BR" sz="40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cs typeface="+mn-cs"/>
              </a:rPr>
              <a:t>Ser ativo físico e mentalmente</a:t>
            </a:r>
            <a:endParaRPr lang="pt-BR" sz="4000" dirty="0">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2" name="Retângulo 1"/>
          <p:cNvSpPr/>
          <p:nvPr/>
        </p:nvSpPr>
        <p:spPr>
          <a:xfrm>
            <a:off x="4716016" y="5373216"/>
            <a:ext cx="4009431" cy="923330"/>
          </a:xfrm>
          <a:prstGeom prst="rect">
            <a:avLst/>
          </a:prstGeom>
        </p:spPr>
        <p:txBody>
          <a:bodyPr wrap="none">
            <a:spAutoFit/>
          </a:bodyPr>
          <a:lstStyle/>
          <a:p>
            <a:pPr>
              <a:defRPr/>
            </a:pPr>
            <a:r>
              <a:rPr lang="pt-BR" sz="54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cs typeface="+mn-cs"/>
              </a:rPr>
              <a:t>Bons sonhos!</a:t>
            </a:r>
            <a:endParaRPr lang="pt-BR" sz="5400" dirty="0">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pic>
        <p:nvPicPr>
          <p:cNvPr id="5" name="PE2014-C07-SONO-1.mp4">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396875" y="296863"/>
            <a:ext cx="8350250"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3" name="Retângulo 2"/>
          <p:cNvSpPr/>
          <p:nvPr/>
        </p:nvSpPr>
        <p:spPr>
          <a:xfrm>
            <a:off x="395536" y="4699010"/>
            <a:ext cx="8352928" cy="1754326"/>
          </a:xfrm>
          <a:prstGeom prst="rect">
            <a:avLst/>
          </a:prstGeom>
        </p:spPr>
        <p:txBody>
          <a:bodyPr>
            <a:spAutoFit/>
          </a:bodyPr>
          <a:lstStyle/>
          <a:p>
            <a:pPr algn="just">
              <a:defRPr/>
            </a:pPr>
            <a:r>
              <a:rPr lang="pt-BR" sz="36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cs typeface="+mn-cs"/>
              </a:rPr>
              <a:t>... Como o noivo estava demorando, as dez moças começaram a cochilar e pegaram no sono ... Mateus 25 : 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2" name="Retângulo 1"/>
          <p:cNvSpPr/>
          <p:nvPr/>
        </p:nvSpPr>
        <p:spPr>
          <a:xfrm>
            <a:off x="1187624" y="849486"/>
            <a:ext cx="2949846" cy="923330"/>
          </a:xfrm>
          <a:prstGeom prst="rect">
            <a:avLst/>
          </a:prstGeom>
        </p:spPr>
        <p:txBody>
          <a:bodyPr wrap="none">
            <a:spAutoFit/>
          </a:bodyPr>
          <a:lstStyle/>
          <a:p>
            <a:pPr>
              <a:defRPr/>
            </a:pPr>
            <a:r>
              <a:rPr lang="pt-BR" sz="54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cs typeface="+mn-cs"/>
              </a:rPr>
              <a:t>Dormir...</a:t>
            </a:r>
            <a:endParaRPr lang="pt-BR" sz="5400" dirty="0">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r:link="rId4"/>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5" name="Retângulo 4"/>
          <p:cNvSpPr/>
          <p:nvPr/>
        </p:nvSpPr>
        <p:spPr>
          <a:xfrm>
            <a:off x="2059751" y="5251847"/>
            <a:ext cx="5248553" cy="769441"/>
          </a:xfrm>
          <a:prstGeom prst="rect">
            <a:avLst/>
          </a:prstGeom>
        </p:spPr>
        <p:txBody>
          <a:bodyPr wrap="none">
            <a:spAutoFit/>
          </a:bodyPr>
          <a:lstStyle/>
          <a:p>
            <a:pPr>
              <a:defRPr/>
            </a:pPr>
            <a:r>
              <a:rPr lang="pt-BR" sz="44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cs typeface="+mn-cs"/>
              </a:rPr>
              <a:t>Diferenças na Cama</a:t>
            </a:r>
            <a:endParaRPr lang="pt-BR" sz="4400" dirty="0">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2" name="Retângulo 1"/>
          <p:cNvSpPr/>
          <p:nvPr/>
        </p:nvSpPr>
        <p:spPr>
          <a:xfrm>
            <a:off x="700582" y="5323855"/>
            <a:ext cx="5599610" cy="769441"/>
          </a:xfrm>
          <a:prstGeom prst="rect">
            <a:avLst/>
          </a:prstGeom>
        </p:spPr>
        <p:txBody>
          <a:bodyPr wrap="none">
            <a:spAutoFit/>
          </a:bodyPr>
          <a:lstStyle/>
          <a:p>
            <a:pPr>
              <a:defRPr/>
            </a:pPr>
            <a:r>
              <a:rPr lang="pt-BR" sz="44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cs typeface="+mn-cs"/>
              </a:rPr>
              <a:t>Quem domina quem?</a:t>
            </a:r>
            <a:endParaRPr lang="pt-BR" sz="4400" dirty="0">
              <a:cs typeface="+mn-cs"/>
            </a:endParaRPr>
          </a:p>
        </p:txBody>
      </p:sp>
      <p:sp>
        <p:nvSpPr>
          <p:cNvPr id="3" name="Retângulo 2"/>
          <p:cNvSpPr/>
          <p:nvPr/>
        </p:nvSpPr>
        <p:spPr>
          <a:xfrm>
            <a:off x="6732240" y="555800"/>
            <a:ext cx="1811714" cy="769441"/>
          </a:xfrm>
          <a:prstGeom prst="rect">
            <a:avLst/>
          </a:prstGeom>
        </p:spPr>
        <p:txBody>
          <a:bodyPr wrap="none">
            <a:spAutoFit/>
          </a:bodyPr>
          <a:lstStyle/>
          <a:p>
            <a:pPr>
              <a:defRPr/>
            </a:pPr>
            <a:r>
              <a:rPr lang="pt-BR" sz="44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cs typeface="+mn-cs"/>
              </a:rPr>
              <a:t>Sono...</a:t>
            </a:r>
            <a:endParaRPr lang="pt-BR" sz="4400" dirty="0">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pic>
        <p:nvPicPr>
          <p:cNvPr id="2" name="PE2014-C07-SONO-2.avi">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323527" y="1484784"/>
            <a:ext cx="8460769"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r:link="rId4"/>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2" name="Retângulo 1"/>
          <p:cNvSpPr/>
          <p:nvPr/>
        </p:nvSpPr>
        <p:spPr>
          <a:xfrm>
            <a:off x="1079526" y="4953942"/>
            <a:ext cx="4860626" cy="923330"/>
          </a:xfrm>
          <a:prstGeom prst="rect">
            <a:avLst/>
          </a:prstGeom>
        </p:spPr>
        <p:txBody>
          <a:bodyPr wrap="none">
            <a:spAutoFit/>
          </a:bodyPr>
          <a:lstStyle/>
          <a:p>
            <a:pPr>
              <a:defRPr/>
            </a:pPr>
            <a:r>
              <a:rPr lang="pt-BR" sz="54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cs typeface="+mn-cs"/>
              </a:rPr>
              <a:t>Características</a:t>
            </a:r>
            <a:endParaRPr lang="pt-BR" sz="5400" dirty="0">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4tons-preto">
  <a:themeElements>
    <a:clrScheme name="4tons-preto 13">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4tons-preto">
      <a:majorFont>
        <a:latin typeface="Trebuchet MS"/>
        <a:ea typeface=""/>
        <a:cs typeface=""/>
      </a:majorFont>
      <a:minorFont>
        <a:latin typeface="Trebuchet MS"/>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tons-pre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tons-pret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tons-pret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tons-pret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tons-pret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tons-pret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tons-pret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tons-pret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tons-pret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tons-pret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tons-pret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tons-pret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tons-preto 13">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4tons-preto</Template>
  <TotalTime>1334</TotalTime>
  <Words>1479</Words>
  <Application>Microsoft Office PowerPoint</Application>
  <PresentationFormat>Apresentação na tela (4:3)</PresentationFormat>
  <Paragraphs>151</Paragraphs>
  <Slides>22</Slides>
  <Notes>22</Notes>
  <HiddenSlides>0</HiddenSlides>
  <MMClips>2</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22</vt:i4>
      </vt:variant>
    </vt:vector>
  </HeadingPairs>
  <TitlesOfParts>
    <vt:vector size="26" baseType="lpstr">
      <vt:lpstr>Trebuchet MS</vt:lpstr>
      <vt:lpstr>Arial</vt:lpstr>
      <vt:lpstr>Berlin Sans FB Demi</vt:lpstr>
      <vt:lpstr>4tons-preto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Casa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PE2014-C07-O PRESENTE QUE VOCÊ NÃO VÊ</dc:title>
  <dc:subject>PASTOR DE ESCOLA</dc:subject>
  <dc:creator>Pr. MARCELO AUGUSTO DE CARVALHO</dc:creator>
  <cp:keywords>www.4tons.com</cp:keywords>
  <dc:description>COMÉRCIO PROIBIDO. USO PESSOAL</dc:description>
  <cp:lastModifiedBy>pr. marcelo carvalho</cp:lastModifiedBy>
  <cp:revision>158</cp:revision>
  <dcterms:created xsi:type="dcterms:W3CDTF">2009-09-21T13:03:02Z</dcterms:created>
  <dcterms:modified xsi:type="dcterms:W3CDTF">2015-02-23T20:02:34Z</dcterms:modified>
  <cp:category>CAPELAS 2014;CAPELAS</cp:category>
</cp:coreProperties>
</file>