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2"/>
  </p:notesMasterIdLst>
  <p:sldIdLst>
    <p:sldId id="286" r:id="rId2"/>
    <p:sldId id="257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7" r:id="rId12"/>
    <p:sldId id="301" r:id="rId13"/>
    <p:sldId id="298" r:id="rId14"/>
    <p:sldId id="295" r:id="rId15"/>
    <p:sldId id="296" r:id="rId16"/>
    <p:sldId id="299" r:id="rId17"/>
    <p:sldId id="300" r:id="rId18"/>
    <p:sldId id="302" r:id="rId19"/>
    <p:sldId id="303" r:id="rId20"/>
    <p:sldId id="304" r:id="rId2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8" autoAdjust="0"/>
    <p:restoredTop sz="82437" autoAdjust="0"/>
  </p:normalViewPr>
  <p:slideViewPr>
    <p:cSldViewPr>
      <p:cViewPr varScale="1">
        <p:scale>
          <a:sx n="61" d="100"/>
          <a:sy n="61" d="100"/>
        </p:scale>
        <p:origin x="161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BD6E6C4B-E208-46AB-96A8-AE7EC6015ED0}" type="datetimeFigureOut">
              <a:rPr lang="pt-BR"/>
              <a:pPr>
                <a:defRPr/>
              </a:pPr>
              <a:t>23/02/2015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erlin Sans FB Demi" panose="020E0802020502020306" pitchFamily="34" charset="0"/>
              </a:defRPr>
            </a:lvl1pPr>
          </a:lstStyle>
          <a:p>
            <a:fld id="{8A5B1BCA-0EEB-4772-A786-876B03381B9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109203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blogger.com/blogger.g?blogID=6477704496387536852#_edn11" TargetMode="External"/><Relationship Id="rId18" Type="http://schemas.openxmlformats.org/officeDocument/2006/relationships/hyperlink" Target="http://www.blogger.com/blogger.g?blogID=6477704496387536852#_edn16" TargetMode="External"/><Relationship Id="rId26" Type="http://schemas.openxmlformats.org/officeDocument/2006/relationships/hyperlink" Target="http://www.blogger.com/blogger.g?blogID=6477704496387536852#_ednref3" TargetMode="External"/><Relationship Id="rId39" Type="http://schemas.openxmlformats.org/officeDocument/2006/relationships/hyperlink" Target="http://www.blogger.com/blogger.g?blogID=6477704496387536852#_ednref16" TargetMode="External"/><Relationship Id="rId21" Type="http://schemas.openxmlformats.org/officeDocument/2006/relationships/hyperlink" Target="http://www.blogger.com/blogger.g?blogID=6477704496387536852#_edn19" TargetMode="External"/><Relationship Id="rId34" Type="http://schemas.openxmlformats.org/officeDocument/2006/relationships/hyperlink" Target="http://www.blogger.com/blogger.g?blogID=6477704496387536852#_ednref11" TargetMode="External"/><Relationship Id="rId42" Type="http://schemas.openxmlformats.org/officeDocument/2006/relationships/hyperlink" Target="http://www.blogger.com/blogger.g?blogID=6477704496387536852#_ednref19" TargetMode="External"/><Relationship Id="rId7" Type="http://schemas.openxmlformats.org/officeDocument/2006/relationships/hyperlink" Target="http://www.blogger.com/blogger.g?blogID=6477704496387536852#_edn5" TargetMode="External"/><Relationship Id="rId2" Type="http://schemas.openxmlformats.org/officeDocument/2006/relationships/slide" Target="../slides/slide1.xml"/><Relationship Id="rId16" Type="http://schemas.openxmlformats.org/officeDocument/2006/relationships/hyperlink" Target="http://www.blogger.com/blogger.g?blogID=6477704496387536852#_edn14" TargetMode="External"/><Relationship Id="rId20" Type="http://schemas.openxmlformats.org/officeDocument/2006/relationships/hyperlink" Target="http://www.blogger.com/blogger.g?blogID=6477704496387536852#_edn18" TargetMode="External"/><Relationship Id="rId29" Type="http://schemas.openxmlformats.org/officeDocument/2006/relationships/hyperlink" Target="http://www.blogger.com/blogger.g?blogID=6477704496387536852#_ednref6" TargetMode="External"/><Relationship Id="rId41" Type="http://schemas.openxmlformats.org/officeDocument/2006/relationships/hyperlink" Target="http://www.blogger.com/blogger.g?blogID=6477704496387536852#_ednref18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blogger.com/blogger.g?blogID=6477704496387536852#_edn4" TargetMode="External"/><Relationship Id="rId11" Type="http://schemas.openxmlformats.org/officeDocument/2006/relationships/hyperlink" Target="http://www.blogger.com/blogger.g?blogID=6477704496387536852#_edn9" TargetMode="External"/><Relationship Id="rId24" Type="http://schemas.openxmlformats.org/officeDocument/2006/relationships/hyperlink" Target="http://www.blogger.com/blogger.g?blogID=6477704496387536852#_ednref1" TargetMode="External"/><Relationship Id="rId32" Type="http://schemas.openxmlformats.org/officeDocument/2006/relationships/hyperlink" Target="http://www.blogger.com/blogger.g?blogID=6477704496387536852#_ednref9" TargetMode="External"/><Relationship Id="rId37" Type="http://schemas.openxmlformats.org/officeDocument/2006/relationships/hyperlink" Target="http://www.blogger.com/blogger.g?blogID=6477704496387536852#_ednref14" TargetMode="External"/><Relationship Id="rId40" Type="http://schemas.openxmlformats.org/officeDocument/2006/relationships/hyperlink" Target="http://www.blogger.com/blogger.g?blogID=6477704496387536852#_ednref17" TargetMode="External"/><Relationship Id="rId5" Type="http://schemas.openxmlformats.org/officeDocument/2006/relationships/hyperlink" Target="http://www.blogger.com/blogger.g?blogID=6477704496387536852#_edn3" TargetMode="External"/><Relationship Id="rId15" Type="http://schemas.openxmlformats.org/officeDocument/2006/relationships/hyperlink" Target="http://www.blogger.com/blogger.g?blogID=6477704496387536852#_edn13" TargetMode="External"/><Relationship Id="rId23" Type="http://schemas.openxmlformats.org/officeDocument/2006/relationships/hyperlink" Target="http://www.blogger.com/blogger.g?blogID=6477704496387536852#_edn21" TargetMode="External"/><Relationship Id="rId28" Type="http://schemas.openxmlformats.org/officeDocument/2006/relationships/hyperlink" Target="http://www.blogger.com/blogger.g?blogID=6477704496387536852#_ednref5" TargetMode="External"/><Relationship Id="rId36" Type="http://schemas.openxmlformats.org/officeDocument/2006/relationships/hyperlink" Target="http://www.blogger.com/blogger.g?blogID=6477704496387536852#_ednref13" TargetMode="External"/><Relationship Id="rId10" Type="http://schemas.openxmlformats.org/officeDocument/2006/relationships/hyperlink" Target="http://www.blogger.com/blogger.g?blogID=6477704496387536852#_edn8" TargetMode="External"/><Relationship Id="rId19" Type="http://schemas.openxmlformats.org/officeDocument/2006/relationships/hyperlink" Target="http://www.blogger.com/blogger.g?blogID=6477704496387536852#_edn17" TargetMode="External"/><Relationship Id="rId31" Type="http://schemas.openxmlformats.org/officeDocument/2006/relationships/hyperlink" Target="http://www.blogger.com/blogger.g?blogID=6477704496387536852#_ednref8" TargetMode="External"/><Relationship Id="rId44" Type="http://schemas.openxmlformats.org/officeDocument/2006/relationships/hyperlink" Target="http://www.blogger.com/blogger.g?blogID=6477704496387536852#_ednref21" TargetMode="External"/><Relationship Id="rId4" Type="http://schemas.openxmlformats.org/officeDocument/2006/relationships/hyperlink" Target="http://www.blogger.com/blogger.g?blogID=6477704496387536852#_edn2" TargetMode="External"/><Relationship Id="rId9" Type="http://schemas.openxmlformats.org/officeDocument/2006/relationships/hyperlink" Target="http://www.blogger.com/blogger.g?blogID=6477704496387536852#_edn7" TargetMode="External"/><Relationship Id="rId14" Type="http://schemas.openxmlformats.org/officeDocument/2006/relationships/hyperlink" Target="http://www.blogger.com/blogger.g?blogID=6477704496387536852#_edn12" TargetMode="External"/><Relationship Id="rId22" Type="http://schemas.openxmlformats.org/officeDocument/2006/relationships/hyperlink" Target="http://www.blogger.com/blogger.g?blogID=6477704496387536852#_edn20" TargetMode="External"/><Relationship Id="rId27" Type="http://schemas.openxmlformats.org/officeDocument/2006/relationships/hyperlink" Target="http://www.blogger.com/blogger.g?blogID=6477704496387536852#_ednref4" TargetMode="External"/><Relationship Id="rId30" Type="http://schemas.openxmlformats.org/officeDocument/2006/relationships/hyperlink" Target="http://www.blogger.com/blogger.g?blogID=6477704496387536852#_ednref7" TargetMode="External"/><Relationship Id="rId35" Type="http://schemas.openxmlformats.org/officeDocument/2006/relationships/hyperlink" Target="http://www.blogger.com/blogger.g?blogID=6477704496387536852#_ednref12" TargetMode="External"/><Relationship Id="rId43" Type="http://schemas.openxmlformats.org/officeDocument/2006/relationships/hyperlink" Target="http://www.blogger.com/blogger.g?blogID=6477704496387536852#_ednref20" TargetMode="External"/><Relationship Id="rId8" Type="http://schemas.openxmlformats.org/officeDocument/2006/relationships/hyperlink" Target="http://www.blogger.com/blogger.g?blogID=6477704496387536852#_edn6" TargetMode="External"/><Relationship Id="rId3" Type="http://schemas.openxmlformats.org/officeDocument/2006/relationships/hyperlink" Target="http://www.blogger.com/blogger.g?blogID=6477704496387536852#_edn1" TargetMode="External"/><Relationship Id="rId12" Type="http://schemas.openxmlformats.org/officeDocument/2006/relationships/hyperlink" Target="http://www.blogger.com/blogger.g?blogID=6477704496387536852#_edn10" TargetMode="External"/><Relationship Id="rId17" Type="http://schemas.openxmlformats.org/officeDocument/2006/relationships/hyperlink" Target="http://www.blogger.com/blogger.g?blogID=6477704496387536852#_edn15" TargetMode="External"/><Relationship Id="rId25" Type="http://schemas.openxmlformats.org/officeDocument/2006/relationships/hyperlink" Target="http://www.blogger.com/blogger.g?blogID=6477704496387536852#_ednref2" TargetMode="External"/><Relationship Id="rId33" Type="http://schemas.openxmlformats.org/officeDocument/2006/relationships/hyperlink" Target="http://www.blogger.com/blogger.g?blogID=6477704496387536852#_ednref10" TargetMode="External"/><Relationship Id="rId38" Type="http://schemas.openxmlformats.org/officeDocument/2006/relationships/hyperlink" Target="http://www.blogger.com/blogger.g?blogID=6477704496387536852#_ednref15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www.4tons.com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Pr. Marcelo Augusto de Carvalho</a:t>
            </a:r>
          </a:p>
          <a:p>
            <a:pPr algn="ctr" eaLnBrk="1" hangingPunct="1">
              <a:spcBef>
                <a:spcPct val="0"/>
              </a:spcBef>
            </a:pPr>
            <a:endParaRPr lang="pt-BR" altLang="pt-BR" b="1" smtClean="0"/>
          </a:p>
          <a:p>
            <a:pPr algn="ctr" eaLnBrk="1" hangingPunct="1">
              <a:spcBef>
                <a:spcPct val="0"/>
              </a:spcBef>
            </a:pPr>
            <a:endParaRPr lang="pt-BR" altLang="pt-BR" b="1" smtClean="0"/>
          </a:p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Artigo do Pr. Adolfo Suárez com o conteúdo da discussão</a:t>
            </a:r>
          </a:p>
          <a:p>
            <a:pPr algn="ctr" eaLnBrk="1" hangingPunct="1">
              <a:spcBef>
                <a:spcPct val="0"/>
              </a:spcBef>
            </a:pPr>
            <a:endParaRPr lang="pt-BR" altLang="pt-BR" b="1" smtClean="0"/>
          </a:p>
          <a:p>
            <a:r>
              <a:rPr lang="pt-BR" altLang="pt-BR" smtClean="0"/>
              <a:t>Jorge, um jovem cristão, estava se preparando para uma viagem de férias. Seu amigo Alberto veio buscá-lo, e perguntou-lhe:</a:t>
            </a:r>
          </a:p>
          <a:p>
            <a:r>
              <a:rPr lang="pt-BR" altLang="pt-BR" smtClean="0"/>
              <a:t>- Já arrumou suas coisas? Está tudo pronto?</a:t>
            </a:r>
          </a:p>
          <a:p>
            <a:r>
              <a:rPr lang="pt-BR" altLang="pt-BR" smtClean="0"/>
              <a:t>- “Quase” – respondeu Jorge. “Só falta pôr mais umas coisinhas na mala”, e começou a ler uma lista:</a:t>
            </a:r>
          </a:p>
          <a:p>
            <a:r>
              <a:rPr lang="pt-BR" altLang="pt-BR" smtClean="0"/>
              <a:t>* um mapa, * uma lâmpada, * uma bússola, * um espelho, * uma cesta de comida, * alguns livros de poesia, * algumas biografias, * uma coletânea de cartas antigas, * um livro de cânticos, * um livro de histórias, * um metro, * um prumo, * um martelo, * uma espada, * um capacete</a:t>
            </a:r>
          </a:p>
          <a:p>
            <a:r>
              <a:rPr lang="pt-BR" altLang="pt-BR" smtClean="0"/>
              <a:t>A essa altura, o amigo já estava apavorado:</a:t>
            </a:r>
          </a:p>
          <a:p>
            <a:r>
              <a:rPr lang="pt-BR" altLang="pt-BR" smtClean="0"/>
              <a:t>- Mas, rapaz, o carro já está cheio, não vai dar para você levar tudo isso!</a:t>
            </a:r>
            <a:br>
              <a:rPr lang="pt-BR" altLang="pt-BR" smtClean="0"/>
            </a:br>
            <a:r>
              <a:rPr lang="pt-BR" altLang="pt-BR" smtClean="0"/>
              <a:t>- “Acalme-se” – disse Jorge; “está tudo aqui!”, e mostrou-lhe sua Bíblia.</a:t>
            </a:r>
          </a:p>
          <a:p>
            <a:r>
              <a:rPr lang="pt-BR" altLang="pt-BR" smtClean="0"/>
              <a:t>De fato, a Bíblia é a concentração de diversos elementos necessários à vida humana: esperança, guia, verdade, luz, reflexão etc. E por isso é um livro tão extraordinário, que dificilmente conseguimos imaginar a história humana sem esse tesouro imensurável. Como constata o linguista norte-americano Jack Miles, a Bíblia “vem sendo lida em voz alta, toda semana, há 2 mil anos, para plateias que a recebem com total seriedade, procurando conscientemente assimilar ao máximo a sua influência. Sob este aspecto, não tem paralelos na literatura universal e provavelmente em nenhuma outra literatura”.</a:t>
            </a:r>
            <a:r>
              <a:rPr lang="pt-BR" altLang="pt-BR" smtClean="0">
                <a:hlinkClick r:id="rId3"/>
              </a:rPr>
              <a:t>[1]</a:t>
            </a:r>
            <a:endParaRPr lang="pt-BR" altLang="pt-BR" smtClean="0"/>
          </a:p>
          <a:p>
            <a:r>
              <a:rPr lang="pt-BR" altLang="pt-BR" smtClean="0"/>
              <a:t>E por que a Bíblia se tornou imprescindível para nós? Para responder a essa pergunta é imperativo lembrar as fontes fundamentais do conhecimento humano. Em seu livro </a:t>
            </a:r>
            <a:r>
              <a:rPr lang="pt-BR" altLang="pt-BR" i="1" smtClean="0"/>
              <a:t>Filosofia &amp; Educação</a:t>
            </a:r>
            <a:r>
              <a:rPr lang="pt-BR" altLang="pt-BR" smtClean="0"/>
              <a:t>, o Dr. George Knight argumenta que as fontes do conhecimento são os sentidos, a autoridade, a razão e a intuição.</a:t>
            </a:r>
            <a:r>
              <a:rPr lang="pt-BR" altLang="pt-BR" smtClean="0">
                <a:hlinkClick r:id="rId4"/>
              </a:rPr>
              <a:t>[2]</a:t>
            </a:r>
            <a:r>
              <a:rPr lang="pt-BR" altLang="pt-BR" smtClean="0"/>
              <a:t> Sem essas fontes, o conhecimento humano não é possível. Entretanto, há questões cruciais que ficam sem resposta diante da limitação dessas fontes originárias do conhecimento humano, perguntas como: “Quem sou eu? De onde eu vim? Para onde estou indo? Existe algum propósito para a existência humana? Para onde a história se dirige?”.</a:t>
            </a:r>
            <a:r>
              <a:rPr lang="pt-BR" altLang="pt-BR" smtClean="0">
                <a:hlinkClick r:id="rId5"/>
              </a:rPr>
              <a:t>[3]</a:t>
            </a:r>
            <a:endParaRPr lang="pt-BR" altLang="pt-BR" smtClean="0"/>
          </a:p>
          <a:p>
            <a:r>
              <a:rPr lang="pt-BR" altLang="pt-BR" smtClean="0"/>
              <a:t>Para não deixar ao ser humano no desespero, a Bíblia constitui-se numa quinta fonte de conhecimento: a revelação, “a comunicação de Deus no que tange à vontade divina”.</a:t>
            </a:r>
            <a:r>
              <a:rPr lang="pt-BR" altLang="pt-BR" smtClean="0">
                <a:hlinkClick r:id="rId6"/>
              </a:rPr>
              <a:t>[4]</a:t>
            </a:r>
            <a:r>
              <a:rPr lang="pt-BR" altLang="pt-BR" smtClean="0"/>
              <a:t> Mais do que comunicar ou exemplificar a revelação, a Bíblia é a própria revelação, tendo como premissa básica “a convicção de que Deus revelou a Si mesmo e aos Seus caminhos na Santa Escritura”. Quando lemos a Bíblia, “temos acesso direto à revelação de um Ser pessoal que criou todas as coisas”.</a:t>
            </a:r>
            <a:r>
              <a:rPr lang="pt-BR" altLang="pt-BR" smtClean="0">
                <a:hlinkClick r:id="rId7"/>
              </a:rPr>
              <a:t>[5]</a:t>
            </a:r>
            <a:endParaRPr lang="pt-BR" altLang="pt-BR" smtClean="0"/>
          </a:p>
          <a:p>
            <a:r>
              <a:rPr lang="pt-BR" altLang="pt-BR" b="1" smtClean="0"/>
              <a:t>A CONFIABILIDADE DA PALAVRA DE DEUS</a:t>
            </a:r>
            <a:endParaRPr lang="pt-BR" altLang="pt-BR" smtClean="0"/>
          </a:p>
          <a:p>
            <a:r>
              <a:rPr lang="pt-BR" altLang="pt-BR" smtClean="0"/>
              <a:t>Antes de tratar da temática do benefício do estudo da Bíblia, convém refletir sobre uma questão fundamental em nossos dias: a confiabilidade e relevância das Escrituras Sagradas. “Em nossa cultura, que muitos chamam de ‘pós-moderna’, os entendidos no assunto afirmam que as pessoas não se interessam pela verdade, e menos ainda por textos de linguagem categórica como a Bíblia”.</a:t>
            </a:r>
            <a:r>
              <a:rPr lang="pt-BR" altLang="pt-BR" smtClean="0">
                <a:hlinkClick r:id="rId8"/>
              </a:rPr>
              <a:t>[6]</a:t>
            </a:r>
            <a:r>
              <a:rPr lang="pt-BR" altLang="pt-BR" smtClean="0"/>
              <a:t> Em grande medida, essa percepção surge em decorrência da compreensão de que a linguagem deve ser compreendida como um jogo com suas respectivas regras. O responsável por sistematizar esse entendimento da linguagem foi o filósofo austríaco Ludwig Wittgenstein, o qual afirmou que “a linguagem disfarça o pensamento. A tal ponto que da forma exterior da roupagem não é possível inferir a forma do pensamento subjacente”.</a:t>
            </a:r>
            <a:r>
              <a:rPr lang="pt-BR" altLang="pt-BR" smtClean="0">
                <a:hlinkClick r:id="rId9"/>
              </a:rPr>
              <a:t>[7]</a:t>
            </a:r>
            <a:r>
              <a:rPr lang="pt-BR" altLang="pt-BR" smtClean="0"/>
              <a:t> Ou seja, não pode haver interpretação específica, particular, porque não conhecemos a ideia matriz.</a:t>
            </a:r>
          </a:p>
          <a:p>
            <a:r>
              <a:rPr lang="pt-BR" altLang="pt-BR" smtClean="0"/>
              <a:t>Quando aplicada à Bíblia, a compreensão da linguagem como um jogo com suas respectivas regras obviamente diminui e até contesta sua relevância e confiabilidade, pois “o contexto do leitor é que determina a interpretação do texto”.</a:t>
            </a:r>
            <a:r>
              <a:rPr lang="pt-BR" altLang="pt-BR" smtClean="0">
                <a:hlinkClick r:id="rId10"/>
              </a:rPr>
              <a:t>[8]</a:t>
            </a:r>
            <a:r>
              <a:rPr lang="pt-BR" altLang="pt-BR" smtClean="0"/>
              <a:t> Assim, as pessoas dizem com muita facilidade e segurança: “O que a Bíblia diz foi importante para as pessoas e a época em que ela foi escrita. Mas os tempos mudaram; precisamos reinterpretá-la”.</a:t>
            </a:r>
          </a:p>
          <a:p>
            <a:r>
              <a:rPr lang="pt-BR" altLang="pt-BR" smtClean="0"/>
              <a:t>Outro pensamento que subjaz à perda da confiabilidade e relevância da Bíblia é o que o pensador francês Jean-François Lyotard chama de “falência das metanarrativas”, que consiste na negação da existência de uma cosmovisão universal, de um discurso estrutural que dê sentido à vida.</a:t>
            </a:r>
            <a:r>
              <a:rPr lang="pt-BR" altLang="pt-BR" smtClean="0">
                <a:hlinkClick r:id="rId11"/>
              </a:rPr>
              <a:t>[9]</a:t>
            </a:r>
            <a:r>
              <a:rPr lang="pt-BR" altLang="pt-BR" smtClean="0"/>
              <a:t> E como a Bíblia está no fundamento de uma metanarrativa, então – pensam alguns – ela deve ser rejeitada, juntamente com os seus ensinos totalitaristas. No máximo, a Bíblia deve ser considerada uma coleção de mitos, mas que pouco ou nada dizem a respeito da realidade atual. Assim, nega-se a história abrangente e universal proposta pelo cristianismo e, claro, pela Palavra de Deus. O curioso é que “a única exceção a esta negação de histórias abrangentes é a ideia abrangente de que não existem ideias abrangentes!”.</a:t>
            </a:r>
            <a:r>
              <a:rPr lang="pt-BR" altLang="pt-BR" smtClean="0">
                <a:hlinkClick r:id="rId12"/>
              </a:rPr>
              <a:t>[10]</a:t>
            </a:r>
            <a:endParaRPr lang="pt-BR" altLang="pt-BR" smtClean="0"/>
          </a:p>
          <a:p>
            <a:r>
              <a:rPr lang="pt-BR" altLang="pt-BR" smtClean="0"/>
              <a:t>De modo que pastores, professores de Escola Sabatina e todo adventista em geral devem estar preparados para dialogar com aqueles que, considerando-se pós-modernos, relativizam tudo, especialmente a Verdade, considerando-a antiintelectual. Diante da afirmação de que tudo é relativo, de que tudo depende do contexto, alerte as pessoas de que, caso queiram aplicar esse raciocínio à Bíblia, deveriam também aplicá-lo à sua afirmação. Ou seja, se tudo é relativo, logo, essa própria afirmação é relativa.</a:t>
            </a:r>
          </a:p>
          <a:p>
            <a:r>
              <a:rPr lang="pt-BR" altLang="pt-BR" smtClean="0"/>
              <a:t>Com os avanços recentes da arqueologia, por exemplo, podemos afirmar categoricamente que a Bíblia é confiável no seu conteúdo e veraz em sua história. Além do que ela é eficaz no seu poder de transformar aquele que a lê e lhe obedece as suas palavras.</a:t>
            </a:r>
          </a:p>
          <a:p>
            <a:r>
              <a:rPr lang="pt-BR" altLang="pt-BR" b="1" smtClean="0"/>
              <a:t>OS BENEFÍCIOS ESPIRITUAIS DO ESTUDO DA BÍBLIA</a:t>
            </a:r>
            <a:endParaRPr lang="pt-BR" altLang="pt-BR" smtClean="0"/>
          </a:p>
          <a:p>
            <a:r>
              <a:rPr lang="pt-BR" altLang="pt-BR" smtClean="0"/>
              <a:t>Como afirmam Howard e William Hendricks, o estudo da Bíblia não é opcional, mas essencial.</a:t>
            </a:r>
            <a:r>
              <a:rPr lang="pt-BR" altLang="pt-BR" smtClean="0">
                <a:hlinkClick r:id="rId13"/>
              </a:rPr>
              <a:t>[11]</a:t>
            </a:r>
            <a:r>
              <a:rPr lang="pt-BR" altLang="pt-BR" smtClean="0"/>
              <a:t> Obviamente, sua leitura é essencial para a vida espiritual; neste sentido, os benefícios ocorrem em três direções.</a:t>
            </a:r>
            <a:r>
              <a:rPr lang="pt-BR" altLang="pt-BR" smtClean="0">
                <a:hlinkClick r:id="rId14"/>
              </a:rPr>
              <a:t>[12]</a:t>
            </a:r>
            <a:endParaRPr lang="pt-BR" altLang="pt-BR" smtClean="0"/>
          </a:p>
          <a:p>
            <a:r>
              <a:rPr lang="pt-BR" altLang="pt-BR" b="1" smtClean="0"/>
              <a:t>O estudo da Bíblia é essencial para crescer</a:t>
            </a:r>
            <a:endParaRPr lang="pt-BR" altLang="pt-BR" smtClean="0"/>
          </a:p>
          <a:p>
            <a:r>
              <a:rPr lang="pt-BR" altLang="pt-BR" smtClean="0"/>
              <a:t>De acordo com o apóstolo Pedro, o estudo da Palavra proporciona crescimento. Assim ele se expressa em 1 Pedro 2:2:</a:t>
            </a:r>
          </a:p>
          <a:p>
            <a:r>
              <a:rPr lang="pt-BR" altLang="pt-BR" i="1" smtClean="0"/>
              <a:t>Como crianças recém-nascidas, desejem de coração o leite espiritual puro, para que por meio dele cresçam para a salvação</a:t>
            </a:r>
            <a:r>
              <a:rPr lang="pt-BR" altLang="pt-BR" smtClean="0"/>
              <a:t> (NVI).</a:t>
            </a:r>
          </a:p>
          <a:p>
            <a:r>
              <a:rPr lang="pt-BR" altLang="pt-BR" smtClean="0"/>
              <a:t>Do verso citado acima, três palavras devem ser destacadas. A primeira é </a:t>
            </a:r>
            <a:r>
              <a:rPr lang="pt-BR" altLang="pt-BR" i="1" smtClean="0"/>
              <a:t>como</a:t>
            </a:r>
            <a:r>
              <a:rPr lang="pt-BR" altLang="pt-BR" smtClean="0"/>
              <a:t>, que indica atitude. Para o recém nascido, buscar o peito da mãe ou a mamadeira é algo natural, necessário para o sustento físico; de igual modo, diz o apóstolo, o cristão precisa desenvolver a atitude natural de buscar, querer, o Livro Sagrado, para o sustento espiritual.</a:t>
            </a:r>
          </a:p>
          <a:p>
            <a:r>
              <a:rPr lang="pt-BR" altLang="pt-BR" smtClean="0"/>
              <a:t>A segunda palavra que merece ser destacada é </a:t>
            </a:r>
            <a:r>
              <a:rPr lang="pt-BR" altLang="pt-BR" i="1" smtClean="0"/>
              <a:t>desejem</a:t>
            </a:r>
            <a:r>
              <a:rPr lang="pt-BR" altLang="pt-BR" smtClean="0"/>
              <a:t>, que indica vontade e apetite; mais do que isso: é “anelar”, “desejar muito”, atribuindo-lhe um sentido intensivo.</a:t>
            </a:r>
            <a:r>
              <a:rPr lang="pt-BR" altLang="pt-BR" smtClean="0">
                <a:hlinkClick r:id="rId15"/>
              </a:rPr>
              <a:t>[13]</a:t>
            </a:r>
            <a:r>
              <a:rPr lang="pt-BR" altLang="pt-BR" smtClean="0"/>
              <a:t> Assim como a criança deseja alimentar-se do leite materno, o cristão alimenta-se da Escritura, e o faz com desejo intenso, sabendo que assim cresce à estatura de Cristo.</a:t>
            </a:r>
          </a:p>
          <a:p>
            <a:r>
              <a:rPr lang="pt-BR" altLang="pt-BR" smtClean="0"/>
              <a:t>Em terceiro lugar, destaco a expressão </a:t>
            </a:r>
            <a:r>
              <a:rPr lang="pt-BR" altLang="pt-BR" i="1" smtClean="0"/>
              <a:t>para que</a:t>
            </a:r>
            <a:r>
              <a:rPr lang="pt-BR" altLang="pt-BR" smtClean="0"/>
              <a:t>, a qual indica alvo, objetivo. No entender do apóstolo, o objetivo é o crescimento para a salvação. É importante notar que o texto sagrado não diz que o alvo de alimentar-se da Palavra é conhecer, mas crescer. Certamente não podemos crescer sem conhecer a Sagrada da Escritura, embora possamos conhecê-la e não crescer. Como? Há pessoas para quem a Bíblia é apenas uma fonte de curiosidade; o resultado é que essas pessoas se tornam pecadoras esclarecidas, nada mais do que isso. Já outras pessoas encaram a Palavra como normativa, e recebem a Cristo como o Salvador; o resultado é que essas pessoas crescem à estatura do Salvador.</a:t>
            </a:r>
          </a:p>
          <a:p>
            <a:r>
              <a:rPr lang="pt-BR" altLang="pt-BR" b="1" smtClean="0"/>
              <a:t>O estudo da Bíblia é essencial para a maturidade espiritual</a:t>
            </a:r>
            <a:endParaRPr lang="pt-BR" altLang="pt-BR" smtClean="0"/>
          </a:p>
          <a:p>
            <a:r>
              <a:rPr lang="pt-BR" altLang="pt-BR" smtClean="0"/>
              <a:t>Além de ser essencial para o crescimento, a Palavra de Deus tem outro papel fundamental na vida do cristão, conforme explicado pelo apóstolo Paulo em Hebreus: 5:11-14:</a:t>
            </a:r>
          </a:p>
          <a:p>
            <a:r>
              <a:rPr lang="pt-PT" altLang="pt-BR" i="1" smtClean="0"/>
              <a:t>Quanto a isso [Cristo], temos muito que dizer, coisas difíceis de explicar, porque vocês se tornaram lentos para aprender. De fato, embora a esta altura já devessem ser mestres, vocês precisam de alguém que lhes ensine novamente os princípios elementares da palavra de Deus. Estão precisando de leite, e não de alimento sólido! Quem se alimenta de leite ainda é criança, e não tem experiência no ensino da justiça. Mas o alimento sólido é para os adultos, os quais, pelo exercício constante, tornaram-se aptos para discernir tanto o bem quanto o mal.</a:t>
            </a:r>
            <a:endParaRPr lang="pt-BR" altLang="pt-BR" smtClean="0"/>
          </a:p>
          <a:p>
            <a:r>
              <a:rPr lang="pt-BR" altLang="pt-BR" smtClean="0"/>
              <a:t>      O escritor bíblico afirma que tem muito conteúdo a comunicar, mas que é difícil explicá-lo, e a dificuldade não ocorre por problemas no processo da revelação. As dificuldades surgiram devido à lentidão do aprendizado dos receptores da mensagem. Então, a palavra chave nesta passagem é </a:t>
            </a:r>
            <a:r>
              <a:rPr lang="pt-BR" altLang="pt-BR" i="1" smtClean="0"/>
              <a:t>tempo</a:t>
            </a:r>
            <a:r>
              <a:rPr lang="pt-BR" altLang="pt-BR" smtClean="0"/>
              <a:t>: com o passar do tempo os filhos de Deus precisam sair da imaturidade para a maturidade, do leite para o alimento sólido. E como essa maturidade pode ser discernida? Pela aptidão </a:t>
            </a:r>
            <a:r>
              <a:rPr lang="pt-PT" altLang="pt-BR" smtClean="0"/>
              <a:t>para discernir tanto o bem quanto o mal. Assim, a “marca da maturidade espiritual não quanto nós sabemos, mas quanto nós usamos. No reino espiritual, o oposto de ignorância não é conhecimento, mas obediência”.</a:t>
            </a:r>
            <a:r>
              <a:rPr lang="pt-PT" altLang="pt-BR" smtClean="0">
                <a:hlinkClick r:id="rId16"/>
              </a:rPr>
              <a:t>[14]</a:t>
            </a:r>
            <a:endParaRPr lang="pt-BR" altLang="pt-BR" smtClean="0"/>
          </a:p>
          <a:p>
            <a:r>
              <a:rPr lang="pt-BR" altLang="pt-BR" b="1" smtClean="0"/>
              <a:t>O estudo da Bíblia é essencial para a eficácia espiritual</a:t>
            </a:r>
            <a:endParaRPr lang="pt-BR" altLang="pt-BR" smtClean="0"/>
          </a:p>
          <a:p>
            <a:r>
              <a:rPr lang="pt-BR" altLang="pt-BR" smtClean="0"/>
              <a:t>O terceiro benefício espiritual decorrente do estudo da Bíblia é apontado no livro de 2 Timóteo 3:16-17:</a:t>
            </a:r>
          </a:p>
          <a:p>
            <a:r>
              <a:rPr lang="pt-PT" altLang="pt-BR" i="1" smtClean="0"/>
              <a:t>Toda a Escritura é inspirada por Deus e útil para o ensino, para a repreensão, para a correção e para a instrução na justiça, para que o homem de Deus seja apto e plenamente preparado para toda boa obra.</a:t>
            </a:r>
            <a:endParaRPr lang="pt-BR" altLang="pt-BR" smtClean="0"/>
          </a:p>
          <a:p>
            <a:r>
              <a:rPr lang="pt-BR" altLang="pt-BR" smtClean="0"/>
              <a:t>O apóstolo Paulo escreve da perspectiva hebraica de educação; neste sentido, sua compreensão de ensino e aprendizado não estava ligada meramente ao conhecimento ou preparo intelectual da vida humana. Obviamente, esses elementos eram considerados importantes, mas o alvo final do processo educacional era uma vida espiritual eficaz, percebida por um comportamento santo e um estilo de vida que refletisse a ação de Deus na vida, transformando-a.</a:t>
            </a:r>
            <a:r>
              <a:rPr lang="pt-BR" altLang="pt-BR" smtClean="0">
                <a:hlinkClick r:id="rId17"/>
              </a:rPr>
              <a:t>[15]</a:t>
            </a:r>
            <a:endParaRPr lang="pt-BR" altLang="pt-BR" smtClean="0"/>
          </a:p>
          <a:p>
            <a:r>
              <a:rPr lang="pt-BR" altLang="pt-BR" smtClean="0"/>
              <a:t>OS BENEFÍCIOS INTELECTUAIS DO ESTUDO DA BÍBLIA</a:t>
            </a:r>
          </a:p>
          <a:p>
            <a:r>
              <a:rPr lang="pt-BR" altLang="pt-BR" smtClean="0"/>
              <a:t>Como afirma James Braga, “um dos maiores privilégios que Deus concedeu a Seus filhos é a oportunidade de estudar a Sua Palavra”,</a:t>
            </a:r>
            <a:r>
              <a:rPr lang="pt-BR" altLang="pt-BR" smtClean="0">
                <a:hlinkClick r:id="rId18"/>
              </a:rPr>
              <a:t>[16]</a:t>
            </a:r>
            <a:r>
              <a:rPr lang="pt-BR" altLang="pt-BR" smtClean="0"/>
              <a:t> justamente porque nela encontramos as orientações que Ele nos oferece para um viver seguro, correto e de acordo com a Sua vontade. Acima de tudo, a Bíblia é o mapa que nos mostra o caminho que conduz à vida eterna.</a:t>
            </a:r>
          </a:p>
          <a:p>
            <a:r>
              <a:rPr lang="pt-BR" altLang="pt-BR" smtClean="0"/>
              <a:t>      Todavia, o benefício do estudo da Bíblia não se limita ao âmbito religioso ou espiritual. Ellen G. White afirma, categoricamente, que “como meio para o preparo intelectual, a Bíblia é mais eficiente do que qualquer outro livro, ou todos os livros reunidos”.</a:t>
            </a:r>
            <a:r>
              <a:rPr lang="pt-BR" altLang="pt-BR" smtClean="0">
                <a:hlinkClick r:id="rId19"/>
              </a:rPr>
              <a:t>[17]</a:t>
            </a:r>
            <a:r>
              <a:rPr lang="pt-BR" altLang="pt-BR" smtClean="0"/>
              <a:t> Essa afirmação é surpreendente! É possível que algumas pessoas digam: “Não tenho dúvida da importância da Bíblia para a minha vida spiritual. Mas, como ela pode me ajudar na minha cognição, na minha inteligência?”.</a:t>
            </a:r>
          </a:p>
          <a:p>
            <a:r>
              <a:rPr lang="pt-BR" altLang="pt-BR" smtClean="0"/>
              <a:t>      De acordo com senhora White, a contribuição intelectual da Bíblia se fundamenta em três características da Escritura: “A grandeza de seus temas, a nobre simplicidade de suas declarações, a beleza de suas imagens”.</a:t>
            </a:r>
            <a:r>
              <a:rPr lang="pt-BR" altLang="pt-BR" smtClean="0">
                <a:hlinkClick r:id="rId20"/>
              </a:rPr>
              <a:t>[18]</a:t>
            </a:r>
            <a:r>
              <a:rPr lang="pt-BR" altLang="pt-BR" smtClean="0"/>
              <a:t> Quando analisamos essa declaração, percebemos a riqueza oculta numa declaração tão despretensiosa. Vamos pensar em cada um desses itens.</a:t>
            </a:r>
          </a:p>
          <a:p>
            <a:r>
              <a:rPr lang="pt-BR" altLang="pt-BR" smtClean="0"/>
              <a:t>      Quanto à grandeza dos temas da Bíblia, podemos afirmar que se exige esforço intelectual complexo na sistematização de seus assuntos: conhecimento (informação), compreensão (entendimento), aplicação (prática), análise (diferenciação das partes), síntese (esquematização), avaliação (juízo de valor). Como exemplo, podemos citar o esforço necessário para a compreensão de temas amplos, grandiosos, como a luta entre o bem e o mal; neste caso, não basta apenas dominar a </a:t>
            </a:r>
            <a:r>
              <a:rPr lang="pt-BR" altLang="pt-BR" i="1" smtClean="0"/>
              <a:t>informação</a:t>
            </a:r>
            <a:r>
              <a:rPr lang="pt-BR" altLang="pt-BR" smtClean="0"/>
              <a:t> do que significa a luta entre o bem e o mal, pois sua compreensão exige </a:t>
            </a:r>
            <a:r>
              <a:rPr lang="pt-BR" altLang="pt-BR" i="1" smtClean="0"/>
              <a:t>síntese</a:t>
            </a:r>
            <a:r>
              <a:rPr lang="pt-BR" altLang="pt-BR" smtClean="0"/>
              <a:t> e inclusive </a:t>
            </a:r>
            <a:r>
              <a:rPr lang="pt-BR" altLang="pt-BR" i="1" smtClean="0"/>
              <a:t>avaliação</a:t>
            </a:r>
            <a:r>
              <a:rPr lang="pt-BR" altLang="pt-BR" smtClean="0"/>
              <a:t>.</a:t>
            </a:r>
          </a:p>
          <a:p>
            <a:r>
              <a:rPr lang="pt-BR" altLang="pt-BR" smtClean="0"/>
              <a:t>      Além disso, nossa mente se expande diante da variedade dos temas bíblicos (polifonia), enquanto que livros “acadêmicos” abordam apenas um tópico (monofonia).</a:t>
            </a:r>
            <a:r>
              <a:rPr lang="pt-BR" altLang="pt-BR" smtClean="0">
                <a:hlinkClick r:id="rId21"/>
              </a:rPr>
              <a:t>[19]</a:t>
            </a:r>
            <a:r>
              <a:rPr lang="pt-BR" altLang="pt-BR" smtClean="0"/>
              <a:t> Mais ainda: Em livros comuns, as ideias são encontradas entre o texto; na Bíblia, somos levados a um contexto mais amplo, diferente do nosso, e este exercício, por ser complexo e desafiador, torna-se um estimulador da inteligência.</a:t>
            </a:r>
          </a:p>
          <a:p>
            <a:r>
              <a:rPr lang="pt-BR" altLang="pt-BR" smtClean="0"/>
              <a:t>      Também é importante observar que enquanto que num livro comum o leitor tem um ambiente ou contexto, a Bíblia nos coloca diante de 66 contextos diferentes, o que requer relacionamento entre as partes e contextos para sua compreensão, exigindo –ao mesmo tempo – olhar restrito e olhar globalizado.</a:t>
            </a:r>
          </a:p>
          <a:p>
            <a:r>
              <a:rPr lang="pt-BR" altLang="pt-BR" smtClean="0"/>
              <a:t>      O professor Sikberto Marks nos lembra que a leitura da Bíblia permite a prática de diversas estratégias que desenvolvem o intelecto:</a:t>
            </a:r>
          </a:p>
          <a:p>
            <a:r>
              <a:rPr lang="pt-BR" altLang="pt-BR" smtClean="0"/>
              <a:t>ü   Meditação (atenção intensa do espírito sobre um assunto),</a:t>
            </a:r>
          </a:p>
          <a:p>
            <a:r>
              <a:rPr lang="pt-BR" altLang="pt-BR" smtClean="0"/>
              <a:t>ü   Reflexão (exame de consciência, que desenvolve o senso crítico e subjuga a ingenuidade),</a:t>
            </a:r>
          </a:p>
          <a:p>
            <a:r>
              <a:rPr lang="pt-BR" altLang="pt-BR" smtClean="0"/>
              <a:t>ü   Observação (exame atento e minucioso),</a:t>
            </a:r>
          </a:p>
          <a:p>
            <a:r>
              <a:rPr lang="pt-BR" altLang="pt-BR" smtClean="0"/>
              <a:t>ü   Comparação (confronto de idéias),</a:t>
            </a:r>
          </a:p>
          <a:p>
            <a:r>
              <a:rPr lang="pt-BR" altLang="pt-BR" smtClean="0"/>
              <a:t>ü   Cultivo e aperfeiçoamento de princípios (princípios são a essência do governo da mente).</a:t>
            </a:r>
            <a:r>
              <a:rPr lang="pt-BR" altLang="pt-BR" smtClean="0">
                <a:hlinkClick r:id="rId22"/>
              </a:rPr>
              <a:t>[20]</a:t>
            </a:r>
            <a:endParaRPr lang="pt-BR" altLang="pt-BR" smtClean="0"/>
          </a:p>
          <a:p>
            <a:r>
              <a:rPr lang="pt-BR" altLang="pt-BR" smtClean="0"/>
              <a:t>No que diz respeito à simplicidade das declarações bíblicas, podemos afirmar que – por incrível que pareça – a simplicidade exige um </a:t>
            </a:r>
            <a:r>
              <a:rPr lang="pt-BR" altLang="pt-BR" i="1" smtClean="0"/>
              <a:t>raciocínio duplo</a:t>
            </a:r>
            <a:r>
              <a:rPr lang="pt-BR" altLang="pt-BR" smtClean="0"/>
              <a:t>: primeiro para </a:t>
            </a:r>
            <a:r>
              <a:rPr lang="pt-BR" altLang="pt-BR" i="1" smtClean="0"/>
              <a:t>compreender</a:t>
            </a:r>
            <a:r>
              <a:rPr lang="pt-BR" altLang="pt-BR" smtClean="0"/>
              <a:t> o difícil, e depois para </a:t>
            </a:r>
            <a:r>
              <a:rPr lang="pt-BR" altLang="pt-BR" i="1" smtClean="0"/>
              <a:t>traduzir</a:t>
            </a:r>
            <a:r>
              <a:rPr lang="pt-BR" altLang="pt-BR" smtClean="0"/>
              <a:t> isso numa linguagem compreensível, comum. Isso significa que falar difícil é fácil; o difícil é falar fácil. O importante disso é que declarações simples harmonizam com a vida diária, de modo que a leitura da Bíblia nos torna capazes de uma melhor compreensão da vida </a:t>
            </a:r>
            <a:r>
              <a:rPr lang="pt-BR" altLang="pt-BR" i="1" smtClean="0"/>
              <a:t>complexa</a:t>
            </a:r>
            <a:r>
              <a:rPr lang="pt-BR" altLang="pt-BR" smtClean="0"/>
              <a:t> e da vida </a:t>
            </a:r>
            <a:r>
              <a:rPr lang="pt-BR" altLang="pt-BR" i="1" smtClean="0"/>
              <a:t>comum</a:t>
            </a:r>
            <a:r>
              <a:rPr lang="pt-BR" altLang="pt-BR" smtClean="0"/>
              <a:t>.</a:t>
            </a:r>
          </a:p>
          <a:p>
            <a:r>
              <a:rPr lang="pt-BR" altLang="pt-BR" smtClean="0"/>
              <a:t>Imagine a simplicidade, e ao mesmo tempo a profundidade, escondidas em versos como “o Senhor é o meu Pastor, nada me faltará”. Ou “o reino dos céus é semelhante ao fermento”. Ou, ainda, “posso todas as coisas naquEle que me fortalece”. Se bem que essas afirmações sugerem coisas facilmente compreensíveis, como o cuidado de Deus por nós ou a maneira como Deus trabalha em nossa vida, é também verdade que elas nos colocam diante de temas profundos: Por que às vezes, aparentemente, Deus cuida de uns e não de outros? Por que Deus alcança rapidamente o coração de uns, enquanto que outros demoram tanto a se entregarem a Ele?</a:t>
            </a:r>
          </a:p>
          <a:p>
            <a:r>
              <a:rPr lang="pt-BR" altLang="pt-BR" smtClean="0"/>
              <a:t>Finalmente, outra característica da Escritura que contribui para o desenvolvimento de nosso intelecto é a beleza da suas imagens. Não há dúvidas de que as diversas metáforas e parábolas da Bíblia de certo modo nos levam ao mundo do </a:t>
            </a:r>
            <a:r>
              <a:rPr lang="pt-BR" altLang="pt-BR" i="1" smtClean="0"/>
              <a:t>faz de conta</a:t>
            </a:r>
            <a:r>
              <a:rPr lang="pt-BR" altLang="pt-BR" smtClean="0"/>
              <a:t>, do imaginário, possibilitando criatividade, liberdade e maior aplicabilidade. Por outro lado, os temas profundos e espirituais ficam mais compreensíveis e concretos pelas imagens que a Bíblia apresenta, as quais também ajudam a fixar o conhecimento.</a:t>
            </a:r>
          </a:p>
          <a:p>
            <a:r>
              <a:rPr lang="pt-BR" altLang="pt-BR" smtClean="0"/>
              <a:t> </a:t>
            </a:r>
          </a:p>
          <a:p>
            <a:r>
              <a:rPr lang="pt-BR" altLang="pt-BR" b="1" smtClean="0"/>
              <a:t>CONCLUSÃO</a:t>
            </a:r>
            <a:endParaRPr lang="pt-BR" altLang="pt-BR" smtClean="0"/>
          </a:p>
          <a:p>
            <a:r>
              <a:rPr lang="pt-BR" altLang="pt-BR" smtClean="0"/>
              <a:t>A Bíblia é um livro singular, e essa unicidade aponta para a sua origem divina. A singularidade da Escritura pode ser verificada em pelo menos quatro aspectos:</a:t>
            </a:r>
            <a:r>
              <a:rPr lang="pt-BR" altLang="pt-BR" smtClean="0">
                <a:hlinkClick r:id="rId23"/>
              </a:rPr>
              <a:t>[21]</a:t>
            </a:r>
            <a:endParaRPr lang="pt-BR" altLang="pt-BR" smtClean="0"/>
          </a:p>
          <a:p>
            <a:r>
              <a:rPr lang="pt-BR" altLang="pt-BR" smtClean="0"/>
              <a:t>ü  Primeiro, ela é singular em sua </a:t>
            </a:r>
            <a:r>
              <a:rPr lang="pt-BR" altLang="pt-BR" b="1" smtClean="0"/>
              <a:t>produção</a:t>
            </a:r>
            <a:r>
              <a:rPr lang="pt-BR" altLang="pt-BR" smtClean="0"/>
              <a:t>. Sendo um só livro, é, contudo, formada de vários livros. Além disso, não é meramente uma coleção de histórias, cartas ou poesias. É uma perfeita unidade, progressiva e harmoniosa, girando sempre em torno de um assunto e uma pessoa: salvação em Jesus. E, diferenciando-se abismalmente de qualquer outro livro, a Bíblia foi escrita em aproximadamente 1500 anos, em três idiomas diferentes, em três continentes diferentes e por autores fantasticamente diversos, dentre os quais um construtor de tendas, um médico, dois carpinteiros, dois pescadores, alguns reis, um oficial da nobreza etc.</a:t>
            </a:r>
          </a:p>
          <a:p>
            <a:r>
              <a:rPr lang="pt-BR" altLang="pt-BR" smtClean="0"/>
              <a:t>ü  Segundo, ela é singular em sua </a:t>
            </a:r>
            <a:r>
              <a:rPr lang="pt-BR" altLang="pt-BR" b="1" smtClean="0"/>
              <a:t>preservação</a:t>
            </a:r>
            <a:r>
              <a:rPr lang="pt-BR" altLang="pt-BR" smtClean="0"/>
              <a:t>. Provavelmente seja o livro mais perseguido de toda a história do mundo. De fato, muitos tentaram proibi-la e destruí-la; mas seus esforços foram vãos. Ela é uma bigorna que tem esmiuçado muitos martelos.</a:t>
            </a:r>
          </a:p>
          <a:p>
            <a:r>
              <a:rPr lang="pt-BR" altLang="pt-BR" smtClean="0"/>
              <a:t>ü  Terceiro, ela é singular em suas </a:t>
            </a:r>
            <a:r>
              <a:rPr lang="pt-BR" altLang="pt-BR" b="1" smtClean="0"/>
              <a:t>proclamações</a:t>
            </a:r>
            <a:r>
              <a:rPr lang="pt-BR" altLang="pt-BR" smtClean="0"/>
              <a:t>. Na época de sua escrita, mais de um quarto de seu conteúdo era profético, a maior parte tendo já se cumprido com espantosa precisão. Seus temas abrangem desde o Céu até o inferno, do Bem ao mal, do Criador à criatura, do passado ao futuro, passando pelo presente.</a:t>
            </a:r>
          </a:p>
          <a:p>
            <a:r>
              <a:rPr lang="pt-BR" altLang="pt-BR" smtClean="0"/>
              <a:t>ü  Finalmente, ela é singular pelo seu </a:t>
            </a:r>
            <a:r>
              <a:rPr lang="pt-BR" altLang="pt-BR" b="1" smtClean="0"/>
              <a:t>resultado</a:t>
            </a:r>
            <a:r>
              <a:rPr lang="pt-BR" altLang="pt-BR" smtClean="0"/>
              <a:t>. Como nenhum outro livro, a Bíblia influenciou e influencia profundamente a cultura, o pensamento e história do mundo, modelando a arte, a música, a moralidade, a oratória, a lei, a política, a filosofia e a literatura. Além de influenciar pessoas, é claro.</a:t>
            </a:r>
          </a:p>
          <a:p>
            <a:r>
              <a:rPr lang="pt-BR" altLang="pt-BR" smtClean="0"/>
              <a:t> </a:t>
            </a:r>
          </a:p>
          <a:p>
            <a:r>
              <a:rPr lang="pt-BR" altLang="pt-BR" smtClean="0"/>
              <a:t>Diante de um livro tão especial – dádiva do Céu à Terra – o que podemos fazer? Temos quatro alternativas corretas: estudá-la, amá-la, seguir seus preceitos e ensiná-la aos outros. Façamos isso, e seremos não apenas ótimos pastores, professores de Escola Sabatina etc., mas, acima de tudo, fiéis e felizes filhos e filhas de Deus.</a:t>
            </a:r>
          </a:p>
          <a:p>
            <a:r>
              <a:rPr lang="pt-BR" altLang="pt-BR" smtClean="0"/>
              <a:t> </a:t>
            </a:r>
          </a:p>
          <a:p>
            <a:r>
              <a:rPr lang="pt-BR" altLang="pt-BR" smtClean="0"/>
              <a:t> </a:t>
            </a:r>
          </a:p>
          <a:p>
            <a:r>
              <a:rPr lang="pt-BR" altLang="pt-BR" smtClean="0"/>
              <a:t> </a:t>
            </a:r>
          </a:p>
          <a:p>
            <a:r>
              <a:rPr lang="pt-BR" altLang="pt-BR" smtClean="0">
                <a:hlinkClick r:id="rId24"/>
              </a:rPr>
              <a:t>[1]</a:t>
            </a:r>
            <a:r>
              <a:rPr lang="pt-BR" altLang="pt-BR" smtClean="0"/>
              <a:t> Jack Miles. </a:t>
            </a:r>
            <a:r>
              <a:rPr lang="pt-BR" altLang="pt-BR" i="1" smtClean="0"/>
              <a:t>Deus: Uma Biografia</a:t>
            </a:r>
            <a:r>
              <a:rPr lang="pt-BR" altLang="pt-BR" smtClean="0"/>
              <a:t>. São Paulo: Companhia das Letras, 2001, p. 16.</a:t>
            </a:r>
          </a:p>
          <a:p>
            <a:r>
              <a:rPr lang="pt-BR" altLang="pt-BR" smtClean="0">
                <a:hlinkClick r:id="rId25"/>
              </a:rPr>
              <a:t>[2]</a:t>
            </a:r>
            <a:r>
              <a:rPr lang="pt-BR" altLang="pt-BR" smtClean="0"/>
              <a:t> George R. Knight.</a:t>
            </a:r>
            <a:r>
              <a:rPr lang="pt-BR" altLang="pt-BR" i="1" smtClean="0"/>
              <a:t> Filosofia e Educação – Uma Introdução da Perspectiva Cristã</a:t>
            </a:r>
            <a:r>
              <a:rPr lang="pt-BR" altLang="pt-BR" smtClean="0"/>
              <a:t>, 4ª Ed. Engenheiro Coelho, SP: UNASPRESS, 2010, p. 29-31.</a:t>
            </a:r>
          </a:p>
          <a:p>
            <a:r>
              <a:rPr lang="pt-BR" altLang="pt-BR" smtClean="0">
                <a:hlinkClick r:id="rId26"/>
              </a:rPr>
              <a:t>[3]</a:t>
            </a:r>
            <a:r>
              <a:rPr lang="pt-BR" altLang="pt-BR" smtClean="0"/>
              <a:t> Bruce Wilkinson &amp; Kenneth Boa. </a:t>
            </a:r>
            <a:r>
              <a:rPr lang="pt-BR" altLang="pt-BR" i="1" smtClean="0"/>
              <a:t>Descobrindo a Bíblia</a:t>
            </a:r>
            <a:r>
              <a:rPr lang="pt-BR" altLang="pt-BR" smtClean="0"/>
              <a:t>. São Paulo: Candeia, 2000, p.vii.</a:t>
            </a:r>
          </a:p>
          <a:p>
            <a:r>
              <a:rPr lang="pt-BR" altLang="pt-BR" smtClean="0">
                <a:hlinkClick r:id="rId27"/>
              </a:rPr>
              <a:t>[4]</a:t>
            </a:r>
            <a:r>
              <a:rPr lang="pt-BR" altLang="pt-BR" smtClean="0"/>
              <a:t> George R. Knight.</a:t>
            </a:r>
            <a:r>
              <a:rPr lang="pt-BR" altLang="pt-BR" i="1" smtClean="0"/>
              <a:t> Filosofia e Educação</a:t>
            </a:r>
            <a:r>
              <a:rPr lang="pt-BR" altLang="pt-BR" smtClean="0"/>
              <a:t>, p. 29.</a:t>
            </a:r>
          </a:p>
          <a:p>
            <a:r>
              <a:rPr lang="pt-BR" altLang="pt-BR" smtClean="0">
                <a:hlinkClick r:id="rId28"/>
              </a:rPr>
              <a:t>[5]</a:t>
            </a:r>
            <a:r>
              <a:rPr lang="pt-BR" altLang="pt-BR" smtClean="0"/>
              <a:t> Bruce Wilkinson &amp; Kenneth Boa. </a:t>
            </a:r>
            <a:r>
              <a:rPr lang="pt-BR" altLang="pt-BR" i="1" smtClean="0"/>
              <a:t>Descobrindo a Bíblia</a:t>
            </a:r>
            <a:r>
              <a:rPr lang="pt-BR" altLang="pt-BR" smtClean="0"/>
              <a:t>, p.vii.</a:t>
            </a:r>
          </a:p>
          <a:p>
            <a:r>
              <a:rPr lang="pt-BR" altLang="pt-BR" smtClean="0">
                <a:hlinkClick r:id="rId29"/>
              </a:rPr>
              <a:t>[6]</a:t>
            </a:r>
            <a:r>
              <a:rPr lang="pt-BR" altLang="pt-BR" smtClean="0"/>
              <a:t> Amy Orr-Ewing. </a:t>
            </a:r>
            <a:r>
              <a:rPr lang="pt-BR" altLang="pt-BR" i="1" smtClean="0"/>
              <a:t>Por que confiar na Bíblia? Respostas a Dez Perguntas Difíceis</a:t>
            </a:r>
            <a:r>
              <a:rPr lang="pt-BR" altLang="pt-BR" smtClean="0"/>
              <a:t>. Viçosa, MG: 2008, p. 13, 14.</a:t>
            </a:r>
          </a:p>
          <a:p>
            <a:r>
              <a:rPr lang="pt-BR" altLang="pt-BR" smtClean="0">
                <a:hlinkClick r:id="rId30"/>
              </a:rPr>
              <a:t>[7]</a:t>
            </a:r>
            <a:r>
              <a:rPr lang="pt-BR" altLang="pt-BR" smtClean="0"/>
              <a:t> Ludwig Wittgenstein. </a:t>
            </a:r>
            <a:r>
              <a:rPr lang="en-US" altLang="pt-BR" i="1" smtClean="0"/>
              <a:t>Tractatus logico-philosophicus</a:t>
            </a:r>
            <a:r>
              <a:rPr lang="en-US" altLang="pt-BR" smtClean="0"/>
              <a:t>. </a:t>
            </a:r>
            <a:r>
              <a:rPr lang="pt-BR" altLang="pt-BR" smtClean="0"/>
              <a:t>São Paulo: EDUSP, 1993.</a:t>
            </a:r>
          </a:p>
          <a:p>
            <a:r>
              <a:rPr lang="pt-BR" altLang="pt-BR" smtClean="0">
                <a:hlinkClick r:id="rId31"/>
              </a:rPr>
              <a:t>[8]</a:t>
            </a:r>
            <a:r>
              <a:rPr lang="pt-BR" altLang="pt-BR" smtClean="0"/>
              <a:t> Amy Orr-Ewing. </a:t>
            </a:r>
            <a:r>
              <a:rPr lang="pt-BR" altLang="pt-BR" i="1" smtClean="0"/>
              <a:t>Por que confiar na Bíblia?</a:t>
            </a:r>
            <a:r>
              <a:rPr lang="pt-BR" altLang="pt-BR" smtClean="0"/>
              <a:t>, p. 19.</a:t>
            </a:r>
          </a:p>
          <a:p>
            <a:r>
              <a:rPr lang="pt-BR" altLang="pt-BR" smtClean="0">
                <a:hlinkClick r:id="rId32"/>
              </a:rPr>
              <a:t>[9]</a:t>
            </a:r>
            <a:r>
              <a:rPr lang="pt-BR" altLang="pt-BR" smtClean="0"/>
              <a:t> Jean-François Lyotard. </a:t>
            </a:r>
            <a:r>
              <a:rPr lang="pt-BR" altLang="pt-BR" i="1" smtClean="0"/>
              <a:t>A Condição Pós-Moderna</a:t>
            </a:r>
            <a:r>
              <a:rPr lang="pt-BR" altLang="pt-BR" smtClean="0"/>
              <a:t>. São Paulo: José Olympio, 2002.</a:t>
            </a:r>
          </a:p>
          <a:p>
            <a:r>
              <a:rPr lang="pt-BR" altLang="pt-BR" smtClean="0">
                <a:hlinkClick r:id="rId33"/>
              </a:rPr>
              <a:t>[10]</a:t>
            </a:r>
            <a:r>
              <a:rPr lang="pt-BR" altLang="pt-BR" smtClean="0"/>
              <a:t> Amy Orr-Ewing. </a:t>
            </a:r>
            <a:r>
              <a:rPr lang="pt-BR" altLang="pt-BR" i="1" smtClean="0"/>
              <a:t>Por que confiar na Bíblia?</a:t>
            </a:r>
            <a:r>
              <a:rPr lang="pt-BR" altLang="pt-BR" smtClean="0"/>
              <a:t>, p. 20.</a:t>
            </a:r>
          </a:p>
          <a:p>
            <a:r>
              <a:rPr lang="en-US" altLang="pt-BR" smtClean="0">
                <a:hlinkClick r:id="rId34"/>
              </a:rPr>
              <a:t>[11]</a:t>
            </a:r>
            <a:r>
              <a:rPr lang="en-US" altLang="pt-BR" smtClean="0"/>
              <a:t> Howard G. Hendricks e William D. Hendricks. </a:t>
            </a:r>
            <a:r>
              <a:rPr lang="en-US" altLang="pt-BR" i="1" smtClean="0"/>
              <a:t>Living by the Book</a:t>
            </a:r>
            <a:r>
              <a:rPr lang="en-US" altLang="pt-BR" smtClean="0"/>
              <a:t>. Chicago: Moody Press, 1991, p. 18.</a:t>
            </a:r>
            <a:endParaRPr lang="pt-BR" altLang="pt-BR" smtClean="0"/>
          </a:p>
          <a:p>
            <a:r>
              <a:rPr lang="pt-BR" altLang="pt-BR" smtClean="0">
                <a:hlinkClick r:id="rId35"/>
              </a:rPr>
              <a:t>[12]</a:t>
            </a:r>
            <a:r>
              <a:rPr lang="pt-BR" altLang="pt-BR" smtClean="0"/>
              <a:t> Esta seção fundamenta-se em Howard G. Hendricks e William D. Hendricks. </a:t>
            </a:r>
            <a:r>
              <a:rPr lang="pt-BR" altLang="pt-BR" i="1" smtClean="0"/>
              <a:t>Living by the Book</a:t>
            </a:r>
            <a:r>
              <a:rPr lang="pt-BR" altLang="pt-BR" smtClean="0"/>
              <a:t>, p. 18 a 22.</a:t>
            </a:r>
          </a:p>
          <a:p>
            <a:r>
              <a:rPr lang="pt-BR" altLang="pt-BR" smtClean="0">
                <a:hlinkClick r:id="rId36"/>
              </a:rPr>
              <a:t>[13]</a:t>
            </a:r>
            <a:r>
              <a:rPr lang="pt-BR" altLang="pt-BR" smtClean="0"/>
              <a:t> Russell Norrman Champlin. </a:t>
            </a:r>
            <a:r>
              <a:rPr lang="pt-BR" altLang="pt-BR" i="1" smtClean="0"/>
              <a:t>O Novo Testamento Interpretado Versículo por Versículo</a:t>
            </a:r>
            <a:r>
              <a:rPr lang="pt-BR" altLang="pt-BR" smtClean="0"/>
              <a:t>. </a:t>
            </a:r>
            <a:r>
              <a:rPr lang="en-US" altLang="pt-BR" smtClean="0"/>
              <a:t>Vol. VI. São Paulo: Milenium, 1982, p. 113.</a:t>
            </a:r>
            <a:endParaRPr lang="pt-BR" altLang="pt-BR" smtClean="0"/>
          </a:p>
          <a:p>
            <a:r>
              <a:rPr lang="en-US" altLang="pt-BR" smtClean="0">
                <a:hlinkClick r:id="rId37"/>
              </a:rPr>
              <a:t>[14]</a:t>
            </a:r>
            <a:r>
              <a:rPr lang="en-US" altLang="pt-BR" smtClean="0"/>
              <a:t> Howard G. Hendricks e William D. Hendricks. </a:t>
            </a:r>
            <a:r>
              <a:rPr lang="pt-BR" altLang="pt-BR" i="1" smtClean="0"/>
              <a:t>Living by the Book</a:t>
            </a:r>
            <a:r>
              <a:rPr lang="pt-BR" altLang="pt-BR" smtClean="0"/>
              <a:t>, p. 21.</a:t>
            </a:r>
          </a:p>
          <a:p>
            <a:r>
              <a:rPr lang="pt-BR" altLang="pt-BR" smtClean="0">
                <a:hlinkClick r:id="rId38"/>
              </a:rPr>
              <a:t>[15]</a:t>
            </a:r>
            <a:r>
              <a:rPr lang="pt-BR" altLang="pt-BR" smtClean="0"/>
              <a:t> Lawrence Richards. </a:t>
            </a:r>
            <a:r>
              <a:rPr lang="pt-BR" altLang="pt-BR" i="1" smtClean="0"/>
              <a:t>Comentário Bíblico do Professor</a:t>
            </a:r>
            <a:r>
              <a:rPr lang="pt-BR" altLang="pt-BR" smtClean="0"/>
              <a:t> </a:t>
            </a:r>
            <a:r>
              <a:rPr lang="pt-BR" altLang="pt-BR" i="1" smtClean="0"/>
              <a:t>– Um</a:t>
            </a:r>
            <a:r>
              <a:rPr lang="pt-BR" altLang="pt-BR" smtClean="0"/>
              <a:t> </a:t>
            </a:r>
            <a:r>
              <a:rPr lang="pt-BR" altLang="pt-BR" i="1" smtClean="0"/>
              <a:t>Guia Didático Completo para Ajudar no Ensino das Escrituras Sagradas do Gênesis ao Apocalipse</a:t>
            </a:r>
            <a:r>
              <a:rPr lang="pt-BR" altLang="pt-BR" smtClean="0"/>
              <a:t>. São Paulo: Vida, 2004, p. 1123.</a:t>
            </a:r>
          </a:p>
          <a:p>
            <a:r>
              <a:rPr lang="pt-BR" altLang="pt-BR" smtClean="0">
                <a:hlinkClick r:id="rId39"/>
              </a:rPr>
              <a:t>[16]</a:t>
            </a:r>
            <a:r>
              <a:rPr lang="pt-BR" altLang="pt-BR" smtClean="0"/>
              <a:t> James Braga. </a:t>
            </a:r>
            <a:r>
              <a:rPr lang="pt-BR" altLang="pt-BR" i="1" smtClean="0"/>
              <a:t>Como Estudar a Bíblia</a:t>
            </a:r>
            <a:r>
              <a:rPr lang="pt-BR" altLang="pt-BR" smtClean="0"/>
              <a:t>. [S. L.]: Vida, 1991, p. 7.</a:t>
            </a:r>
          </a:p>
          <a:p>
            <a:r>
              <a:rPr lang="pt-BR" altLang="pt-BR" smtClean="0">
                <a:hlinkClick r:id="rId40"/>
              </a:rPr>
              <a:t>[17]</a:t>
            </a:r>
            <a:r>
              <a:rPr lang="pt-BR" altLang="pt-BR" smtClean="0"/>
              <a:t> Ellen G. White. </a:t>
            </a:r>
            <a:r>
              <a:rPr lang="pt-BR" altLang="pt-BR" i="1" smtClean="0"/>
              <a:t>Educação</a:t>
            </a:r>
            <a:r>
              <a:rPr lang="pt-BR" altLang="pt-BR" smtClean="0"/>
              <a:t>, 9ª Ed. Tatuí, SP: Casa Publicadora Brasileira, 2003, p. 124.</a:t>
            </a:r>
          </a:p>
          <a:p>
            <a:r>
              <a:rPr lang="pt-BR" altLang="pt-BR" smtClean="0">
                <a:hlinkClick r:id="rId41"/>
              </a:rPr>
              <a:t>[18]</a:t>
            </a:r>
            <a:r>
              <a:rPr lang="pt-BR" altLang="pt-BR" smtClean="0"/>
              <a:t> Ellen G. White. </a:t>
            </a:r>
            <a:r>
              <a:rPr lang="pt-BR" altLang="pt-BR" i="1" smtClean="0"/>
              <a:t>Educação</a:t>
            </a:r>
            <a:r>
              <a:rPr lang="pt-BR" altLang="pt-BR" smtClean="0"/>
              <a:t>, p. 124.</a:t>
            </a:r>
          </a:p>
          <a:p>
            <a:r>
              <a:rPr lang="pt-BR" altLang="pt-BR" smtClean="0">
                <a:hlinkClick r:id="rId42"/>
              </a:rPr>
              <a:t>[19]</a:t>
            </a:r>
            <a:r>
              <a:rPr lang="pt-BR" altLang="pt-BR" smtClean="0"/>
              <a:t> Sikberto Marks, </a:t>
            </a:r>
            <a:r>
              <a:rPr lang="pt-BR" altLang="pt-BR" i="1" smtClean="0"/>
              <a:t>Ruptura da Mente: Excelência Profissional Através da Leitura e Estudo de Pérolas - A Estratégia Revolucionária do Alto Desempenho Pessoal no Terceiro Milênio</a:t>
            </a:r>
            <a:r>
              <a:rPr lang="pt-BR" altLang="pt-BR" smtClean="0"/>
              <a:t>. Ijuí - RS: [s. n.], 1998, p. 272.</a:t>
            </a:r>
          </a:p>
          <a:p>
            <a:r>
              <a:rPr lang="pt-BR" altLang="pt-BR" smtClean="0">
                <a:hlinkClick r:id="rId43"/>
              </a:rPr>
              <a:t>[20]</a:t>
            </a:r>
            <a:r>
              <a:rPr lang="pt-BR" altLang="pt-BR" smtClean="0"/>
              <a:t> Sikberto Marks, </a:t>
            </a:r>
            <a:r>
              <a:rPr lang="pt-BR" altLang="pt-BR" i="1" smtClean="0"/>
              <a:t>Ruptura da Mente</a:t>
            </a:r>
            <a:r>
              <a:rPr lang="pt-BR" altLang="pt-BR" smtClean="0"/>
              <a:t>, p. 281-285.</a:t>
            </a:r>
          </a:p>
          <a:p>
            <a:r>
              <a:rPr lang="pt-BR" altLang="pt-BR" smtClean="0">
                <a:hlinkClick r:id="rId44"/>
              </a:rPr>
              <a:t>[21]</a:t>
            </a:r>
            <a:r>
              <a:rPr lang="pt-BR" altLang="pt-BR" smtClean="0"/>
              <a:t> Bruce Wilkinson &amp; Kenneth Boa. </a:t>
            </a:r>
            <a:r>
              <a:rPr lang="pt-BR" altLang="pt-BR" i="1" smtClean="0"/>
              <a:t>Descobrindo a Bíblia</a:t>
            </a:r>
            <a:r>
              <a:rPr lang="pt-BR" altLang="pt-BR" smtClean="0"/>
              <a:t> p. viii a x.</a:t>
            </a:r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225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2345256E-D922-41B7-A7EA-BED03C76EF64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962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Como afirma James Braga, “um dos maiores privilégios que Deus concedeu a Seus filhos é a oportunidade de estudar a Sua Palavra”,[16] justamente porque nela encontramos as orientações que Ele nos oferece para um viver seguro, correto e de acordo com a Sua vontade. Acima de tudo, a Bíblia é o mapa que nos mostra o caminho que conduz à vida eterna</a:t>
            </a:r>
            <a:endParaRPr lang="pt-BR" b="1" dirty="0"/>
          </a:p>
        </p:txBody>
      </p:sp>
      <p:sp>
        <p:nvSpPr>
          <p:cNvPr id="31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CD41DACE-8310-4DB8-B53F-3A41E09A80AE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10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740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dirty="0" smtClean="0"/>
              <a:t>A Bíblia nos proporciona também condições para compararmos ideias e atitudes, mostrando através de vários e diferentes exemplos os resultados de determinada conduta ou sentimento. Mas sempre mostrando a misericórdia de Deus para os que se arrependem e as consequências e o castigo daqueles que decididamente continuam em rebeldia a Deus.</a:t>
            </a:r>
            <a:endParaRPr lang="pt-BR" dirty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8120C1F0-D446-4434-B47A-AF1E5214E243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11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546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dirty="0" smtClean="0"/>
              <a:t>De maneira bem clara a Bíblia nos mostra também o Grande Conflito entre o Bem e o Mal. Mostrando as ações de Deus para desfazer os estragos que as ações de Satanás causaram ao mundo e ao homem.</a:t>
            </a:r>
          </a:p>
          <a:p>
            <a:pPr algn="just">
              <a:defRPr/>
            </a:pPr>
            <a:r>
              <a:rPr lang="pt-BR" dirty="0" smtClean="0"/>
              <a:t>Mas como a Bíblia conta a história completa, sabemos que vencerá esta guerra.</a:t>
            </a:r>
            <a:endParaRPr lang="pt-BR" dirty="0"/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93D22FC4-5FD8-4C46-9D36-A7DB5822E944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12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632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dirty="0" smtClean="0"/>
              <a:t>A Bíblia nos mostra o padrão planejado por Deus para o homem. Mostra princípios, bem como maneiras de expressá-los e </a:t>
            </a:r>
            <a:r>
              <a:rPr lang="pt-BR" dirty="0" err="1" smtClean="0"/>
              <a:t>e</a:t>
            </a:r>
            <a:r>
              <a:rPr lang="pt-BR" dirty="0" smtClean="0"/>
              <a:t> cultivá-los em nossa vida particular.</a:t>
            </a:r>
            <a:endParaRPr lang="pt-BR" dirty="0"/>
          </a:p>
        </p:txBody>
      </p:sp>
      <p:sp>
        <p:nvSpPr>
          <p:cNvPr id="348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3EEAC8CB-CEAD-4015-B744-5DB6B696B29F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13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247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 livros comuns, as ideias são encontradas entre o texto; na Bíblia, somos levados a um contexto mais amplo, diferente do nosso (em tempo, localidade, história, cultura, etc.), e este exercício, por ser complexo e desafiador, torna-se um estimulador da inteligência</a:t>
            </a:r>
            <a:endParaRPr lang="pt-BR" b="1" dirty="0"/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5A585295-0159-4BF0-A7D0-EE0A4B3601A4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14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263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Num livro comum, em geral, o leitor tem um ou poucos ambientes e contextos; a Bíblia nos coloca diante de 66 contextos diferentes, o que requer relacionamento entre as partes e contextos para sua compreensão, exigindo, ao mesmo tempo, olhar restrito e olhar globalizado.</a:t>
            </a:r>
            <a:endParaRPr lang="pt-BR" b="1" dirty="0"/>
          </a:p>
        </p:txBody>
      </p:sp>
      <p:sp>
        <p:nvSpPr>
          <p:cNvPr id="368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658468FA-6907-4014-B82D-64B129A9AF38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15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330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A Bíblia influenciou e influencia profundamente a ciência, a cultura, o pensamento e história do mundo, modelando a arte, a música, a moralidade, a oratória, a lei, a política, a filosofia e a literatura</a:t>
            </a:r>
            <a:endParaRPr lang="pt-BR" b="1" dirty="0"/>
          </a:p>
        </p:txBody>
      </p:sp>
      <p:sp>
        <p:nvSpPr>
          <p:cNvPr id="378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04504E8C-8F49-4E16-92C0-4433C1E435AC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16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817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389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71B03EE1-405D-4CEB-AAF0-B62B61337309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17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15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3543E383-6018-4A7B-B8E6-09C54FC0EA3E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18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935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TRANSFORMAÇÃO DE VIDAS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7C8FFDF1-0159-42AF-8BC2-C33BAB20D3DB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19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45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“Como crianças recém-nascidas,desejem de coração o leite espiritual puro,para que por meio dele cresçam para a salvação” - 1 </a:t>
            </a:r>
            <a:r>
              <a:rPr lang="pt-BR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2:2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235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E731FF3A-ADC0-4526-8903-DBBE5D070A28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957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Clique TRANSFORMAÇÃO DE VIDAS – o vídeo está em mp4</a:t>
            </a:r>
            <a:endParaRPr lang="pt-BR" b="1" dirty="0"/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7C8FFDF1-0159-42AF-8BC2-C33BAB20D3DB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20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271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o benefício do estudo da Bíblia não se limita ao âmbito religioso ou espiritual. Ellen G. White afirma, categoricamente, que “como meio para o preparo intelectual, a Bíblia é mais eficiente do que qualquer outro livro, ou todos os livros reunidos”  - </a:t>
            </a:r>
            <a:r>
              <a:rPr lang="pt-BR" dirty="0" smtClean="0"/>
              <a:t>Ellen G. White. </a:t>
            </a:r>
            <a:r>
              <a:rPr lang="pt-BR" i="1" dirty="0" smtClean="0"/>
              <a:t>Educação</a:t>
            </a:r>
            <a:r>
              <a:rPr lang="pt-BR" dirty="0" smtClean="0"/>
              <a:t>, 9ª Ed. Tatuí, SP: Casa Publicadora Brasileira, 2003, p. 124</a:t>
            </a:r>
            <a:endParaRPr lang="pt-BR" b="1" dirty="0"/>
          </a:p>
        </p:txBody>
      </p:sp>
      <p:sp>
        <p:nvSpPr>
          <p:cNvPr id="245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50A09E0C-6E7D-4949-8C3F-FED1B6B66115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3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307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Diferente de outros livros comuns a Bíblia trata de temas de grande importância tais como vida e morte, a origem da vida, as origens do homem, o propósito da vida, felicidade, como viver bem, morte, céu, vida após a morte, etc.</a:t>
            </a:r>
          </a:p>
          <a:p>
            <a:pPr algn="just">
              <a:defRPr/>
            </a:pPr>
            <a:r>
              <a:rPr lang="pt-BR" b="1" dirty="0" smtClean="0"/>
              <a:t>No </a:t>
            </a:r>
            <a:r>
              <a:rPr lang="pt-BR" b="1" dirty="0" err="1" smtClean="0"/>
              <a:t>entato</a:t>
            </a:r>
            <a:r>
              <a:rPr lang="pt-BR" b="1" dirty="0" smtClean="0"/>
              <a:t>, apesar da profundidade de seus temas, eles são abordados de forma simples e acessível aos seres humanos comuns.</a:t>
            </a:r>
          </a:p>
          <a:p>
            <a:pPr algn="just">
              <a:defRPr/>
            </a:pPr>
            <a:r>
              <a:rPr lang="pt-BR" b="1" dirty="0" smtClean="0"/>
              <a:t>Além disso, as imagens que a Bíblia nos proporcionam são de grandíssima beleza quando visualizamos as histórias por </a:t>
            </a:r>
            <a:r>
              <a:rPr lang="pt-BR" b="1" smtClean="0"/>
              <a:t>ela contadas.</a:t>
            </a:r>
            <a:endParaRPr lang="pt-BR" b="1" dirty="0"/>
          </a:p>
        </p:txBody>
      </p:sp>
      <p:sp>
        <p:nvSpPr>
          <p:cNvPr id="256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8EF0EDF0-E237-4879-ABCB-1E0CE4D5B3C9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4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295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A Bíblia é cheia de informação o que influencia diretamente no uso de nossa capacidade mental (memória).</a:t>
            </a:r>
            <a:endParaRPr lang="pt-BR" b="1" dirty="0"/>
          </a:p>
        </p:txBody>
      </p:sp>
      <p:sp>
        <p:nvSpPr>
          <p:cNvPr id="266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2C990133-CE4C-4B75-A4AF-CE90DEA23C2A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5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551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Mais do que somente um conjunto de informações, a Bíblia nos conduz à compreensão de temas importantes e complexos. Temos de “gastar os neurônios” se queremos compreender o que realmente a Bíblia quer dizer. Isso nos exercita mentalmente.</a:t>
            </a:r>
            <a:endParaRPr lang="pt-BR" b="1" dirty="0"/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48EC522D-344E-4575-9188-F92DC7FD1390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6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857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Além da compreensão do que a Bíblia quer dizer, o seu estudo nos proporciona um desafio de viver e aplicar seus ensinos em nossa vida prática, nos tornado mais úteis à sociedade e mais felizes também!</a:t>
            </a:r>
            <a:endParaRPr lang="pt-BR" b="1" dirty="0"/>
          </a:p>
        </p:txBody>
      </p:sp>
      <p:sp>
        <p:nvSpPr>
          <p:cNvPr id="286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900DA681-C220-49CE-ABDC-EA37FC2F43C3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7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711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A Bíblia com seus diversos tipos de literatura, bem como com seus diferentes ambientes e contextos nos “obriga” a pensar em termos de peças diferentes que devem ser entendidas.</a:t>
            </a:r>
            <a:endParaRPr lang="pt-BR" b="1" dirty="0"/>
          </a:p>
        </p:txBody>
      </p:sp>
      <p:sp>
        <p:nvSpPr>
          <p:cNvPr id="297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E68EF6D6-3BEF-4D7D-8741-41392B58B2D4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8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7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Depois de entender as partes podemos montar esquemas mentais ou visuais para termos um entendimento de cada peça no conjunto. Poder de síntese, exercitando assim outra habilidade mental.</a:t>
            </a:r>
            <a:endParaRPr lang="pt-BR" b="1" dirty="0"/>
          </a:p>
        </p:txBody>
      </p:sp>
      <p:sp>
        <p:nvSpPr>
          <p:cNvPr id="307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3D6DC23C-B957-4926-BE38-D33D240DE1E5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9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57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80AC43-D298-49EE-A2AA-3FB0366F1C5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7632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278010-FFD6-485F-BC16-C2089A6B4C5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1370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F1ACD-0B05-4770-AA52-B7E308AD187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5702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28D23-EDD3-42C1-A83C-C004CB430D6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59773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F87CC-CF16-41FE-BD13-77C5DAE4EC6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695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04B4CE-6810-4F71-B18D-29D5E59F9A6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99364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1974D-B4EE-4806-B701-DCFD24045CC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6909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7C0DC8-99D8-4049-9594-260095A6A5B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74478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73C32F-1943-48A0-89FB-29749A6EEE8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6998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ADACC-58A1-4DF4-91DC-FA2650CF00C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95978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23C6C0-93B6-4400-B904-4001E60DFA9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27836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Berlin Sans FB Demi" panose="020E0802020502020306" pitchFamily="34" charset="0"/>
              </a:defRPr>
            </a:lvl1pPr>
          </a:lstStyle>
          <a:p>
            <a:fld id="{AE9309E4-B23F-48A2-B70F-D5A9AFA38098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Erick\Downloads\heaven_and_hell_sign-wallpaper-2048x1536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Erick\Downloads\celulares+en+china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Wilson\Desktop\Pastoral%20Escolar\Jesus%20x%20Satanas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Wilson\Desktop\Pastoral%20Escolar\TalPaiTalFilho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Wilson\Desktop\Pastoral%20Escolar\Dragonfly_metamorphosis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Wilson\Desktop\Pastoral%20Escolar\BorboletaMetamorfose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PE2014-C03-BIBLIA.mp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Wilson\Desktop\Pastoral%20Escolar\CachorrosMamando.jpe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PE2014-C03-BIBLIA.mp4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Wilson\Desktop\Pastoral%20Escolar\TabelaPeriodicaBiblica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Wilson\Desktop\Pastoral%20Escolar\CronologiaReisIsrael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16024" y="4873223"/>
            <a:ext cx="8604448" cy="150810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36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 Melhor Alimento Para Sua Alma</a:t>
            </a:r>
          </a:p>
          <a:p>
            <a:pPr algn="r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 - APV</a:t>
            </a:r>
          </a:p>
          <a:p>
            <a:pPr algn="r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Pr. Peterson Santos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561710" y="5517232"/>
            <a:ext cx="610776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Avaliação (juízo de valor)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19895" y="5661248"/>
            <a:ext cx="719139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Comparação (confronto de ideias)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90142" y="5373216"/>
            <a:ext cx="565090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Sabemos Quem Vencerá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97128" y="5373216"/>
            <a:ext cx="84369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Cultivo e aperfeiçoamento de princípios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51520" y="572487"/>
            <a:ext cx="864096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Na Bíblia você é desafiado </a:t>
            </a:r>
          </a:p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cavar mais fundo!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852019" y="5733256"/>
            <a:ext cx="562846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Olhar o macro e o micro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163646" y="5373216"/>
            <a:ext cx="244650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Influência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67133" y="5445224"/>
            <a:ext cx="611898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Transformação de Vidas!!!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67133" y="5517232"/>
            <a:ext cx="611898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Transformação de Vidas!!!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>
            <a:hlinkClick r:id="rId4" action="ppaction://hlinkfile"/>
          </p:cNvPr>
          <p:cNvSpPr/>
          <p:nvPr/>
        </p:nvSpPr>
        <p:spPr>
          <a:xfrm>
            <a:off x="1767275" y="764704"/>
            <a:ext cx="568617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Transformação de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Vidas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9512" y="5949280"/>
            <a:ext cx="896448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Alimento e Crescimento Espiritual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44450"/>
            <a:ext cx="639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4508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endParaRPr lang="pt-BR" alt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2" name="PE2014-C03-BIBL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533" y="344412"/>
            <a:ext cx="8396933" cy="6169175"/>
          </a:xfrm>
          <a:prstGeom prst="rect">
            <a:avLst/>
          </a:prstGeom>
        </p:spPr>
      </p:pic>
      <p:sp>
        <p:nvSpPr>
          <p:cNvPr id="5" name="Retângulo 4">
            <a:hlinkClick r:id="rId6" action="ppaction://hlinkfile"/>
          </p:cNvPr>
          <p:cNvSpPr/>
          <p:nvPr/>
        </p:nvSpPr>
        <p:spPr>
          <a:xfrm>
            <a:off x="5724128" y="188640"/>
            <a:ext cx="260520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Jane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Brum</a:t>
            </a:r>
          </a:p>
        </p:txBody>
      </p:sp>
    </p:spTree>
    <p:extLst>
      <p:ext uri="{BB962C8B-B14F-4D97-AF65-F5344CB8AC3E}">
        <p14:creationId xmlns:p14="http://schemas.microsoft.com/office/powerpoint/2010/main" val="337828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4955684"/>
            <a:ext cx="8496944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“Como meio para o preparo intelectual,</a:t>
            </a:r>
          </a:p>
          <a:p>
            <a:pPr algn="ctr">
              <a:defRPr/>
            </a:pPr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a Bíblia é mais eficiente do que qualquer outro livro, ou todos os livros reunidos”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9512" y="450538"/>
            <a:ext cx="8784976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“A grandeza de seus temas, </a:t>
            </a:r>
          </a:p>
          <a:p>
            <a:pPr algn="ctr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nobre simplicidade de suas declarações, </a:t>
            </a:r>
          </a:p>
          <a:p>
            <a:pPr algn="ctr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beleza de suas imagens”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95536" y="5517232"/>
            <a:ext cx="842493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Conhecimento (informação)</a:t>
            </a:r>
            <a:endParaRPr lang="pt-BR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56598" y="5661248"/>
            <a:ext cx="713849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Compreensão (entendimento)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262554" y="5517232"/>
            <a:ext cx="461857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Aplicação (prática)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58086" y="404664"/>
            <a:ext cx="793198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Análise (diferenciação das partes)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590254" y="620688"/>
            <a:ext cx="596349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Síntese (esquematização)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882</TotalTime>
  <Words>1042</Words>
  <Application>Microsoft Office PowerPoint</Application>
  <PresentationFormat>Apresentação na tela (4:3)</PresentationFormat>
  <Paragraphs>153</Paragraphs>
  <Slides>20</Slides>
  <Notes>20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Berlin Sans FB</vt:lpstr>
      <vt:lpstr>Berlin Sans FB Demi</vt:lpstr>
      <vt:lpstr>Calibri</vt:lpstr>
      <vt:lpstr>Trebuchet MS</vt:lpstr>
      <vt:lpstr>4tons-preto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PE2014-C03-O MELHOR ALIMENTO PARA SUA ALMA</dc:title>
  <dc:subject>PASTOR DE ESCOLA</dc:subject>
  <dc:creator>Pr. MARCELO AUGUSTO DE CARVALHO</dc:creator>
  <cp:keywords>www.4tons.com</cp:keywords>
  <dc:description>COMERCIO PROIBIDO. USO PESSOAL</dc:description>
  <cp:lastModifiedBy>pr. marcelo carvalho</cp:lastModifiedBy>
  <cp:revision>137</cp:revision>
  <dcterms:created xsi:type="dcterms:W3CDTF">2009-09-21T13:03:02Z</dcterms:created>
  <dcterms:modified xsi:type="dcterms:W3CDTF">2015-02-23T19:44:05Z</dcterms:modified>
  <cp:category>CAPELAS 2014;CAPELAS</cp:category>
</cp:coreProperties>
</file>