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36"/>
  </p:notesMasterIdLst>
  <p:handoutMasterIdLst>
    <p:handoutMasterId r:id="rId37"/>
  </p:handoutMasterIdLst>
  <p:sldIdLst>
    <p:sldId id="262" r:id="rId3"/>
    <p:sldId id="257" r:id="rId4"/>
    <p:sldId id="280" r:id="rId5"/>
    <p:sldId id="281" r:id="rId6"/>
    <p:sldId id="287" r:id="rId7"/>
    <p:sldId id="286" r:id="rId8"/>
    <p:sldId id="289" r:id="rId9"/>
    <p:sldId id="288" r:id="rId10"/>
    <p:sldId id="290" r:id="rId11"/>
    <p:sldId id="291" r:id="rId12"/>
    <p:sldId id="297" r:id="rId13"/>
    <p:sldId id="279" r:id="rId14"/>
    <p:sldId id="282" r:id="rId15"/>
    <p:sldId id="285" r:id="rId16"/>
    <p:sldId id="271" r:id="rId17"/>
    <p:sldId id="261" r:id="rId18"/>
    <p:sldId id="283" r:id="rId19"/>
    <p:sldId id="272" r:id="rId20"/>
    <p:sldId id="273" r:id="rId21"/>
    <p:sldId id="274" r:id="rId22"/>
    <p:sldId id="302" r:id="rId23"/>
    <p:sldId id="292" r:id="rId24"/>
    <p:sldId id="294" r:id="rId25"/>
    <p:sldId id="295" r:id="rId26"/>
    <p:sldId id="293" r:id="rId27"/>
    <p:sldId id="277" r:id="rId28"/>
    <p:sldId id="275" r:id="rId29"/>
    <p:sldId id="276" r:id="rId30"/>
    <p:sldId id="298" r:id="rId31"/>
    <p:sldId id="299" r:id="rId32"/>
    <p:sldId id="300" r:id="rId33"/>
    <p:sldId id="301" r:id="rId34"/>
    <p:sldId id="278" r:id="rId35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A6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679" autoAdjust="0"/>
  </p:normalViewPr>
  <p:slideViewPr>
    <p:cSldViewPr snapToGrid="0">
      <p:cViewPr varScale="1">
        <p:scale>
          <a:sx n="64" d="100"/>
          <a:sy n="64" d="100"/>
        </p:scale>
        <p:origin x="97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200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469E50-24C6-4156-8DAA-6DD0C1079C89}" type="doc">
      <dgm:prSet loTypeId="urn:microsoft.com/office/officeart/2005/8/layout/gear1" loCatId="relationship" qsTypeId="urn:microsoft.com/office/officeart/2005/8/quickstyle/simple1" qsCatId="simple" csTypeId="urn:microsoft.com/office/officeart/2005/8/colors/accent1_3" csCatId="accent1" phldr="1"/>
      <dgm:spPr/>
    </dgm:pt>
    <dgm:pt modelId="{D0115B0F-FDFB-494B-AC0A-E04A5EC234DA}">
      <dgm:prSet phldrT="[Text]" custT="1"/>
      <dgm:spPr/>
      <dgm:t>
        <a:bodyPr/>
        <a:lstStyle/>
        <a:p>
          <a:r>
            <a:rPr lang="pt-BR" sz="2000" noProof="0" dirty="0" smtClean="0"/>
            <a:t>Proteger</a:t>
          </a:r>
          <a:endParaRPr lang="pt-BR" sz="2000" noProof="0" dirty="0"/>
        </a:p>
      </dgm:t>
    </dgm:pt>
    <dgm:pt modelId="{F3ECE90F-7A47-4472-9560-98DC857F992F}" type="parTrans" cxnId="{CD5AA65A-6000-4F48-85D3-EB084B6F41D0}">
      <dgm:prSet/>
      <dgm:spPr/>
      <dgm:t>
        <a:bodyPr/>
        <a:lstStyle/>
        <a:p>
          <a:endParaRPr lang="en-US"/>
        </a:p>
      </dgm:t>
    </dgm:pt>
    <dgm:pt modelId="{39A3B9F5-08CD-49EE-B590-A9FA60312E8F}" type="sibTrans" cxnId="{CD5AA65A-6000-4F48-85D3-EB084B6F41D0}">
      <dgm:prSet/>
      <dgm:spPr/>
      <dgm:t>
        <a:bodyPr/>
        <a:lstStyle/>
        <a:p>
          <a:endParaRPr lang="pt-BR" noProof="0" dirty="0"/>
        </a:p>
      </dgm:t>
    </dgm:pt>
    <dgm:pt modelId="{B294A45F-A097-47D5-8F55-FC668EB3C982}">
      <dgm:prSet phldrT="[Text]" custT="1"/>
      <dgm:spPr/>
      <dgm:t>
        <a:bodyPr/>
        <a:lstStyle/>
        <a:p>
          <a:r>
            <a:rPr lang="pt-BR" sz="1800" noProof="0" dirty="0" smtClean="0"/>
            <a:t>Zelar</a:t>
          </a:r>
          <a:endParaRPr lang="pt-BR" sz="1800" noProof="0" dirty="0"/>
        </a:p>
      </dgm:t>
    </dgm:pt>
    <dgm:pt modelId="{ACBA6356-2F80-466D-9121-489D204B80B8}" type="parTrans" cxnId="{38A955D8-3C8B-463D-BA25-2C9E34FDDEBB}">
      <dgm:prSet/>
      <dgm:spPr/>
      <dgm:t>
        <a:bodyPr/>
        <a:lstStyle/>
        <a:p>
          <a:endParaRPr lang="en-US"/>
        </a:p>
      </dgm:t>
    </dgm:pt>
    <dgm:pt modelId="{881A9571-C437-40E4-90E1-61734033862D}" type="sibTrans" cxnId="{38A955D8-3C8B-463D-BA25-2C9E34FDDEBB}">
      <dgm:prSet/>
      <dgm:spPr/>
      <dgm:t>
        <a:bodyPr/>
        <a:lstStyle/>
        <a:p>
          <a:endParaRPr lang="pt-BR" noProof="0" dirty="0"/>
        </a:p>
      </dgm:t>
    </dgm:pt>
    <dgm:pt modelId="{A72F579A-815F-4730-AEB0-052A4E2EADB2}">
      <dgm:prSet phldrT="[Text]" custT="1"/>
      <dgm:spPr/>
      <dgm:t>
        <a:bodyPr/>
        <a:lstStyle/>
        <a:p>
          <a:r>
            <a:rPr lang="pt-BR" sz="1800" noProof="0" dirty="0" smtClean="0"/>
            <a:t>SMR</a:t>
          </a:r>
          <a:endParaRPr lang="pt-BR" sz="1800" noProof="0" dirty="0"/>
        </a:p>
      </dgm:t>
    </dgm:pt>
    <dgm:pt modelId="{8EA6516C-EB3A-4FC0-BB44-265A3652D4BC}" type="parTrans" cxnId="{D2ECF758-131A-41EE-A789-9D6FDC186481}">
      <dgm:prSet/>
      <dgm:spPr/>
      <dgm:t>
        <a:bodyPr/>
        <a:lstStyle/>
        <a:p>
          <a:endParaRPr lang="en-US"/>
        </a:p>
      </dgm:t>
    </dgm:pt>
    <dgm:pt modelId="{6B184F14-5261-4D1F-8701-947EAF068BB3}" type="sibTrans" cxnId="{D2ECF758-131A-41EE-A789-9D6FDC186481}">
      <dgm:prSet/>
      <dgm:spPr/>
      <dgm:t>
        <a:bodyPr/>
        <a:lstStyle/>
        <a:p>
          <a:endParaRPr lang="pt-BR" noProof="0" dirty="0"/>
        </a:p>
      </dgm:t>
    </dgm:pt>
    <dgm:pt modelId="{DF72D2A9-E721-47DF-A758-78A445E0F3CE}" type="pres">
      <dgm:prSet presAssocID="{F1469E50-24C6-4156-8DAA-6DD0C1079C89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519C9BB9-1ADD-4304-93EC-C9FE618B8492}" type="pres">
      <dgm:prSet presAssocID="{D0115B0F-FDFB-494B-AC0A-E04A5EC234DA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1B49C7-064E-438E-A5AF-D06F604607BC}" type="pres">
      <dgm:prSet presAssocID="{D0115B0F-FDFB-494B-AC0A-E04A5EC234DA}" presName="gear1srcNode" presStyleLbl="node1" presStyleIdx="0" presStyleCnt="3"/>
      <dgm:spPr/>
      <dgm:t>
        <a:bodyPr/>
        <a:lstStyle/>
        <a:p>
          <a:endParaRPr lang="en-US"/>
        </a:p>
      </dgm:t>
    </dgm:pt>
    <dgm:pt modelId="{A8AE7A62-856E-43C0-A01E-AB2F291FD15A}" type="pres">
      <dgm:prSet presAssocID="{D0115B0F-FDFB-494B-AC0A-E04A5EC234DA}" presName="gear1dstNode" presStyleLbl="node1" presStyleIdx="0" presStyleCnt="3"/>
      <dgm:spPr/>
      <dgm:t>
        <a:bodyPr/>
        <a:lstStyle/>
        <a:p>
          <a:endParaRPr lang="en-US"/>
        </a:p>
      </dgm:t>
    </dgm:pt>
    <dgm:pt modelId="{1CA3202A-9CD1-47F7-9D42-23E46A72BBFC}" type="pres">
      <dgm:prSet presAssocID="{B294A45F-A097-47D5-8F55-FC668EB3C982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2EE68D-5808-445A-B73B-CEFF75A2773F}" type="pres">
      <dgm:prSet presAssocID="{B294A45F-A097-47D5-8F55-FC668EB3C982}" presName="gear2srcNode" presStyleLbl="node1" presStyleIdx="1" presStyleCnt="3"/>
      <dgm:spPr/>
      <dgm:t>
        <a:bodyPr/>
        <a:lstStyle/>
        <a:p>
          <a:endParaRPr lang="en-US"/>
        </a:p>
      </dgm:t>
    </dgm:pt>
    <dgm:pt modelId="{706E9A05-70AC-494E-B29F-F414922DE00D}" type="pres">
      <dgm:prSet presAssocID="{B294A45F-A097-47D5-8F55-FC668EB3C982}" presName="gear2dstNode" presStyleLbl="node1" presStyleIdx="1" presStyleCnt="3"/>
      <dgm:spPr/>
      <dgm:t>
        <a:bodyPr/>
        <a:lstStyle/>
        <a:p>
          <a:endParaRPr lang="en-US"/>
        </a:p>
      </dgm:t>
    </dgm:pt>
    <dgm:pt modelId="{11E70583-C9D9-4A1B-9215-04DC48DCBD8D}" type="pres">
      <dgm:prSet presAssocID="{A72F579A-815F-4730-AEB0-052A4E2EADB2}" presName="gear3" presStyleLbl="node1" presStyleIdx="2" presStyleCnt="3"/>
      <dgm:spPr/>
      <dgm:t>
        <a:bodyPr/>
        <a:lstStyle/>
        <a:p>
          <a:endParaRPr lang="en-US"/>
        </a:p>
      </dgm:t>
    </dgm:pt>
    <dgm:pt modelId="{1DC90457-DB2A-4C95-A36F-0563F25B6D53}" type="pres">
      <dgm:prSet presAssocID="{A72F579A-815F-4730-AEB0-052A4E2EADB2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EE43DE-00F8-4019-BA85-9AFF0B3069A7}" type="pres">
      <dgm:prSet presAssocID="{A72F579A-815F-4730-AEB0-052A4E2EADB2}" presName="gear3srcNode" presStyleLbl="node1" presStyleIdx="2" presStyleCnt="3"/>
      <dgm:spPr/>
      <dgm:t>
        <a:bodyPr/>
        <a:lstStyle/>
        <a:p>
          <a:endParaRPr lang="en-US"/>
        </a:p>
      </dgm:t>
    </dgm:pt>
    <dgm:pt modelId="{F86AD8D8-4A96-48C0-A843-3A718641AD56}" type="pres">
      <dgm:prSet presAssocID="{A72F579A-815F-4730-AEB0-052A4E2EADB2}" presName="gear3dstNode" presStyleLbl="node1" presStyleIdx="2" presStyleCnt="3"/>
      <dgm:spPr/>
      <dgm:t>
        <a:bodyPr/>
        <a:lstStyle/>
        <a:p>
          <a:endParaRPr lang="en-US"/>
        </a:p>
      </dgm:t>
    </dgm:pt>
    <dgm:pt modelId="{1E72715E-7366-4E78-A512-24F37F5D23DC}" type="pres">
      <dgm:prSet presAssocID="{39A3B9F5-08CD-49EE-B590-A9FA60312E8F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BE287C59-37F8-4A31-B5A2-F56A3CB15957}" type="pres">
      <dgm:prSet presAssocID="{881A9571-C437-40E4-90E1-61734033862D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2A80456C-D6A1-43C9-80B2-09334D6E033A}" type="pres">
      <dgm:prSet presAssocID="{6B184F14-5261-4D1F-8701-947EAF068BB3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2E4A65E7-5143-4E46-B9FD-AC295771C763}" type="presOf" srcId="{39A3B9F5-08CD-49EE-B590-A9FA60312E8F}" destId="{1E72715E-7366-4E78-A512-24F37F5D23DC}" srcOrd="0" destOrd="0" presId="urn:microsoft.com/office/officeart/2005/8/layout/gear1"/>
    <dgm:cxn modelId="{A10EA1B9-42EE-419B-B8EC-C0F9CE93BB8E}" type="presOf" srcId="{D0115B0F-FDFB-494B-AC0A-E04A5EC234DA}" destId="{491B49C7-064E-438E-A5AF-D06F604607BC}" srcOrd="1" destOrd="0" presId="urn:microsoft.com/office/officeart/2005/8/layout/gear1"/>
    <dgm:cxn modelId="{A2DFD66D-B82E-4381-9E06-47ADEBC75CBA}" type="presOf" srcId="{881A9571-C437-40E4-90E1-61734033862D}" destId="{BE287C59-37F8-4A31-B5A2-F56A3CB15957}" srcOrd="0" destOrd="0" presId="urn:microsoft.com/office/officeart/2005/8/layout/gear1"/>
    <dgm:cxn modelId="{BD9975CA-E285-4E76-A163-36061052CEAF}" type="presOf" srcId="{B294A45F-A097-47D5-8F55-FC668EB3C982}" destId="{1CA3202A-9CD1-47F7-9D42-23E46A72BBFC}" srcOrd="0" destOrd="0" presId="urn:microsoft.com/office/officeart/2005/8/layout/gear1"/>
    <dgm:cxn modelId="{83256D0E-81D0-4B8E-80E9-91703CE36BE2}" type="presOf" srcId="{A72F579A-815F-4730-AEB0-052A4E2EADB2}" destId="{F86AD8D8-4A96-48C0-A843-3A718641AD56}" srcOrd="3" destOrd="0" presId="urn:microsoft.com/office/officeart/2005/8/layout/gear1"/>
    <dgm:cxn modelId="{D58FE996-D7C7-4DAF-949B-F5F14F2EDA73}" type="presOf" srcId="{6B184F14-5261-4D1F-8701-947EAF068BB3}" destId="{2A80456C-D6A1-43C9-80B2-09334D6E033A}" srcOrd="0" destOrd="0" presId="urn:microsoft.com/office/officeart/2005/8/layout/gear1"/>
    <dgm:cxn modelId="{38A955D8-3C8B-463D-BA25-2C9E34FDDEBB}" srcId="{F1469E50-24C6-4156-8DAA-6DD0C1079C89}" destId="{B294A45F-A097-47D5-8F55-FC668EB3C982}" srcOrd="1" destOrd="0" parTransId="{ACBA6356-2F80-466D-9121-489D204B80B8}" sibTransId="{881A9571-C437-40E4-90E1-61734033862D}"/>
    <dgm:cxn modelId="{D164DD0D-5198-464B-8187-ECF018EE198E}" type="presOf" srcId="{D0115B0F-FDFB-494B-AC0A-E04A5EC234DA}" destId="{A8AE7A62-856E-43C0-A01E-AB2F291FD15A}" srcOrd="2" destOrd="0" presId="urn:microsoft.com/office/officeart/2005/8/layout/gear1"/>
    <dgm:cxn modelId="{D2ECF758-131A-41EE-A789-9D6FDC186481}" srcId="{F1469E50-24C6-4156-8DAA-6DD0C1079C89}" destId="{A72F579A-815F-4730-AEB0-052A4E2EADB2}" srcOrd="2" destOrd="0" parTransId="{8EA6516C-EB3A-4FC0-BB44-265A3652D4BC}" sibTransId="{6B184F14-5261-4D1F-8701-947EAF068BB3}"/>
    <dgm:cxn modelId="{2AFED71C-E3DD-4267-BDB5-711068FA9588}" type="presOf" srcId="{A72F579A-815F-4730-AEB0-052A4E2EADB2}" destId="{11E70583-C9D9-4A1B-9215-04DC48DCBD8D}" srcOrd="0" destOrd="0" presId="urn:microsoft.com/office/officeart/2005/8/layout/gear1"/>
    <dgm:cxn modelId="{C79F5E5B-3A72-4A34-A6F8-6EF328A605B3}" type="presOf" srcId="{F1469E50-24C6-4156-8DAA-6DD0C1079C89}" destId="{DF72D2A9-E721-47DF-A758-78A445E0F3CE}" srcOrd="0" destOrd="0" presId="urn:microsoft.com/office/officeart/2005/8/layout/gear1"/>
    <dgm:cxn modelId="{BB64E297-9DA5-41DD-BE12-13F119DEBF47}" type="presOf" srcId="{A72F579A-815F-4730-AEB0-052A4E2EADB2}" destId="{E9EE43DE-00F8-4019-BA85-9AFF0B3069A7}" srcOrd="2" destOrd="0" presId="urn:microsoft.com/office/officeart/2005/8/layout/gear1"/>
    <dgm:cxn modelId="{CD5AA65A-6000-4F48-85D3-EB084B6F41D0}" srcId="{F1469E50-24C6-4156-8DAA-6DD0C1079C89}" destId="{D0115B0F-FDFB-494B-AC0A-E04A5EC234DA}" srcOrd="0" destOrd="0" parTransId="{F3ECE90F-7A47-4472-9560-98DC857F992F}" sibTransId="{39A3B9F5-08CD-49EE-B590-A9FA60312E8F}"/>
    <dgm:cxn modelId="{BDA2B3DD-C59E-4EE9-A576-00FF6B6A632B}" type="presOf" srcId="{D0115B0F-FDFB-494B-AC0A-E04A5EC234DA}" destId="{519C9BB9-1ADD-4304-93EC-C9FE618B8492}" srcOrd="0" destOrd="0" presId="urn:microsoft.com/office/officeart/2005/8/layout/gear1"/>
    <dgm:cxn modelId="{90978C02-D177-4D7F-9788-E425D4124C91}" type="presOf" srcId="{B294A45F-A097-47D5-8F55-FC668EB3C982}" destId="{706E9A05-70AC-494E-B29F-F414922DE00D}" srcOrd="2" destOrd="0" presId="urn:microsoft.com/office/officeart/2005/8/layout/gear1"/>
    <dgm:cxn modelId="{C6CB5D89-FBF1-4C54-A196-8E2BC0F1C2AC}" type="presOf" srcId="{A72F579A-815F-4730-AEB0-052A4E2EADB2}" destId="{1DC90457-DB2A-4C95-A36F-0563F25B6D53}" srcOrd="1" destOrd="0" presId="urn:microsoft.com/office/officeart/2005/8/layout/gear1"/>
    <dgm:cxn modelId="{3D25DE5F-F445-4F5D-AE91-489C23F01046}" type="presOf" srcId="{B294A45F-A097-47D5-8F55-FC668EB3C982}" destId="{142EE68D-5808-445A-B73B-CEFF75A2773F}" srcOrd="1" destOrd="0" presId="urn:microsoft.com/office/officeart/2005/8/layout/gear1"/>
    <dgm:cxn modelId="{F34F645F-5633-4D9E-85EE-277ABB261234}" type="presParOf" srcId="{DF72D2A9-E721-47DF-A758-78A445E0F3CE}" destId="{519C9BB9-1ADD-4304-93EC-C9FE618B8492}" srcOrd="0" destOrd="0" presId="urn:microsoft.com/office/officeart/2005/8/layout/gear1"/>
    <dgm:cxn modelId="{F487298B-D9FB-4363-A7DE-21E35014B1CC}" type="presParOf" srcId="{DF72D2A9-E721-47DF-A758-78A445E0F3CE}" destId="{491B49C7-064E-438E-A5AF-D06F604607BC}" srcOrd="1" destOrd="0" presId="urn:microsoft.com/office/officeart/2005/8/layout/gear1"/>
    <dgm:cxn modelId="{26E15CC4-0CBB-4ABB-AA43-A502917446DE}" type="presParOf" srcId="{DF72D2A9-E721-47DF-A758-78A445E0F3CE}" destId="{A8AE7A62-856E-43C0-A01E-AB2F291FD15A}" srcOrd="2" destOrd="0" presId="urn:microsoft.com/office/officeart/2005/8/layout/gear1"/>
    <dgm:cxn modelId="{8E636EDE-A85B-4E97-BF3A-907106238D72}" type="presParOf" srcId="{DF72D2A9-E721-47DF-A758-78A445E0F3CE}" destId="{1CA3202A-9CD1-47F7-9D42-23E46A72BBFC}" srcOrd="3" destOrd="0" presId="urn:microsoft.com/office/officeart/2005/8/layout/gear1"/>
    <dgm:cxn modelId="{B544C768-9327-4A00-9EAE-566789DAF6B3}" type="presParOf" srcId="{DF72D2A9-E721-47DF-A758-78A445E0F3CE}" destId="{142EE68D-5808-445A-B73B-CEFF75A2773F}" srcOrd="4" destOrd="0" presId="urn:microsoft.com/office/officeart/2005/8/layout/gear1"/>
    <dgm:cxn modelId="{EE33CD6B-7F15-480E-B82C-9C0A07ACCF30}" type="presParOf" srcId="{DF72D2A9-E721-47DF-A758-78A445E0F3CE}" destId="{706E9A05-70AC-494E-B29F-F414922DE00D}" srcOrd="5" destOrd="0" presId="urn:microsoft.com/office/officeart/2005/8/layout/gear1"/>
    <dgm:cxn modelId="{0E1B7A0F-3106-4C5C-83E1-9E3C2A57E3A2}" type="presParOf" srcId="{DF72D2A9-E721-47DF-A758-78A445E0F3CE}" destId="{11E70583-C9D9-4A1B-9215-04DC48DCBD8D}" srcOrd="6" destOrd="0" presId="urn:microsoft.com/office/officeart/2005/8/layout/gear1"/>
    <dgm:cxn modelId="{7415E764-1546-479F-BEF3-778E5E2F2385}" type="presParOf" srcId="{DF72D2A9-E721-47DF-A758-78A445E0F3CE}" destId="{1DC90457-DB2A-4C95-A36F-0563F25B6D53}" srcOrd="7" destOrd="0" presId="urn:microsoft.com/office/officeart/2005/8/layout/gear1"/>
    <dgm:cxn modelId="{489B58D8-0B3C-4146-9584-6E8C1BCD7589}" type="presParOf" srcId="{DF72D2A9-E721-47DF-A758-78A445E0F3CE}" destId="{E9EE43DE-00F8-4019-BA85-9AFF0B3069A7}" srcOrd="8" destOrd="0" presId="urn:microsoft.com/office/officeart/2005/8/layout/gear1"/>
    <dgm:cxn modelId="{48B8EFFD-EF04-4C7F-978E-E1308BF798BE}" type="presParOf" srcId="{DF72D2A9-E721-47DF-A758-78A445E0F3CE}" destId="{F86AD8D8-4A96-48C0-A843-3A718641AD56}" srcOrd="9" destOrd="0" presId="urn:microsoft.com/office/officeart/2005/8/layout/gear1"/>
    <dgm:cxn modelId="{FB22344D-35BF-408E-9D2F-248DCBF1F169}" type="presParOf" srcId="{DF72D2A9-E721-47DF-A758-78A445E0F3CE}" destId="{1E72715E-7366-4E78-A512-24F37F5D23DC}" srcOrd="10" destOrd="0" presId="urn:microsoft.com/office/officeart/2005/8/layout/gear1"/>
    <dgm:cxn modelId="{7721AC94-3281-46F9-AF7F-99DEE6BE20CC}" type="presParOf" srcId="{DF72D2A9-E721-47DF-A758-78A445E0F3CE}" destId="{BE287C59-37F8-4A31-B5A2-F56A3CB15957}" srcOrd="11" destOrd="0" presId="urn:microsoft.com/office/officeart/2005/8/layout/gear1"/>
    <dgm:cxn modelId="{E94CB2D5-16A8-46E3-93AB-0FE173303620}" type="presParOf" srcId="{DF72D2A9-E721-47DF-A758-78A445E0F3CE}" destId="{2A80456C-D6A1-43C9-80B2-09334D6E033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C9BB9-1ADD-4304-93EC-C9FE618B8492}">
      <dsp:nvSpPr>
        <dsp:cNvPr id="0" name=""/>
        <dsp:cNvSpPr/>
      </dsp:nvSpPr>
      <dsp:spPr>
        <a:xfrm>
          <a:off x="2024776" y="2008108"/>
          <a:ext cx="2454354" cy="2454354"/>
        </a:xfrm>
        <a:prstGeom prst="gear9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kern="1200" noProof="0" dirty="0" smtClean="0"/>
            <a:t>Proteger</a:t>
          </a:r>
          <a:endParaRPr lang="pt-BR" sz="2000" kern="1200" noProof="0" dirty="0"/>
        </a:p>
      </dsp:txBody>
      <dsp:txXfrm>
        <a:off x="2518210" y="2583029"/>
        <a:ext cx="1467486" cy="1261588"/>
      </dsp:txXfrm>
    </dsp:sp>
    <dsp:sp modelId="{1CA3202A-9CD1-47F7-9D42-23E46A72BBFC}">
      <dsp:nvSpPr>
        <dsp:cNvPr id="0" name=""/>
        <dsp:cNvSpPr/>
      </dsp:nvSpPr>
      <dsp:spPr>
        <a:xfrm>
          <a:off x="596788" y="1427988"/>
          <a:ext cx="1784985" cy="1784985"/>
        </a:xfrm>
        <a:prstGeom prst="gear6">
          <a:avLst/>
        </a:prstGeom>
        <a:solidFill>
          <a:schemeClr val="accent1">
            <a:shade val="80000"/>
            <a:hueOff val="213834"/>
            <a:satOff val="-21230"/>
            <a:lumOff val="171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noProof="0" dirty="0" smtClean="0"/>
            <a:t>Zelar</a:t>
          </a:r>
          <a:endParaRPr lang="pt-BR" sz="1800" kern="1200" noProof="0" dirty="0"/>
        </a:p>
      </dsp:txBody>
      <dsp:txXfrm>
        <a:off x="1046163" y="1880079"/>
        <a:ext cx="886235" cy="880803"/>
      </dsp:txXfrm>
    </dsp:sp>
    <dsp:sp modelId="{11E70583-C9D9-4A1B-9215-04DC48DCBD8D}">
      <dsp:nvSpPr>
        <dsp:cNvPr id="0" name=""/>
        <dsp:cNvSpPr/>
      </dsp:nvSpPr>
      <dsp:spPr>
        <a:xfrm rot="20700000">
          <a:off x="1596562" y="196530"/>
          <a:ext cx="1748921" cy="1748921"/>
        </a:xfrm>
        <a:prstGeom prst="gear6">
          <a:avLst/>
        </a:prstGeom>
        <a:solidFill>
          <a:schemeClr val="accent1">
            <a:shade val="80000"/>
            <a:hueOff val="427667"/>
            <a:satOff val="-42460"/>
            <a:lumOff val="342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kern="1200" noProof="0" dirty="0" smtClean="0"/>
            <a:t>SMR</a:t>
          </a:r>
          <a:endParaRPr lang="pt-BR" sz="1800" kern="1200" noProof="0" dirty="0"/>
        </a:p>
      </dsp:txBody>
      <dsp:txXfrm rot="-20700000">
        <a:off x="1980152" y="580120"/>
        <a:ext cx="981741" cy="981741"/>
      </dsp:txXfrm>
    </dsp:sp>
    <dsp:sp modelId="{1E72715E-7366-4E78-A512-24F37F5D23DC}">
      <dsp:nvSpPr>
        <dsp:cNvPr id="0" name=""/>
        <dsp:cNvSpPr/>
      </dsp:nvSpPr>
      <dsp:spPr>
        <a:xfrm>
          <a:off x="1839004" y="1636070"/>
          <a:ext cx="3141573" cy="3141573"/>
        </a:xfrm>
        <a:prstGeom prst="circularArrow">
          <a:avLst>
            <a:gd name="adj1" fmla="val 4688"/>
            <a:gd name="adj2" fmla="val 299029"/>
            <a:gd name="adj3" fmla="val 2522244"/>
            <a:gd name="adj4" fmla="val 15848245"/>
            <a:gd name="adj5" fmla="val 5469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287C59-37F8-4A31-B5A2-F56A3CB15957}">
      <dsp:nvSpPr>
        <dsp:cNvPr id="0" name=""/>
        <dsp:cNvSpPr/>
      </dsp:nvSpPr>
      <dsp:spPr>
        <a:xfrm>
          <a:off x="280671" y="1031887"/>
          <a:ext cx="2282549" cy="228254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shade val="90000"/>
            <a:hueOff val="213888"/>
            <a:satOff val="-20957"/>
            <a:lumOff val="161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0456C-D6A1-43C9-80B2-09334D6E033A}">
      <dsp:nvSpPr>
        <dsp:cNvPr id="0" name=""/>
        <dsp:cNvSpPr/>
      </dsp:nvSpPr>
      <dsp:spPr>
        <a:xfrm>
          <a:off x="1192019" y="-187699"/>
          <a:ext cx="2461048" cy="246104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shade val="90000"/>
            <a:hueOff val="427776"/>
            <a:satOff val="-41914"/>
            <a:lumOff val="3220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8BF59CF-AE3A-43B9-8F8C-E404483D1FB1}" type="datetimeFigureOut">
              <a:rPr lang="pt-BR"/>
              <a:pPr>
                <a:defRPr/>
              </a:pPr>
              <a:t>22/02/2015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AB2D01E-82A0-4C16-80F6-993A4798362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60461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EE19400-DAB9-4FF0-9E5F-9158540E766B}" type="datetimeFigureOut">
              <a:rPr lang="pt-BR"/>
              <a:pPr>
                <a:defRPr/>
              </a:pPr>
              <a:t>22/02/2015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dirty="0" smtClean="0"/>
              <a:t>Clique para editar 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  <a:endParaRPr lang="pt-BR" noProof="0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5923F52-043E-4067-84E3-17C2C533C6E6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289004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b.com.br/htdocs/periodicos/licoes/adultos/2013/li1012013.html#quinta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a.org.br/leis/leis_getulio.htm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b.com.br/produto-45-conselhos+sobre+saude+enc..html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b.com.br/htdocs/periodicos/licoes/adultos/2013/li1012013.html#terca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pt-BR" altLang="pt-BR" b="1" smtClean="0"/>
              <a:t>www.4tons.com</a:t>
            </a:r>
          </a:p>
          <a:p>
            <a:pPr algn="ctr" eaLnBrk="1" hangingPunct="1"/>
            <a:r>
              <a:rPr lang="pt-BR" altLang="pt-BR" b="1" smtClean="0"/>
              <a:t>Pr. Marcelo Augusto de Carvalho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BA7FC4E-DFA8-42D3-8A76-1EA975526ABE}" type="slidenum">
              <a:rPr lang="pt-BR" altLang="pt-BR"/>
              <a:pPr eaLnBrk="1" hangingPunct="1"/>
              <a:t>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219338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smtClean="0"/>
              <a:t> A criação original de Deus era “muito boa”. Tudo e todos saíram das mãos do Criador em estado de perfeição. Não havia doença, sofrimento nem morte. Ao contrário do modelo evolutivo, no qual a doença, o sofrimento e a morte são parte dos meios de criação, essas coisas surgiram somente depois da queda, após a entrada do pecado. Assim, é apenas no contexto da história da criação que podemos melhor compreender o ensino bíblico sobre saúde e cura.</a:t>
            </a:r>
          </a:p>
          <a:p>
            <a:pPr eaLnBrk="1" hangingPunct="1">
              <a:spcBef>
                <a:spcPct val="0"/>
              </a:spcBef>
            </a:pPr>
            <a:endParaRPr lang="pt-BR" altLang="pt-BR" smtClean="0"/>
          </a:p>
          <a:p>
            <a:pPr eaLnBrk="1" hangingPunct="1">
              <a:spcBef>
                <a:spcPct val="0"/>
              </a:spcBef>
            </a:pPr>
            <a:r>
              <a:rPr lang="pt-BR" altLang="pt-BR" smtClean="0"/>
              <a:t> </a:t>
            </a:r>
          </a:p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56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1A5A5F-C21B-4CD3-8BFF-8B123F3D13D0}" type="slidenum">
              <a:rPr lang="pt-BR" altLang="pt-BR"/>
              <a:pPr eaLnBrk="1" hangingPunct="1"/>
              <a:t>28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46033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b="1" smtClean="0"/>
              <a:t>“Toda boa dádiva e todo dom perfeito vêm do alto, descendo do Pai das luzes, que não muda como sombras inconstantes” (Tg 1:17). Tudo o que é nosso e o que não é pertencem a Deus. Ele deixou tanto para que desfrutássemos como para que cuidássemos. De que forma vamos continuar tratando? Nossos animais, as aguas, a terra, o ar, nosso corpo, ou seja, tudo que é de Deus e que foi feito para o nosso bem.</a:t>
            </a:r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  <a:p>
            <a:pPr eaLnBrk="1" hangingPunct="1">
              <a:spcBef>
                <a:spcPct val="0"/>
              </a:spcBef>
            </a:pPr>
            <a:r>
              <a:rPr lang="pt-BR" altLang="pt-BR" b="1" smtClean="0"/>
              <a:t>Contar a parábola de </a:t>
            </a:r>
            <a:r>
              <a:rPr lang="pt-BR" altLang="pt-BR" b="1" smtClean="0">
                <a:hlinkClick r:id="rId3"/>
              </a:rPr>
              <a:t>Mateus 25:14-30</a:t>
            </a:r>
            <a:r>
              <a:rPr lang="pt-BR" altLang="pt-BR" b="1" smtClean="0"/>
              <a:t> e fazer um apelo.</a:t>
            </a:r>
            <a:endParaRPr lang="pt-BR" altLang="pt-BR" smtClean="0"/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8B581F4-CF54-4047-A313-E5FF2140D1A9}" type="slidenum">
              <a:rPr lang="pt-BR" altLang="pt-BR"/>
              <a:pPr eaLnBrk="1" hangingPunct="1"/>
              <a:t>33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17206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smtClean="0"/>
              <a:t>Ellen Whitte diz que nós somos como Deus para os animais, e se Deus é o ser que mais serve no Universo no sentido de cuidar do que criou devemos cuidar dos animais como sendo nossas criaturas, pois Deus nos deu o domínio sobre elas para cuidarmos delas como Ele tem domínio sobre nós e cuida tão bem.</a:t>
            </a:r>
          </a:p>
        </p:txBody>
      </p:sp>
      <p:sp>
        <p:nvSpPr>
          <p:cNvPr id="204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780429-14A6-4086-97A2-6F5D015F3258}" type="slidenum">
              <a:rPr lang="pt-BR" altLang="pt-BR"/>
              <a:pPr eaLnBrk="1" hangingPunct="1"/>
              <a:t>16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05335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smtClean="0"/>
              <a:t>Ellen Whitte diz que nós somos como Deus para os animais, e se Deus é o ser que mais serve no Universo no sentido de cuidar do que criou devemos cuidar dos animais como sendo nossas criaturas, pois Deus nos deu o domínio sobre elas para cuidarmos delas como Ele tem domínio sobre nós e cuida tão bem.</a:t>
            </a:r>
          </a:p>
        </p:txBody>
      </p:sp>
      <p:sp>
        <p:nvSpPr>
          <p:cNvPr id="204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93DE8A-80E3-4847-B20E-5C7F9A3A4FA5}" type="slidenum">
              <a:rPr lang="pt-BR" altLang="pt-BR"/>
              <a:pPr eaLnBrk="1" hangingPunct="1"/>
              <a:t>17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7578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b="1" smtClean="0"/>
              <a:t>Exemplos de Maus-Tratos</a:t>
            </a:r>
            <a:endParaRPr lang="pt-BR" altLang="pt-BR" smtClean="0"/>
          </a:p>
          <a:p>
            <a:pPr eaLnBrk="1" hangingPunct="1">
              <a:spcBef>
                <a:spcPct val="0"/>
              </a:spcBef>
            </a:pPr>
            <a:r>
              <a:rPr lang="pt-BR" altLang="pt-BR" smtClean="0"/>
              <a:t>- Abandonar, espancar, golpear, mutilar e envenenar;</a:t>
            </a:r>
            <a:br>
              <a:rPr lang="pt-BR" altLang="pt-BR" smtClean="0"/>
            </a:br>
            <a:r>
              <a:rPr lang="pt-BR" altLang="pt-BR" smtClean="0"/>
              <a:t>- Manter preso permanentemente em correntes;</a:t>
            </a:r>
            <a:br>
              <a:rPr lang="pt-BR" altLang="pt-BR" smtClean="0"/>
            </a:br>
            <a:r>
              <a:rPr lang="pt-BR" altLang="pt-BR" smtClean="0"/>
              <a:t>- Manter em locais pequenos e anti-higiênico;</a:t>
            </a:r>
            <a:br>
              <a:rPr lang="pt-BR" altLang="pt-BR" smtClean="0"/>
            </a:br>
            <a:r>
              <a:rPr lang="pt-BR" altLang="pt-BR" smtClean="0"/>
              <a:t>- Não abrigar do sol, da chuva e do frio;</a:t>
            </a:r>
            <a:br>
              <a:rPr lang="pt-BR" altLang="pt-BR" smtClean="0"/>
            </a:br>
            <a:r>
              <a:rPr lang="pt-BR" altLang="pt-BR" smtClean="0"/>
              <a:t>- Deixar sem ventilação ou luz solar;</a:t>
            </a:r>
            <a:br>
              <a:rPr lang="pt-BR" altLang="pt-BR" smtClean="0"/>
            </a:br>
            <a:r>
              <a:rPr lang="pt-BR" altLang="pt-BR" smtClean="0"/>
              <a:t>- Não dar água e comida diariamente;</a:t>
            </a:r>
            <a:br>
              <a:rPr lang="pt-BR" altLang="pt-BR" smtClean="0"/>
            </a:br>
            <a:r>
              <a:rPr lang="pt-BR" altLang="pt-BR" smtClean="0"/>
              <a:t>- Negar assistência veterinária ao animal doente ou ferido;</a:t>
            </a:r>
            <a:br>
              <a:rPr lang="pt-BR" altLang="pt-BR" smtClean="0"/>
            </a:br>
            <a:r>
              <a:rPr lang="pt-BR" altLang="pt-BR" smtClean="0"/>
              <a:t>- Obrigar a trabalho excessivo ou superior a sua força;</a:t>
            </a:r>
            <a:br>
              <a:rPr lang="pt-BR" altLang="pt-BR" smtClean="0"/>
            </a:br>
            <a:r>
              <a:rPr lang="pt-BR" altLang="pt-BR" smtClean="0"/>
              <a:t>- Capturar animais silvestres;</a:t>
            </a:r>
            <a:br>
              <a:rPr lang="pt-BR" altLang="pt-BR" smtClean="0"/>
            </a:br>
            <a:r>
              <a:rPr lang="pt-BR" altLang="pt-BR" smtClean="0"/>
              <a:t>- Utilizar animal em shows que possam lhe causar pânico ou estresse;</a:t>
            </a:r>
            <a:br>
              <a:rPr lang="pt-BR" altLang="pt-BR" smtClean="0"/>
            </a:br>
            <a:r>
              <a:rPr lang="pt-BR" altLang="pt-BR" smtClean="0"/>
              <a:t>- Promover violência como rinhas de galo, farra-do-boi etc..</a:t>
            </a:r>
            <a:br>
              <a:rPr lang="pt-BR" altLang="pt-BR" smtClean="0"/>
            </a:br>
            <a:r>
              <a:rPr lang="pt-BR" altLang="pt-BR" smtClean="0"/>
              <a:t> </a:t>
            </a:r>
            <a:br>
              <a:rPr lang="pt-BR" altLang="pt-BR" smtClean="0"/>
            </a:br>
            <a:r>
              <a:rPr lang="pt-BR" altLang="pt-BR" smtClean="0"/>
              <a:t>Outros exemplos estão descritos no </a:t>
            </a:r>
            <a:r>
              <a:rPr lang="pt-BR" altLang="pt-BR" smtClean="0">
                <a:hlinkClick r:id="rId3"/>
              </a:rPr>
              <a:t>Decreto Lei 24.645/1934, de Getúlio Vargas</a:t>
            </a:r>
            <a:r>
              <a:rPr lang="pt-BR" altLang="pt-BR" smtClean="0"/>
              <a:t>.</a:t>
            </a:r>
          </a:p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15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989951-C5A9-48AA-B2C0-934E0A031873}" type="slidenum">
              <a:rPr lang="pt-BR" altLang="pt-BR"/>
              <a:pPr eaLnBrk="1" hangingPunct="1"/>
              <a:t>18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07574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smtClean="0"/>
              <a:t> O MP (Ministério Público) de São Paulo criou um núcleo que vai combater os maus-tratos a animais. A criação do grupo, chamado Gecap, permitirá que os promotores atuem em representações, inquéritos policiais e investigações criminais.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smtClean="0"/>
              <a:t>                    Segundo o autor da proposta, o promotor Fernando Capez, a criação do Gecap é o primeiro passo na direção da criação de uma Promotoria de defesa animal. “Esse grupo vai receber denúncias, representações e vai poder investigar. Nossa expectativa é de que em pouco tempo o volume de trabalho ligado à área animal acarrete a criação da promotoria”, disse Capez. 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smtClean="0"/>
              <a:t>                    O grupo deverá ter de três a cinco promotores criminais, que ficarão responsáveis por elaborar relatórios mensais e trimestrais de atuação.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smtClean="0"/>
              <a:t>Fonte: Band.com.br</a:t>
            </a:r>
          </a:p>
        </p:txBody>
      </p:sp>
      <p:sp>
        <p:nvSpPr>
          <p:cNvPr id="225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F350231-835B-497C-B279-DF89B46FD021}" type="slidenum">
              <a:rPr lang="pt-BR" altLang="pt-BR"/>
              <a:pPr eaLnBrk="1" hangingPunct="1"/>
              <a:t>19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33740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smtClean="0"/>
              <a:t>Um filósofo chegou a argumentar que uma galinha, ou mesmo um peixe, tem mais “personalidade” do que um feto no ventre ou até mesmo do que uma criança recém-nascida. 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smtClean="0"/>
              <a:t>Essas ideias derivam de um modelo ateísta evolucionista de origens humanas.</a:t>
            </a:r>
          </a:p>
          <a:p>
            <a:pPr eaLnBrk="1" hangingPunct="1">
              <a:spcBef>
                <a:spcPct val="0"/>
              </a:spcBef>
            </a:pPr>
            <a:endParaRPr lang="pt-BR" altLang="pt-BR" smtClean="0"/>
          </a:p>
        </p:txBody>
      </p:sp>
      <p:sp>
        <p:nvSpPr>
          <p:cNvPr id="235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7FE8889-6445-4407-B721-9673A3CBEA1C}" type="slidenum">
              <a:rPr lang="pt-BR" altLang="pt-BR"/>
              <a:pPr eaLnBrk="1" hangingPunct="1"/>
              <a:t>20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55257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smtClean="0"/>
              <a:t>Ellen Whitte diz que nós somos como Deus para os animais, e se Deus é o ser que mais serve no Universo no sentido de cuidar do que criou devemos cuidar dos animais como sendo nossas criaturas, pois Deus nos deu o domínio sobre elas para cuidarmos delas como Ele tem domínio sobre nós e cuida tão bem.</a:t>
            </a:r>
          </a:p>
        </p:txBody>
      </p:sp>
      <p:sp>
        <p:nvSpPr>
          <p:cNvPr id="204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3D8A075-30B7-4429-BFF3-2B58AB4F5067}" type="slidenum">
              <a:rPr lang="pt-BR" altLang="pt-BR"/>
              <a:pPr eaLnBrk="1" hangingPunct="1"/>
              <a:t>21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84755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smtClean="0"/>
              <a:t>“Ninguém que professe piedade considere com indiferença a saúde do corpo, nem se iluda com o pensamento de que a intemperança não é pecado e não afetará sua espiritualidade. Existe uma estreita afinidade entre a natureza física e a moral. O padrão de virtude é elevado ou rebaixado por meio dos hábitos físicos [...] Qualquer hábito que não promova o perfeito funcionamento saudável do organismo humano degrada as mais elevadas e nobres faculdades” (Ellen G. White, </a:t>
            </a:r>
            <a:r>
              <a:rPr lang="pt-BR" altLang="pt-BR" smtClean="0">
                <a:hlinkClick r:id="rId3"/>
              </a:rPr>
              <a:t>Conselhos Sobre Saúde</a:t>
            </a:r>
            <a:r>
              <a:rPr lang="pt-BR" altLang="pt-BR" smtClean="0"/>
              <a:t>, 67).</a:t>
            </a:r>
          </a:p>
        </p:txBody>
      </p:sp>
      <p:sp>
        <p:nvSpPr>
          <p:cNvPr id="266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7B694E1-CAE4-4210-9258-D64F49F9B85C}" type="slidenum">
              <a:rPr lang="pt-BR" altLang="pt-BR"/>
              <a:pPr eaLnBrk="1" hangingPunct="1"/>
              <a:t>26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7258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smtClean="0"/>
              <a:t>A fé criacionista e a guarda do sábado nos diferencia nesse mundo, por causa da responsabilidade de cuidarmos de algo que não é nosso.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smtClean="0"/>
              <a:t/>
            </a:r>
            <a:br>
              <a:rPr lang="pt-BR" altLang="pt-BR" smtClean="0"/>
            </a:br>
            <a:r>
              <a:rPr lang="pt-BR" altLang="pt-BR" smtClean="0"/>
              <a:t>Para alguns, a criação deve ser explorada, usada, e até mesmo saqueada, em qualquer grau necessário para cumprir nossos desejos e necessidades. Outros, ao contrário, quase adoram a criação (</a:t>
            </a:r>
            <a:r>
              <a:rPr lang="pt-BR" altLang="pt-BR" smtClean="0">
                <a:hlinkClick r:id="rId3"/>
              </a:rPr>
              <a:t>Rm 1:25</a:t>
            </a:r>
            <a:r>
              <a:rPr lang="pt-BR" altLang="pt-BR" smtClean="0"/>
              <a:t>). Então, é a visão bíblica que deve nos dar uma perspectiva equilibrada sobre a forma com que devemos nos relacionar com o mundo que o Senhor criou para nós.</a:t>
            </a:r>
          </a:p>
          <a:p>
            <a:pPr eaLnBrk="1" hangingPunct="1">
              <a:spcBef>
                <a:spcPct val="0"/>
              </a:spcBef>
            </a:pPr>
            <a:r>
              <a:rPr lang="pt-BR" altLang="pt-BR" smtClean="0"/>
              <a:t>“Deus separou o sábado como memorial e lembrança perpétua de Seu ato criador e do estabelecimento do mundo. Ao descansar nesse dia, os adventistas do sétimo dia reforçam o sentido especial de relacionamento com o Criador e Sua criação. A observância do sábado destaca a importância da nossa integração com o meio ambiente como um todo” (Extraído de “Cuidando da Criação, uma Declaração da Associação Geral dos Adventistas do Sétimo Dia sobre o Meio Ambiente”, votada em 12 de outubro de 1992).</a:t>
            </a:r>
          </a:p>
        </p:txBody>
      </p:sp>
      <p:sp>
        <p:nvSpPr>
          <p:cNvPr id="245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E63A962-4381-47F9-882B-29C76C03E8B8}" type="slidenum">
              <a:rPr lang="pt-BR" altLang="pt-BR"/>
              <a:pPr eaLnBrk="1" hangingPunct="1"/>
              <a:t>27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38350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40280"/>
          </a:xfrm>
        </p:spPr>
        <p:txBody>
          <a:bodyPr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0" y="3854659"/>
            <a:ext cx="10515600" cy="1143000"/>
          </a:xfrm>
        </p:spPr>
        <p:txBody>
          <a:bodyPr>
            <a:normAutofit/>
          </a:bodyPr>
          <a:lstStyle>
            <a:lvl1pPr marL="0" indent="0" algn="ctr"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434286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32813" y="1714500"/>
            <a:ext cx="3125787" cy="2877260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6" name="Espaço Reservado para Imagem 2"/>
          <p:cNvSpPr>
            <a:spLocks noGrp="1"/>
          </p:cNvSpPr>
          <p:nvPr>
            <p:ph type="pic" idx="1"/>
          </p:nvPr>
        </p:nvSpPr>
        <p:spPr>
          <a:xfrm>
            <a:off x="0" y="0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80267553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DA51E-70E1-4BB1-8849-F450143DA2CD}" type="datetimeFigureOut">
              <a:rPr lang="pt-BR"/>
              <a:pPr>
                <a:defRPr/>
              </a:pPr>
              <a:t>22/02/2015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F0C33-D9C2-485D-9BB5-900C5E88B44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0940295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457200"/>
            <a:ext cx="1943100" cy="5719762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524000" y="457200"/>
            <a:ext cx="7048500" cy="5719762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07623-F545-47B6-A373-2C3200E85E00}" type="datetimeFigureOut">
              <a:rPr lang="pt-BR"/>
              <a:pPr>
                <a:defRPr/>
              </a:pPr>
              <a:t>22/02/2015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3EDB45-61DB-43BB-BFFE-9CDB54828CB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5782757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3400" y="5115656"/>
            <a:ext cx="11125200" cy="914400"/>
          </a:xfrm>
        </p:spPr>
        <p:txBody>
          <a:bodyPr/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 dirty="0"/>
          </a:p>
        </p:txBody>
      </p:sp>
      <p:sp>
        <p:nvSpPr>
          <p:cNvPr id="9" name="Espaço Reservado para Imagem 2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  <p:sp>
        <p:nvSpPr>
          <p:cNvPr id="13" name="Espaço Reservado para Imagem 2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  <p:sp>
        <p:nvSpPr>
          <p:cNvPr id="14" name="Espaço Reservado para Imagem 2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t-BR" noProof="0" smtClean="0"/>
              <a:t>Clique no ícone para adicionar uma imagem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862709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437F3-1E05-4C3A-A1C4-4C0440DC89E1}" type="datetimeFigureOut">
              <a:rPr lang="pt-BR"/>
              <a:pPr>
                <a:defRPr/>
              </a:pPr>
              <a:t>22/02/2015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D2E06-4AC4-464B-B238-79F0999D66C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4104226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2514600"/>
            <a:ext cx="10515600" cy="2743200"/>
          </a:xfrm>
        </p:spPr>
        <p:txBody>
          <a:bodyPr/>
          <a:lstStyle>
            <a:lvl1pPr algn="ctr">
              <a:defRPr sz="4400" spc="-50" baseline="0">
                <a:solidFill>
                  <a:schemeClr val="bg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5257800"/>
            <a:ext cx="105156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 cap="all" spc="5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  <p:extLst>
      <p:ext uri="{BB962C8B-B14F-4D97-AF65-F5344CB8AC3E}">
        <p14:creationId xmlns:p14="http://schemas.microsoft.com/office/powerpoint/2010/main" val="3363479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5240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714500"/>
            <a:ext cx="4495800" cy="446227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B7D3F-135E-43DB-AB24-5C005D34224F}" type="datetimeFigureOut">
              <a:rPr lang="pt-BR"/>
              <a:pPr>
                <a:defRPr/>
              </a:pPr>
              <a:t>22/02/2015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9C26F4-47F6-425A-A8C2-DE0EB6609AD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2433725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7048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527048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733162"/>
            <a:ext cx="4498848" cy="68580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481943"/>
            <a:ext cx="4498848" cy="369025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001EF-70AF-4EF5-B285-1F8EEBBF6015}" type="datetimeFigureOut">
              <a:rPr lang="pt-BR"/>
              <a:pPr>
                <a:defRPr/>
              </a:pPr>
              <a:t>22/02/2015</a:t>
            </a:fld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F509DB-7187-4730-8DA8-4FD05C9C230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8267310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F47D0-564E-4A96-BCD4-0800599FCFF1}" type="datetimeFigureOut">
              <a:rPr lang="pt-BR"/>
              <a:pPr>
                <a:defRPr/>
              </a:pPr>
              <a:t>22/02/2015</a:t>
            </a:fld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5B461B-CD22-46C8-B229-A05CFE40507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1179554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3490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51812" y="1714498"/>
            <a:ext cx="3506788" cy="2880360"/>
          </a:xfrm>
        </p:spPr>
        <p:txBody>
          <a:bodyPr/>
          <a:lstStyle>
            <a:lvl1pPr>
              <a:defRPr sz="3000"/>
            </a:lvl1pPr>
          </a:lstStyle>
          <a:p>
            <a:r>
              <a:rPr lang="pt-BR" smtClean="0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30352" y="457200"/>
            <a:ext cx="7242111" cy="5715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151812" y="4590288"/>
            <a:ext cx="3514564" cy="1581912"/>
          </a:xfrm>
        </p:spPr>
        <p:txBody>
          <a:bodyPr/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85323-3D9A-4948-B319-ADDD4D0DA8E7}" type="datetimeFigureOut">
              <a:rPr lang="pt-BR"/>
              <a:pPr>
                <a:defRPr/>
              </a:pPr>
              <a:t>22/02/2015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AD8BD0-94CF-4B57-BB69-6A56E702CBA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07302778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0" y="6583363"/>
            <a:ext cx="12192000" cy="27463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524000" y="45720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1028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1524000" y="1714500"/>
            <a:ext cx="91440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188325" y="6600825"/>
            <a:ext cx="153352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CB75D00-B23B-4B64-BD12-EE490EA764A9}" type="datetimeFigureOut">
              <a:rPr lang="pt-BR"/>
              <a:pPr>
                <a:defRPr/>
              </a:pPr>
              <a:t>22/02/2015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524000" y="6600825"/>
            <a:ext cx="649128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9894888" y="6600825"/>
            <a:ext cx="773112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EA61071C-CDD0-4029-8ADE-971CCEFC6CA6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83" r:id="rId3"/>
    <p:sldLayoutId id="2147483692" r:id="rId4"/>
    <p:sldLayoutId id="2147483684" r:id="rId5"/>
    <p:sldLayoutId id="2147483685" r:id="rId6"/>
    <p:sldLayoutId id="2147483686" r:id="rId7"/>
    <p:sldLayoutId id="2147483693" r:id="rId8"/>
    <p:sldLayoutId id="2147483687" r:id="rId9"/>
    <p:sldLayoutId id="2147483694" r:id="rId10"/>
    <p:sldLayoutId id="2147483688" r:id="rId11"/>
    <p:sldLayoutId id="2147483689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 kern="1200" cap="all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400">
          <a:solidFill>
            <a:schemeClr val="accent1"/>
          </a:solidFill>
          <a:latin typeface="Calibri Light" pitchFamily="34" charset="0"/>
        </a:defRPr>
      </a:lvl9pPr>
    </p:titleStyle>
    <p:bodyStyle>
      <a:lvl1pPr marL="273050" indent="-228600" algn="l" rtl="0" eaLnBrk="0" fontAlgn="base" hangingPunct="0">
        <a:lnSpc>
          <a:spcPct val="90000"/>
        </a:lnSpc>
        <a:spcBef>
          <a:spcPts val="18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3725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accent1"/>
        </a:buClr>
        <a:buSzPct val="100000"/>
        <a:buFont typeface="Arial" panose="020B0604020202020204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na15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na23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na21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na23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file:///D:\Downloads\na30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na06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file:///D:\Downloads\na07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na17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na29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na22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na28.jpg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na11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na04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na16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na20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na12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na25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na24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na26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D:\Downloads\na27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3400" y="4964113"/>
            <a:ext cx="11125200" cy="1266825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latin typeface="Berlin Sans FB" pitchFamily="34" charset="0"/>
              </a:rPr>
              <a:t>Meio Ambiente</a:t>
            </a:r>
            <a:br>
              <a:rPr lang="pt-BR" b="1" dirty="0" smtClean="0">
                <a:latin typeface="Berlin Sans FB" pitchFamily="34" charset="0"/>
              </a:rPr>
            </a:br>
            <a:r>
              <a:rPr lang="pt-BR" b="1" dirty="0" smtClean="0">
                <a:latin typeface="Berlin Sans FB" pitchFamily="34" charset="0"/>
              </a:rPr>
              <a:t>Cuidando da Criação</a:t>
            </a:r>
            <a:endParaRPr lang="pt-BR" b="1" dirty="0">
              <a:latin typeface="Berlin Sans FB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33400" y="6340475"/>
            <a:ext cx="11125200" cy="3683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800" b="1" cap="none" dirty="0" smtClean="0">
                <a:latin typeface="Berlin Sans FB" pitchFamily="34" charset="0"/>
              </a:rPr>
              <a:t>Pastoral Estudantil APV - Pr. Felipe Feitosa</a:t>
            </a:r>
            <a:endParaRPr lang="pt-BR" sz="2800" b="1" cap="none" dirty="0">
              <a:latin typeface="Berlin Sans FB" pitchFamily="34" charset="0"/>
            </a:endParaRPr>
          </a:p>
        </p:txBody>
      </p:sp>
      <p:sp>
        <p:nvSpPr>
          <p:cNvPr id="7172" name="Espaço Reservado para Imagem 5"/>
          <p:cNvSpPr>
            <a:spLocks noGrp="1" noTextEdit="1"/>
          </p:cNvSpPr>
          <p:nvPr>
            <p:ph type="pic" idx="11"/>
          </p:nvPr>
        </p:nvSpPr>
        <p:spPr>
          <a:xfrm>
            <a:off x="4084638" y="0"/>
            <a:ext cx="4022725" cy="4745038"/>
          </a:xfrm>
        </p:spPr>
      </p:sp>
      <p:pic>
        <p:nvPicPr>
          <p:cNvPr id="7173" name="Picture 3" descr="D:\Desktop\sustentabilida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0"/>
            <a:ext cx="4722813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aixaDeTexto 5"/>
          <p:cNvSpPr txBox="1">
            <a:spLocks noChangeArrowheads="1"/>
          </p:cNvSpPr>
          <p:nvPr/>
        </p:nvSpPr>
        <p:spPr bwMode="auto">
          <a:xfrm>
            <a:off x="333375" y="188913"/>
            <a:ext cx="11612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pt-BR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  <a:cs typeface="Arial" charset="0"/>
              </a:rPr>
              <a:t>Exterminamos qualquer forma de vida!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aixaDeTexto 5"/>
          <p:cNvSpPr txBox="1">
            <a:spLocks noChangeArrowheads="1"/>
          </p:cNvSpPr>
          <p:nvPr/>
        </p:nvSpPr>
        <p:spPr bwMode="auto">
          <a:xfrm>
            <a:off x="333375" y="188913"/>
            <a:ext cx="11612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pt-BR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  <a:cs typeface="Arial" charset="0"/>
              </a:rPr>
              <a:t>Empurramos o problema para outras gerações!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CaixaDeTexto 5"/>
          <p:cNvSpPr txBox="1">
            <a:spLocks noChangeArrowheads="1"/>
          </p:cNvSpPr>
          <p:nvPr/>
        </p:nvSpPr>
        <p:spPr bwMode="auto">
          <a:xfrm>
            <a:off x="333375" y="188913"/>
            <a:ext cx="1161256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3600" b="1">
                <a:solidFill>
                  <a:schemeClr val="bg1"/>
                </a:solidFill>
                <a:latin typeface="Berlin Sans FB Demi" panose="020E0802020502020306" pitchFamily="34" charset="0"/>
              </a:rPr>
              <a:t>Resultado: a pobreza humana e a degradação ambiental estão inter-relacionadas, comprometendo a qualidade de vida de todas os seres vivos.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aixaDeTexto 5"/>
          <p:cNvSpPr txBox="1">
            <a:spLocks noChangeArrowheads="1"/>
          </p:cNvSpPr>
          <p:nvPr/>
        </p:nvSpPr>
        <p:spPr bwMode="auto">
          <a:xfrm>
            <a:off x="6235700" y="212725"/>
            <a:ext cx="567531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r>
              <a:rPr lang="pt-BR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Nosso objetivo deve ser o desenvolvimento sustentável dos recursos enquanto cuidamos das pessoas.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aixaDeTexto 5"/>
          <p:cNvSpPr txBox="1">
            <a:spLocks noChangeArrowheads="1"/>
          </p:cNvSpPr>
          <p:nvPr/>
        </p:nvSpPr>
        <p:spPr bwMode="auto">
          <a:xfrm>
            <a:off x="333375" y="188913"/>
            <a:ext cx="11612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4000" b="1">
                <a:solidFill>
                  <a:schemeClr val="bg1"/>
                </a:solidFill>
                <a:latin typeface="Berlin Sans FB" panose="020E0602020502020306" pitchFamily="34" charset="0"/>
              </a:rPr>
              <a:t>O QUE É SER ECOLÓGICO?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77788"/>
            <a:ext cx="9144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 b="1" dirty="0" smtClean="0">
                <a:latin typeface="Berlin Sans FB" pitchFamily="34" charset="0"/>
              </a:rPr>
              <a:t>Consciência de Guardião</a:t>
            </a:r>
            <a:r>
              <a:rPr lang="pt-BR" sz="4000" b="1" dirty="0" smtClean="0">
                <a:latin typeface="Berlin Sans FB" pitchFamily="34" charset="0"/>
              </a:rPr>
              <a:t>  </a:t>
            </a:r>
            <a:endParaRPr lang="pt-BR" sz="4000" b="1" dirty="0">
              <a:latin typeface="Berlin Sans FB" pitchFamily="34" charset="0"/>
            </a:endParaRPr>
          </a:p>
        </p:txBody>
      </p:sp>
      <p:sp>
        <p:nvSpPr>
          <p:cNvPr id="21507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55588" y="1489075"/>
            <a:ext cx="6524625" cy="4900613"/>
          </a:xfrm>
        </p:spPr>
        <p:txBody>
          <a:bodyPr/>
          <a:lstStyle/>
          <a:p>
            <a:pPr eaLnBrk="1" hangingPunct="1"/>
            <a:r>
              <a:rPr lang="pt-BR" altLang="pt-BR" sz="4000" b="1" smtClean="0">
                <a:latin typeface="Berlin Sans FB Demi" panose="020E0802020502020306" pitchFamily="34" charset="0"/>
              </a:rPr>
              <a:t>Assim como devemos reconhecer que cabe ao ser humano cuidar do que é de Deus, não devemos ir a outro extremo que é a devoção fanática com o meio ambiente como se ele fosse criador e não criatura.</a:t>
            </a:r>
          </a:p>
        </p:txBody>
      </p:sp>
      <p:graphicFrame>
        <p:nvGraphicFramePr>
          <p:cNvPr id="6" name="Espaço Reservado para Conteúdo 5" descr="Gear" title="SmartArt"/>
          <p:cNvGraphicFramePr>
            <a:graphicFrameLocks noGrp="1"/>
          </p:cNvGraphicFramePr>
          <p:nvPr>
            <p:ph sz="half" idx="2"/>
          </p:nvPr>
        </p:nvGraphicFramePr>
        <p:xfrm>
          <a:off x="6172200" y="1714500"/>
          <a:ext cx="4495800" cy="44624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16025" y="0"/>
            <a:ext cx="971708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b="1" dirty="0" smtClean="0">
                <a:latin typeface="Berlin Sans FB" pitchFamily="34" charset="0"/>
              </a:rPr>
              <a:t>Cuidando dos animais</a:t>
            </a:r>
            <a:endParaRPr lang="pt-BR" sz="4000" b="1" dirty="0">
              <a:latin typeface="Berlin Sans FB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0" y="996950"/>
            <a:ext cx="6459538" cy="4976813"/>
          </a:xfrm>
        </p:spPr>
        <p:txBody>
          <a:bodyPr rtlCol="0">
            <a:noAutofit/>
          </a:bodyPr>
          <a:lstStyle/>
          <a:p>
            <a:pPr marL="274320" eaLnBrk="1" fontAlgn="auto" hangingPunct="1">
              <a:spcAft>
                <a:spcPts val="0"/>
              </a:spcAft>
              <a:defRPr/>
            </a:pPr>
            <a:r>
              <a:rPr lang="pt-BR" sz="3600" dirty="0" smtClean="0">
                <a:latin typeface="Berlin Sans FB Demi" pitchFamily="34" charset="0"/>
              </a:rPr>
              <a:t>O homem deve dominar semelhantemente ao criador</a:t>
            </a:r>
          </a:p>
          <a:p>
            <a:pPr marL="274320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pt-BR" sz="3600" dirty="0" smtClean="0">
                <a:latin typeface="Berlin Sans FB Demi" pitchFamily="34" charset="0"/>
              </a:rPr>
              <a:t>O domínio está ligado a cuidar do meio ambiente  </a:t>
            </a:r>
          </a:p>
          <a:p>
            <a:pPr marL="45720" indent="0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t-BR" sz="2400" dirty="0" smtClean="0">
                <a:latin typeface="Berlin Sans FB Demi" pitchFamily="34" charset="0"/>
              </a:rPr>
              <a:t>(Gen. 2:15 O </a:t>
            </a:r>
            <a:r>
              <a:rPr lang="pt-BR" sz="2400" dirty="0">
                <a:latin typeface="Berlin Sans FB Demi" pitchFamily="34" charset="0"/>
              </a:rPr>
              <a:t>Senhor Deus colocou o homem no jardim do Éden para cuidar dele e </a:t>
            </a:r>
            <a:r>
              <a:rPr lang="pt-BR" sz="2400" dirty="0" smtClean="0">
                <a:latin typeface="Berlin Sans FB Demi" pitchFamily="34" charset="0"/>
              </a:rPr>
              <a:t>cultivá-lo). </a:t>
            </a:r>
            <a:endParaRPr lang="pt-BR" sz="2400" dirty="0">
              <a:latin typeface="Berlin Sans FB Demi" pitchFamily="34" charset="0"/>
            </a:endParaRPr>
          </a:p>
          <a:p>
            <a:pPr marL="274320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pt-BR" sz="3600" dirty="0" smtClean="0">
                <a:latin typeface="Berlin Sans FB Demi" pitchFamily="34" charset="0"/>
              </a:rPr>
              <a:t>O cuidado estava ligado a tudo que existia no jardim</a:t>
            </a:r>
          </a:p>
          <a:p>
            <a:pPr marL="45720" indent="0" eaLnBrk="1" fontAlgn="auto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pt-BR" sz="2400" dirty="0" smtClean="0">
              <a:latin typeface="Berlin Sans FB Demi" pitchFamily="34" charset="0"/>
            </a:endParaRPr>
          </a:p>
        </p:txBody>
      </p:sp>
      <p:pic>
        <p:nvPicPr>
          <p:cNvPr id="23555" name="Picture 2" descr="D:\Desktop\cuidando de anima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150938"/>
            <a:ext cx="5391150" cy="457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838200" y="1600200"/>
            <a:ext cx="10515600" cy="2239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38200" y="3854450"/>
            <a:ext cx="10515600" cy="114300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24580" name="Picture 2" descr="D:\Desktop\animais mal tratad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38" y="1570038"/>
            <a:ext cx="3640137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2" descr="D:\Desktop\animais mal tratad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70038"/>
            <a:ext cx="3292475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2" descr="D:\Desktop\Maus-Tratos-e-crueldades-com-animais-Isso-tem-que-acab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1341438"/>
            <a:ext cx="4257675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4" descr="D:\Desktop\maltratos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570038"/>
            <a:ext cx="3562350" cy="345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25604" name="Picture 3" descr="D:\Downloads\proteção aos animai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685800"/>
            <a:ext cx="105156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6725" y="125413"/>
            <a:ext cx="11515725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MISSÃO do homem: CUIDAR DA CRIAÇÃO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:\Desktop\pessoas dão mais importancia aos animais que ao ser huma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57200"/>
            <a:ext cx="406717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CaixaDeTexto 6"/>
          <p:cNvSpPr txBox="1">
            <a:spLocks noChangeArrowheads="1"/>
          </p:cNvSpPr>
          <p:nvPr/>
        </p:nvSpPr>
        <p:spPr bwMode="auto">
          <a:xfrm>
            <a:off x="4837113" y="652463"/>
            <a:ext cx="69786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pt-BR" altLang="pt-BR" sz="7200" b="1">
                <a:latin typeface="Berlin Sans FB" panose="020E0602020502020306" pitchFamily="34" charset="0"/>
              </a:rPr>
              <a:t>Alguns exageram: valorizam mais os animais que o ser humano!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4113" y="115888"/>
            <a:ext cx="5624512" cy="1143000"/>
          </a:xfrm>
        </p:spPr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Cuidando DA ÁGUA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7988" y="546100"/>
            <a:ext cx="3970337" cy="733425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4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Lixo no lixo</a:t>
            </a:r>
            <a:endParaRPr lang="pt-BR" sz="36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195263"/>
            <a:ext cx="9144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Apagar a luz do quarto</a:t>
            </a:r>
            <a:r>
              <a:rPr 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 </a:t>
            </a:r>
            <a:endParaRPr lang="pt-BR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6375" y="3848100"/>
            <a:ext cx="3970338" cy="7334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400" b="1" dirty="0" smtClean="0">
                <a:latin typeface="Berlin Sans FB" pitchFamily="34" charset="0"/>
              </a:rPr>
              <a:t>Fazer o bem</a:t>
            </a:r>
            <a:endParaRPr lang="pt-BR" sz="3600" b="1" dirty="0">
              <a:latin typeface="Berlin Sans FB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3550" y="195263"/>
            <a:ext cx="11399838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dirty="0" smtClean="0">
                <a:latin typeface="Berlin Sans FB" pitchFamily="34" charset="0"/>
              </a:rPr>
              <a:t>Tratar os outros com igualdade</a:t>
            </a:r>
            <a:endParaRPr lang="pt-BR" sz="3600" b="1" dirty="0">
              <a:latin typeface="Berlin Sans FB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51813" y="1714500"/>
            <a:ext cx="3506787" cy="28797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32771" name="Espaço Reservado para Conteúdo 2"/>
          <p:cNvSpPr>
            <a:spLocks noGrp="1"/>
          </p:cNvSpPr>
          <p:nvPr>
            <p:ph idx="1"/>
          </p:nvPr>
        </p:nvSpPr>
        <p:spPr>
          <a:xfrm>
            <a:off x="482600" y="1382713"/>
            <a:ext cx="6405563" cy="4329112"/>
          </a:xfrm>
        </p:spPr>
        <p:txBody>
          <a:bodyPr/>
          <a:lstStyle/>
          <a:p>
            <a:pPr eaLnBrk="1" hangingPunct="1"/>
            <a:r>
              <a:rPr lang="pt-BR" altLang="pt-BR" sz="4800" b="1" smtClean="0">
                <a:latin typeface="Berlin Sans FB Demi" panose="020E0802020502020306" pitchFamily="34" charset="0"/>
              </a:rPr>
              <a:t> O corpo do ser humano é o meio ambiente que ele mais deve zelar. Pois se dele não cuidar onde vai habitar?</a:t>
            </a:r>
          </a:p>
        </p:txBody>
      </p:sp>
      <p:sp>
        <p:nvSpPr>
          <p:cNvPr id="32772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151813" y="4591050"/>
            <a:ext cx="3514725" cy="1581150"/>
          </a:xfrm>
        </p:spPr>
        <p:txBody>
          <a:bodyPr/>
          <a:lstStyle/>
          <a:p>
            <a:pPr eaLnBrk="1" hangingPunct="1"/>
            <a:endParaRPr lang="pt-BR" altLang="pt-BR" smtClean="0"/>
          </a:p>
        </p:txBody>
      </p:sp>
      <p:pic>
        <p:nvPicPr>
          <p:cNvPr id="32773" name="Picture 2" descr="D:\Downloads\septem_gul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388" y="360363"/>
            <a:ext cx="4557712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Desktop\7--seven-wallpaper-181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138" y="2205038"/>
            <a:ext cx="5294312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CaixaDeTexto 2"/>
          <p:cNvSpPr txBox="1">
            <a:spLocks noChangeArrowheads="1"/>
          </p:cNvSpPr>
          <p:nvPr/>
        </p:nvSpPr>
        <p:spPr bwMode="auto">
          <a:xfrm>
            <a:off x="866775" y="433388"/>
            <a:ext cx="106108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4400" b="1">
                <a:solidFill>
                  <a:srgbClr val="6CA62C"/>
                </a:solidFill>
                <a:latin typeface="Berlin Sans FB" panose="020E0602020502020306" pitchFamily="34" charset="0"/>
              </a:rPr>
              <a:t>NÃO GUARDAMOS APENAS O SÁBADO CUIDAMOS DO PLANETA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Desktop\deus-cur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3813"/>
            <a:ext cx="12192000" cy="815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195263"/>
            <a:ext cx="9144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Senão não teremos uma casa</a:t>
            </a:r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625" y="-6350"/>
            <a:ext cx="11596688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Por que cuidar da Natureza?</a:t>
            </a:r>
            <a:endParaRPr lang="pt-BR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195263"/>
            <a:ext cx="9144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não teremos futuro</a:t>
            </a:r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195263"/>
            <a:ext cx="9144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não teremos família</a:t>
            </a:r>
            <a:endParaRPr lang="pt-BR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195263"/>
            <a:ext cx="9144000" cy="11430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</a:rPr>
              <a:t>TOMAR UMA DECISÃO</a:t>
            </a:r>
            <a:endParaRPr lang="pt-BR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Desktop\talent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2176463"/>
            <a:ext cx="91440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Desktop\sustentabilidade-blo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88" y="930275"/>
            <a:ext cx="5922962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Espaço Reservado para Conteúdo 2"/>
          <p:cNvSpPr>
            <a:spLocks noGrp="1"/>
          </p:cNvSpPr>
          <p:nvPr>
            <p:ph idx="1"/>
          </p:nvPr>
        </p:nvSpPr>
        <p:spPr>
          <a:xfrm>
            <a:off x="39688" y="622300"/>
            <a:ext cx="6491287" cy="5540375"/>
          </a:xfrm>
        </p:spPr>
        <p:txBody>
          <a:bodyPr/>
          <a:lstStyle/>
          <a:p>
            <a:pPr eaLnBrk="1" hangingPunct="1"/>
            <a:r>
              <a:rPr lang="pt-BR" altLang="pt-BR" sz="4000" b="1" smtClean="0">
                <a:latin typeface="Berlin Sans FB Demi" panose="020E0802020502020306" pitchFamily="34" charset="0"/>
              </a:rPr>
              <a:t> O mundo é um presente do amor do Criador</a:t>
            </a:r>
          </a:p>
          <a:p>
            <a:pPr eaLnBrk="1" hangingPunct="1"/>
            <a:r>
              <a:rPr lang="pt-BR" altLang="pt-BR" sz="4000" b="1" smtClean="0">
                <a:latin typeface="Berlin Sans FB Demi" panose="020E0802020502020306" pitchFamily="34" charset="0"/>
              </a:rPr>
              <a:t> A atmosfera, a terra, o mar, e as águas</a:t>
            </a:r>
          </a:p>
          <a:p>
            <a:pPr eaLnBrk="1" hangingPunct="1"/>
            <a:r>
              <a:rPr lang="pt-BR" altLang="pt-BR" sz="4000" b="1" smtClean="0">
                <a:latin typeface="Berlin Sans FB Demi" panose="020E0802020502020306" pitchFamily="34" charset="0"/>
              </a:rPr>
              <a:t> Em meio a criação Deus fez o ser humano para se relacionar com Ele, com o planeta e com outros seres animais.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aixaDeTexto 5"/>
          <p:cNvSpPr txBox="1">
            <a:spLocks noChangeArrowheads="1"/>
          </p:cNvSpPr>
          <p:nvPr/>
        </p:nvSpPr>
        <p:spPr bwMode="auto">
          <a:xfrm>
            <a:off x="333375" y="368300"/>
            <a:ext cx="11612563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4000" b="1">
                <a:solidFill>
                  <a:srgbClr val="FF0000"/>
                </a:solidFill>
                <a:latin typeface="Berlin Sans FB" panose="020E0602020502020306" pitchFamily="34" charset="0"/>
              </a:rPr>
              <a:t>Mas Inventamos Que Precisamos Do Progresso!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aixaDeTexto 5"/>
          <p:cNvSpPr txBox="1">
            <a:spLocks noChangeArrowheads="1"/>
          </p:cNvSpPr>
          <p:nvPr/>
        </p:nvSpPr>
        <p:spPr bwMode="auto">
          <a:xfrm>
            <a:off x="333375" y="188913"/>
            <a:ext cx="11612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4000" b="1">
                <a:solidFill>
                  <a:schemeClr val="bg1"/>
                </a:solidFill>
                <a:latin typeface="Berlin Sans FB" panose="020E0602020502020306" pitchFamily="34" charset="0"/>
              </a:rPr>
              <a:t>Em nome do progresso... acabamos com a vida!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aixaDeTexto 5"/>
          <p:cNvSpPr txBox="1">
            <a:spLocks noChangeArrowheads="1"/>
          </p:cNvSpPr>
          <p:nvPr/>
        </p:nvSpPr>
        <p:spPr bwMode="auto">
          <a:xfrm>
            <a:off x="333375" y="188913"/>
            <a:ext cx="11612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pt-B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  <a:cs typeface="Arial" charset="0"/>
              </a:rPr>
              <a:t>Sujamos nossa água!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aixaDeTexto 5"/>
          <p:cNvSpPr txBox="1">
            <a:spLocks noChangeArrowheads="1"/>
          </p:cNvSpPr>
          <p:nvPr/>
        </p:nvSpPr>
        <p:spPr bwMode="auto">
          <a:xfrm>
            <a:off x="285750" y="188913"/>
            <a:ext cx="11612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pt-BR" altLang="pt-BR" sz="4000" b="1">
                <a:solidFill>
                  <a:schemeClr val="bg1"/>
                </a:solidFill>
                <a:latin typeface="Berlin Sans FB" panose="020E0602020502020306" pitchFamily="34" charset="0"/>
              </a:rPr>
              <a:t>Poluímos nosso maior oceano: a atmosfera!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r:link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CaixaDeTexto 5"/>
          <p:cNvSpPr txBox="1">
            <a:spLocks noChangeArrowheads="1"/>
          </p:cNvSpPr>
          <p:nvPr/>
        </p:nvSpPr>
        <p:spPr bwMode="auto">
          <a:xfrm>
            <a:off x="333375" y="188913"/>
            <a:ext cx="116125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defRPr/>
            </a:pPr>
            <a:r>
              <a:rPr lang="pt-BR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itchFamily="34" charset="0"/>
                <a:cs typeface="Arial" charset="0"/>
              </a:rPr>
              <a:t>Criamos milhares de miseráveis por dia!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2922391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ealthFitness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87A91B"/>
      </a:accent1>
      <a:accent2>
        <a:srgbClr val="FBCE11"/>
      </a:accent2>
      <a:accent3>
        <a:srgbClr val="446ED8"/>
      </a:accent3>
      <a:accent4>
        <a:srgbClr val="9D22E2"/>
      </a:accent4>
      <a:accent5>
        <a:srgbClr val="FE9E00"/>
      </a:accent5>
      <a:accent6>
        <a:srgbClr val="DF5327"/>
      </a:accent6>
      <a:hlink>
        <a:srgbClr val="446ED8"/>
      </a:hlink>
      <a:folHlink>
        <a:srgbClr val="828282"/>
      </a:folHlink>
    </a:clrScheme>
    <a:fontScheme name="Calibri Light">
      <a:majorFont>
        <a:latin typeface="Calibri Light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E382D75-6DC6-4908-8B05-64D061C4B19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TS102922391</Template>
  <TotalTime>0</TotalTime>
  <Words>804</Words>
  <Application>Microsoft Office PowerPoint</Application>
  <PresentationFormat>Widescreen</PresentationFormat>
  <Paragraphs>73</Paragraphs>
  <Slides>33</Slides>
  <Notes>11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39" baseType="lpstr">
      <vt:lpstr>Calibri</vt:lpstr>
      <vt:lpstr>Arial</vt:lpstr>
      <vt:lpstr>Calibri Light</vt:lpstr>
      <vt:lpstr>Berlin Sans FB</vt:lpstr>
      <vt:lpstr>Berlin Sans FB Demi</vt:lpstr>
      <vt:lpstr>TS102922391</vt:lpstr>
      <vt:lpstr>Meio Ambiente Cuidando da Criação</vt:lpstr>
      <vt:lpstr>MISSÃO do homem: CUIDAR DA CRIAÇÃO</vt:lpstr>
      <vt:lpstr>Por que cuidar da Natureza?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Consciência de Guardião  </vt:lpstr>
      <vt:lpstr>Cuidando dos animais</vt:lpstr>
      <vt:lpstr>Apresentação do PowerPoint</vt:lpstr>
      <vt:lpstr>Apresentação do PowerPoint</vt:lpstr>
      <vt:lpstr>Apresentação do PowerPoint</vt:lpstr>
      <vt:lpstr>Apresentação do PowerPoint</vt:lpstr>
      <vt:lpstr>Cuidando DA ÁGUA</vt:lpstr>
      <vt:lpstr>Lixo no lixo</vt:lpstr>
      <vt:lpstr>Apagar a luz do quarto </vt:lpstr>
      <vt:lpstr>Fazer o bem</vt:lpstr>
      <vt:lpstr>Tratar os outros com igualdade</vt:lpstr>
      <vt:lpstr>Apresentação do PowerPoint</vt:lpstr>
      <vt:lpstr>Apresentação do PowerPoint</vt:lpstr>
      <vt:lpstr>Apresentação do PowerPoint</vt:lpstr>
      <vt:lpstr>Senão não teremos uma casa</vt:lpstr>
      <vt:lpstr>não teremos futuro</vt:lpstr>
      <vt:lpstr>não teremos família</vt:lpstr>
      <vt:lpstr>TOMAR UMA DECISÃO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PE2013-C18-MEIO AMBIENTE CUIDANDO DA CRIAÇÃO</dc:title>
  <dc:subject>PASTOR DE ESCOLA</dc:subject>
  <dc:creator/>
  <cp:keywords>www.4tons.com</cp:keywords>
  <dc:description>COMÉRCIO PROIBIDO. USO PESSOAL</dc:description>
  <cp:lastModifiedBy/>
  <cp:revision>1</cp:revision>
  <dcterms:created xsi:type="dcterms:W3CDTF">2013-03-04T21:56:04Z</dcterms:created>
  <dcterms:modified xsi:type="dcterms:W3CDTF">2015-02-22T16:23:52Z</dcterms:modified>
  <cp:category>CAPELAS 2013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TC029223919991</vt:lpwstr>
  </property>
</Properties>
</file>