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2"/>
  </p:notesMasterIdLst>
  <p:sldIdLst>
    <p:sldId id="274" r:id="rId2"/>
    <p:sldId id="258" r:id="rId3"/>
    <p:sldId id="259" r:id="rId4"/>
    <p:sldId id="260" r:id="rId5"/>
    <p:sldId id="266" r:id="rId6"/>
    <p:sldId id="257" r:id="rId7"/>
    <p:sldId id="269" r:id="rId8"/>
    <p:sldId id="267" r:id="rId9"/>
    <p:sldId id="275" r:id="rId10"/>
    <p:sldId id="279" r:id="rId11"/>
    <p:sldId id="280" r:id="rId12"/>
    <p:sldId id="271" r:id="rId13"/>
    <p:sldId id="276" r:id="rId14"/>
    <p:sldId id="281" r:id="rId15"/>
    <p:sldId id="282" r:id="rId16"/>
    <p:sldId id="283" r:id="rId17"/>
    <p:sldId id="284" r:id="rId18"/>
    <p:sldId id="285" r:id="rId19"/>
    <p:sldId id="286" r:id="rId20"/>
    <p:sldId id="287" r:id="rId21"/>
    <p:sldId id="288" r:id="rId22"/>
    <p:sldId id="289" r:id="rId23"/>
    <p:sldId id="270" r:id="rId24"/>
    <p:sldId id="277" r:id="rId25"/>
    <p:sldId id="290" r:id="rId26"/>
    <p:sldId id="291" r:id="rId27"/>
    <p:sldId id="292" r:id="rId28"/>
    <p:sldId id="293" r:id="rId29"/>
    <p:sldId id="268" r:id="rId30"/>
    <p:sldId id="278" r:id="rId31"/>
    <p:sldId id="294" r:id="rId32"/>
    <p:sldId id="295" r:id="rId33"/>
    <p:sldId id="300" r:id="rId34"/>
    <p:sldId id="301" r:id="rId35"/>
    <p:sldId id="263" r:id="rId36"/>
    <p:sldId id="272" r:id="rId37"/>
    <p:sldId id="298" r:id="rId38"/>
    <p:sldId id="299" r:id="rId39"/>
    <p:sldId id="262" r:id="rId40"/>
    <p:sldId id="273" r:id="rId41"/>
  </p:sldIdLst>
  <p:sldSz cx="9144000" cy="6858000" type="screen4x3"/>
  <p:notesSz cx="6858000" cy="9144000"/>
  <p:defaultTextStyle>
    <a:defPPr>
      <a:defRPr lang="pt-BR"/>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540" autoAdjust="0"/>
  </p:normalViewPr>
  <p:slideViewPr>
    <p:cSldViewPr>
      <p:cViewPr varScale="1">
        <p:scale>
          <a:sx n="61" d="100"/>
          <a:sy n="61" d="100"/>
        </p:scale>
        <p:origin x="1656"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0BF2A57D-4850-40B8-9F25-AC529E49E092}" type="datetimeFigureOut">
              <a:rPr lang="pt-BR"/>
              <a:pPr>
                <a:defRPr/>
              </a:pPr>
              <a:t>22/02/2015</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endParaRPr lang="pt-BR" noProof="0"/>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B72C98D-7BAA-4DB8-9D23-8513A23FD568}" type="slidenum">
              <a:rPr lang="pt-BR" altLang="pt-BR"/>
              <a:pPr/>
              <a:t>‹nº›</a:t>
            </a:fld>
            <a:endParaRPr lang="pt-BR" altLang="pt-BR"/>
          </a:p>
        </p:txBody>
      </p:sp>
    </p:spTree>
    <p:extLst>
      <p:ext uri="{BB962C8B-B14F-4D97-AF65-F5344CB8AC3E}">
        <p14:creationId xmlns:p14="http://schemas.microsoft.com/office/powerpoint/2010/main" val="116818046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spcBef>
                <a:spcPct val="0"/>
              </a:spcBef>
            </a:pPr>
            <a:r>
              <a:rPr lang="pt-BR" altLang="pt-BR" b="1" smtClean="0"/>
              <a:t>www.4tons.com</a:t>
            </a:r>
          </a:p>
          <a:p>
            <a:pPr algn="ctr">
              <a:spcBef>
                <a:spcPct val="0"/>
              </a:spcBef>
            </a:pPr>
            <a:endParaRPr lang="pt-BR" altLang="pt-BR" b="1" smtClean="0"/>
          </a:p>
          <a:p>
            <a:pPr algn="ctr">
              <a:spcBef>
                <a:spcPct val="0"/>
              </a:spcBef>
            </a:pPr>
            <a:r>
              <a:rPr lang="pt-BR" altLang="pt-BR" b="1" smtClean="0"/>
              <a:t>Pr. Roberto Conti</a:t>
            </a:r>
          </a:p>
          <a:p>
            <a:pPr algn="ctr">
              <a:spcBef>
                <a:spcPct val="0"/>
              </a:spcBef>
            </a:pPr>
            <a:r>
              <a:rPr lang="pt-BR" altLang="pt-BR" b="1" smtClean="0"/>
              <a:t>Pastoral Estudantil APV 18/02/2013</a:t>
            </a:r>
          </a:p>
        </p:txBody>
      </p:sp>
      <p:sp>
        <p:nvSpPr>
          <p:cNvPr id="4403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67B59E7B-17B1-4F24-8BCE-204829408904}" type="slidenum">
              <a:rPr lang="pt-BR" altLang="pt-BR"/>
              <a:pPr/>
              <a:t>1</a:t>
            </a:fld>
            <a:endParaRPr lang="pt-BR" altLang="pt-BR"/>
          </a:p>
        </p:txBody>
      </p:sp>
    </p:spTree>
    <p:extLst>
      <p:ext uri="{BB962C8B-B14F-4D97-AF65-F5344CB8AC3E}">
        <p14:creationId xmlns:p14="http://schemas.microsoft.com/office/powerpoint/2010/main" val="2339076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smtClean="0"/>
              <a:t>- Utilizando bem os materiais: caderno, borracha e lápis preto. É necessário praticar, exercitar o novo conhecimento.</a:t>
            </a:r>
          </a:p>
        </p:txBody>
      </p:sp>
      <p:sp>
        <p:nvSpPr>
          <p:cNvPr id="5325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9D3E47C4-E77A-46B4-BFBA-55DA7EB56BCA}" type="slidenum">
              <a:rPr lang="pt-BR" altLang="pt-BR"/>
              <a:pPr/>
              <a:t>14</a:t>
            </a:fld>
            <a:endParaRPr lang="pt-BR" altLang="pt-BR"/>
          </a:p>
        </p:txBody>
      </p:sp>
    </p:spTree>
    <p:extLst>
      <p:ext uri="{BB962C8B-B14F-4D97-AF65-F5344CB8AC3E}">
        <p14:creationId xmlns:p14="http://schemas.microsoft.com/office/powerpoint/2010/main" val="1888259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smtClean="0"/>
              <a:t>- Sabendo estudar. O ato de estudar é intelectual: exige raciocínio, "cuca". O estudo só acontece quando, dentro da inteligência, surge o conhecimento, quando se sabe. O estudante trabalha com essa força profunda que Deus deu a todas as pessoas: a inteligência. Elaborando dentro de si o conhecimento, sabendo, torna-se a pessoa capaz de agir, de transformar a realidade.</a:t>
            </a:r>
          </a:p>
        </p:txBody>
      </p:sp>
      <p:sp>
        <p:nvSpPr>
          <p:cNvPr id="5427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4A38EF31-3114-4C9B-B348-CA5D063F9652}" type="slidenum">
              <a:rPr lang="pt-BR" altLang="pt-BR"/>
              <a:pPr/>
              <a:t>15</a:t>
            </a:fld>
            <a:endParaRPr lang="pt-BR" altLang="pt-BR"/>
          </a:p>
        </p:txBody>
      </p:sp>
    </p:spTree>
    <p:extLst>
      <p:ext uri="{BB962C8B-B14F-4D97-AF65-F5344CB8AC3E}">
        <p14:creationId xmlns:p14="http://schemas.microsoft.com/office/powerpoint/2010/main" val="711216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smtClean="0"/>
              <a:t>- Anotando sempre. Faça listas com as tarefas que você precisa realizar, anote o que os professores estão dizendo em aula, as datas das provas e trabalhos, tudo. Não importa em que lugar você vai fazer isso, no seu caderno, celular, agenda... O importante é não perder nenhum detalhe.</a:t>
            </a:r>
          </a:p>
        </p:txBody>
      </p:sp>
      <p:sp>
        <p:nvSpPr>
          <p:cNvPr id="5530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43DD537-BA17-4C57-8A5E-4DC87B2D2B72}" type="slidenum">
              <a:rPr lang="pt-BR" altLang="pt-BR"/>
              <a:pPr/>
              <a:t>16</a:t>
            </a:fld>
            <a:endParaRPr lang="pt-BR" altLang="pt-BR"/>
          </a:p>
        </p:txBody>
      </p:sp>
    </p:spTree>
    <p:extLst>
      <p:ext uri="{BB962C8B-B14F-4D97-AF65-F5344CB8AC3E}">
        <p14:creationId xmlns:p14="http://schemas.microsoft.com/office/powerpoint/2010/main" val="1638920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r>
              <a:rPr lang="pt-BR" altLang="pt-BR" smtClean="0"/>
              <a:t>Aproveitando bem as aulas, se rende muito!</a:t>
            </a:r>
          </a:p>
          <a:p>
            <a:pPr marL="171450" indent="-171450">
              <a:spcBef>
                <a:spcPct val="0"/>
              </a:spcBef>
              <a:buFontTx/>
              <a:buChar char="-"/>
            </a:pPr>
            <a:r>
              <a:rPr lang="pt-BR" altLang="pt-BR" smtClean="0"/>
              <a:t>Uma das causas que torna o estudo pesado e difícil é a desatenção durante as aulas. É a atitude do aluno que se distrai ou conversa, enquanto a matéria é proposta, questões são discutidas e o professor trabalha para que a turma aprenda. Uma aula aproveitada é mais de meio caminho andado no estudo. Ela dá a base, preparando o terreno da inteligência para a rentabilidade do tempo no estudo, ao fazer os exercícios, rever a matéria, preparar-se para a prova. A participação em aula (segredo de sucesso), conforme o jeito do estudante, encontra um meio de se manter e render, através de anotações: dos pontos mais importantes, de problemas levantados, de observações do professor, etc.</a:t>
            </a:r>
          </a:p>
        </p:txBody>
      </p:sp>
      <p:sp>
        <p:nvSpPr>
          <p:cNvPr id="5632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47CA410E-B219-4CBE-8B0C-E7D4EC3233FD}" type="slidenum">
              <a:rPr lang="pt-BR" altLang="pt-BR"/>
              <a:pPr/>
              <a:t>17</a:t>
            </a:fld>
            <a:endParaRPr lang="pt-BR" altLang="pt-BR"/>
          </a:p>
        </p:txBody>
      </p:sp>
    </p:spTree>
    <p:extLst>
      <p:ext uri="{BB962C8B-B14F-4D97-AF65-F5344CB8AC3E}">
        <p14:creationId xmlns:p14="http://schemas.microsoft.com/office/powerpoint/2010/main" val="3164569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smtClean="0"/>
              <a:t>- Lembre-se da lição de casa; pois “aula dada é aula estudada hoje”.</a:t>
            </a:r>
          </a:p>
          <a:p>
            <a:pPr>
              <a:spcBef>
                <a:spcPct val="0"/>
              </a:spcBef>
            </a:pPr>
            <a:r>
              <a:rPr lang="pt-BR" altLang="pt-BR" smtClean="0"/>
              <a:t>Você já está cansado de ouvir, mas muitas vezes esquece o trabalho em cima da cama. Ou usa essa desculpa simplesmente porque não terminou suas tarefas. Reserve um lugar especial na sua casa para fazer e guardar os trabalhos e crie o hábito de colocar sempre suas tarefas lá.</a:t>
            </a:r>
          </a:p>
        </p:txBody>
      </p:sp>
      <p:sp>
        <p:nvSpPr>
          <p:cNvPr id="5734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C95CABA5-81FB-4A52-80D6-A0831524DAAE}" type="slidenum">
              <a:rPr lang="pt-BR" altLang="pt-BR"/>
              <a:pPr/>
              <a:t>18</a:t>
            </a:fld>
            <a:endParaRPr lang="pt-BR" altLang="pt-BR"/>
          </a:p>
        </p:txBody>
      </p:sp>
    </p:spTree>
    <p:extLst>
      <p:ext uri="{BB962C8B-B14F-4D97-AF65-F5344CB8AC3E}">
        <p14:creationId xmlns:p14="http://schemas.microsoft.com/office/powerpoint/2010/main" val="1705278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smtClean="0"/>
              <a:t>- Lendo em voz alta. O exercício é completo: você lê e ouve.</a:t>
            </a:r>
          </a:p>
        </p:txBody>
      </p:sp>
      <p:sp>
        <p:nvSpPr>
          <p:cNvPr id="5837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4EAC12A9-914F-451D-B1DB-6E150C2ABBBB}" type="slidenum">
              <a:rPr lang="pt-BR" altLang="pt-BR"/>
              <a:pPr/>
              <a:t>19</a:t>
            </a:fld>
            <a:endParaRPr lang="pt-BR" altLang="pt-BR"/>
          </a:p>
        </p:txBody>
      </p:sp>
    </p:spTree>
    <p:extLst>
      <p:ext uri="{BB962C8B-B14F-4D97-AF65-F5344CB8AC3E}">
        <p14:creationId xmlns:p14="http://schemas.microsoft.com/office/powerpoint/2010/main" val="479881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smtClean="0"/>
              <a:t>- Estudando falando de frente para o espelho. Vale ressaltar que essa técnica é muito proveitosa quando se quer treinar a apresentação oral de um determinado trabalho.</a:t>
            </a:r>
          </a:p>
        </p:txBody>
      </p:sp>
      <p:sp>
        <p:nvSpPr>
          <p:cNvPr id="5939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0E10BEF4-145F-426E-AD4F-E5BE5D20CA67}" type="slidenum">
              <a:rPr lang="pt-BR" altLang="pt-BR"/>
              <a:pPr/>
              <a:t>20</a:t>
            </a:fld>
            <a:endParaRPr lang="pt-BR" altLang="pt-BR"/>
          </a:p>
        </p:txBody>
      </p:sp>
    </p:spTree>
    <p:extLst>
      <p:ext uri="{BB962C8B-B14F-4D97-AF65-F5344CB8AC3E}">
        <p14:creationId xmlns:p14="http://schemas.microsoft.com/office/powerpoint/2010/main" val="3480612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smtClean="0"/>
              <a:t>- Informando-se com antecedência sobre os assuntos constantes do programa de ensino; você terá mais interesse pelo estudo e pelas aulas. </a:t>
            </a:r>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A24F3DD-709A-4B61-982A-87A6E67B0D62}" type="slidenum">
              <a:rPr lang="pt-BR" altLang="pt-BR"/>
              <a:pPr/>
              <a:t>21</a:t>
            </a:fld>
            <a:endParaRPr lang="pt-BR" altLang="pt-BR"/>
          </a:p>
        </p:txBody>
      </p:sp>
    </p:spTree>
    <p:extLst>
      <p:ext uri="{BB962C8B-B14F-4D97-AF65-F5344CB8AC3E}">
        <p14:creationId xmlns:p14="http://schemas.microsoft.com/office/powerpoint/2010/main" val="66863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smtClean="0"/>
              <a:t>- Fique atento: Alimente-se bem e descanse. Nosso corpo precisa de descanso apropriado para se recuperar dos esforços do dia-a-dia. Também precisamos dos nutrientes adequados para o bom funcionamento do corpo e da mente. Portanto, você deve procurar dormir bem (não vá para a cama tarde!) e se alimentar com frutas, legumes e saladas, arroz, feijão, carnes (de preferencia, as magras, como peixe e frango), etc. Nada de só comer frituras, salgadinhos e refrigerantes! Seu organismo agradeçe e seu desempenho nos estudos com certeza vai melhorar.</a:t>
            </a:r>
          </a:p>
        </p:txBody>
      </p:sp>
      <p:sp>
        <p:nvSpPr>
          <p:cNvPr id="614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9FF228C5-5D0C-41C9-BDB4-32A03F9DD8FA}" type="slidenum">
              <a:rPr lang="pt-BR" altLang="pt-BR"/>
              <a:pPr/>
              <a:t>22</a:t>
            </a:fld>
            <a:endParaRPr lang="pt-BR" altLang="pt-BR"/>
          </a:p>
        </p:txBody>
      </p:sp>
    </p:spTree>
    <p:extLst>
      <p:ext uri="{BB962C8B-B14F-4D97-AF65-F5344CB8AC3E}">
        <p14:creationId xmlns:p14="http://schemas.microsoft.com/office/powerpoint/2010/main" val="3335187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smtClean="0"/>
              <a:t>- Não adie. Pare de enrolar. Não coloque dificuldades na hora de estudos. Dedique-se ao que você tem que fazer e mantenha em mente que quanto antes você começar a estudar, mais cedo vai terminar o que precisa fazer.</a:t>
            </a:r>
          </a:p>
        </p:txBody>
      </p:sp>
      <p:sp>
        <p:nvSpPr>
          <p:cNvPr id="6246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6E8DB973-0751-48C8-9969-8AF6A1A44558}" type="slidenum">
              <a:rPr lang="pt-BR" altLang="pt-BR"/>
              <a:pPr/>
              <a:t>24</a:t>
            </a:fld>
            <a:endParaRPr lang="pt-BR" altLang="pt-BR"/>
          </a:p>
        </p:txBody>
      </p:sp>
    </p:spTree>
    <p:extLst>
      <p:ext uri="{BB962C8B-B14F-4D97-AF65-F5344CB8AC3E}">
        <p14:creationId xmlns:p14="http://schemas.microsoft.com/office/powerpoint/2010/main" val="145850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smtClean="0"/>
              <a:t>Na sala de aula o aluno ouve o professor quase que obrigatoriamente.</a:t>
            </a:r>
          </a:p>
          <a:p>
            <a:pPr>
              <a:spcBef>
                <a:spcPct val="0"/>
              </a:spcBef>
            </a:pPr>
            <a:endParaRPr lang="pt-BR" altLang="pt-BR" smtClean="0"/>
          </a:p>
        </p:txBody>
      </p:sp>
      <p:sp>
        <p:nvSpPr>
          <p:cNvPr id="4506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1046B5F6-9535-4574-BFCC-E8AE2A67AAC0}" type="slidenum">
              <a:rPr lang="pt-BR" altLang="pt-BR"/>
              <a:pPr/>
              <a:t>2</a:t>
            </a:fld>
            <a:endParaRPr lang="pt-BR" altLang="pt-BR"/>
          </a:p>
        </p:txBody>
      </p:sp>
    </p:spTree>
    <p:extLst>
      <p:ext uri="{BB962C8B-B14F-4D97-AF65-F5344CB8AC3E}">
        <p14:creationId xmlns:p14="http://schemas.microsoft.com/office/powerpoint/2010/main" val="504878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smtClean="0"/>
              <a:t>- O único dia que não se deve estudar é na véspera da prova... E então se prepare para os testes. Você sabe que é importante estudar para os dias de testes, mas nunca faz isso, certo? Se acostume a separar algumas horas do seu dia para dedicar ao estudo e assim você não precisará entrar em pânico um dia antes da prova. Evite distrações e encontre o melhor estilo para você.</a:t>
            </a:r>
          </a:p>
          <a:p>
            <a:pPr>
              <a:spcBef>
                <a:spcPct val="0"/>
              </a:spcBef>
            </a:pPr>
            <a:endParaRPr lang="pt-BR" altLang="pt-BR" smtClean="0"/>
          </a:p>
        </p:txBody>
      </p:sp>
      <p:sp>
        <p:nvSpPr>
          <p:cNvPr id="6349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81A7780-6C9D-4C74-ADCC-A0BEA2E84B82}" type="slidenum">
              <a:rPr lang="pt-BR" altLang="pt-BR"/>
              <a:pPr/>
              <a:t>25</a:t>
            </a:fld>
            <a:endParaRPr lang="pt-BR" altLang="pt-BR"/>
          </a:p>
        </p:txBody>
      </p:sp>
    </p:spTree>
    <p:extLst>
      <p:ext uri="{BB962C8B-B14F-4D97-AF65-F5344CB8AC3E}">
        <p14:creationId xmlns:p14="http://schemas.microsoft.com/office/powerpoint/2010/main" val="4087023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smtClean="0"/>
              <a:t>- Um horário diário, que será menor para quem aproveitou o tempo para aprender nas aulas, é obviamente necessário. Um horário organizado, conforme as aulas da semana e as tarefas a serem executadas. É bom lembrar-se de "velhos" ensinamentos que, desleixados, deixam novos e "velhos" estudantes na pior: Não deixe para amanhã o que pode ser feito hoje! Quanto mais a matéria ficar acumulada, pior para você!</a:t>
            </a:r>
          </a:p>
        </p:txBody>
      </p:sp>
      <p:sp>
        <p:nvSpPr>
          <p:cNvPr id="6451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DC934D8B-004B-47A0-A5E9-7E8ADCE725CB}" type="slidenum">
              <a:rPr lang="pt-BR" altLang="pt-BR"/>
              <a:pPr/>
              <a:t>26</a:t>
            </a:fld>
            <a:endParaRPr lang="pt-BR" altLang="pt-BR"/>
          </a:p>
        </p:txBody>
      </p:sp>
    </p:spTree>
    <p:extLst>
      <p:ext uri="{BB962C8B-B14F-4D97-AF65-F5344CB8AC3E}">
        <p14:creationId xmlns:p14="http://schemas.microsoft.com/office/powerpoint/2010/main" val="2817783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smtClean="0"/>
              <a:t>- Quando você decidir. </a:t>
            </a:r>
          </a:p>
          <a:p>
            <a:pPr>
              <a:spcBef>
                <a:spcPct val="0"/>
              </a:spcBef>
            </a:pPr>
            <a:r>
              <a:rPr lang="pt-BR" altLang="pt-BR" smtClean="0"/>
              <a:t>A capacidade que todas as pessoas têm de aprender não se realiza sem força de vontade. O ato de estudar não se pratica por "querer", mas por "decidir". Quantas vezes a vontade, nos seus movimentos espontâneos, diz "Agora não, divirta-se"... É preciso iluminar essa vontade espontânea e orientá-la para uma decisão bem consciente: "Agora, vou estudar!" Isso exige força de vontade!</a:t>
            </a:r>
          </a:p>
          <a:p>
            <a:pPr>
              <a:spcBef>
                <a:spcPct val="0"/>
              </a:spcBef>
            </a:pPr>
            <a:r>
              <a:rPr lang="pt-BR" altLang="pt-BR" smtClean="0"/>
              <a:t>É isso: o ato de estudar vai depender de um grande esforço da sua inteligência e de muita força de vontade.</a:t>
            </a:r>
          </a:p>
          <a:p>
            <a:pPr>
              <a:spcBef>
                <a:spcPct val="0"/>
              </a:spcBef>
            </a:pPr>
            <a:r>
              <a:rPr lang="pt-BR" altLang="pt-BR" smtClean="0"/>
              <a:t>Não faltando nem um, nem outro, o tempo do estudo vai render pra valer. E não faltará tempo para a alegria e a diversão, porque a vida não é, nem pode ser, apenas estudar!</a:t>
            </a:r>
          </a:p>
        </p:txBody>
      </p:sp>
      <p:sp>
        <p:nvSpPr>
          <p:cNvPr id="6554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C497C90-977C-45B3-B188-43985F611CB6}" type="slidenum">
              <a:rPr lang="pt-BR" altLang="pt-BR"/>
              <a:pPr/>
              <a:t>27</a:t>
            </a:fld>
            <a:endParaRPr lang="pt-BR" altLang="pt-BR"/>
          </a:p>
        </p:txBody>
      </p:sp>
    </p:spTree>
    <p:extLst>
      <p:ext uri="{BB962C8B-B14F-4D97-AF65-F5344CB8AC3E}">
        <p14:creationId xmlns:p14="http://schemas.microsoft.com/office/powerpoint/2010/main" val="1262482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smtClean="0"/>
              <a:t>- Pegando o que é mais importante.</a:t>
            </a:r>
          </a:p>
          <a:p>
            <a:pPr>
              <a:spcBef>
                <a:spcPct val="0"/>
              </a:spcBef>
            </a:pPr>
            <a:r>
              <a:rPr lang="pt-BR" altLang="pt-BR" smtClean="0"/>
              <a:t>Destaque no seu caderno as anotações mais importantes, use marca textos, grifos, caixas coloridas. Isso ajuda muito na hora de estudar, especialmente se você é uma pessoa visual. Usando esses recursos, fica mais fácil identificar as informações principais na página.</a:t>
            </a:r>
          </a:p>
        </p:txBody>
      </p:sp>
      <p:sp>
        <p:nvSpPr>
          <p:cNvPr id="6656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42E9E736-5857-406B-ADBE-A281F8535585}" type="slidenum">
              <a:rPr lang="pt-BR" altLang="pt-BR"/>
              <a:pPr/>
              <a:t>28</a:t>
            </a:fld>
            <a:endParaRPr lang="pt-BR" altLang="pt-BR"/>
          </a:p>
        </p:txBody>
      </p:sp>
    </p:spTree>
    <p:extLst>
      <p:ext uri="{BB962C8B-B14F-4D97-AF65-F5344CB8AC3E}">
        <p14:creationId xmlns:p14="http://schemas.microsoft.com/office/powerpoint/2010/main" val="1620754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smtClean="0"/>
              <a:t>- Em sua casa, num ambiente preparado.</a:t>
            </a:r>
          </a:p>
          <a:p>
            <a:pPr>
              <a:spcBef>
                <a:spcPct val="0"/>
              </a:spcBef>
            </a:pPr>
            <a:r>
              <a:rPr lang="pt-BR" altLang="pt-BR" smtClean="0"/>
              <a:t>Esqueça essa história de estudar na cama ou no chão do quarto. Isso não te ajuda em nada. Estabeleça um local de estudos na sua casa, onde você possa se sentar e estudar. Um local bem iluminado, confortável e calmo é o ideal. </a:t>
            </a:r>
          </a:p>
          <a:p>
            <a:pPr>
              <a:spcBef>
                <a:spcPct val="0"/>
              </a:spcBef>
            </a:pPr>
            <a:endParaRPr lang="pt-BR" altLang="pt-BR" smtClean="0"/>
          </a:p>
        </p:txBody>
      </p:sp>
      <p:sp>
        <p:nvSpPr>
          <p:cNvPr id="6758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D27E923D-D016-48C9-844E-5FEED6ED252A}" type="slidenum">
              <a:rPr lang="pt-BR" altLang="pt-BR"/>
              <a:pPr/>
              <a:t>30</a:t>
            </a:fld>
            <a:endParaRPr lang="pt-BR" altLang="pt-BR"/>
          </a:p>
        </p:txBody>
      </p:sp>
    </p:spTree>
    <p:extLst>
      <p:ext uri="{BB962C8B-B14F-4D97-AF65-F5344CB8AC3E}">
        <p14:creationId xmlns:p14="http://schemas.microsoft.com/office/powerpoint/2010/main" val="2616678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smtClean="0"/>
              <a:t>Desligue tudo ao estudar. Desligue a TV, o game, o celular, o computador (se não for um trabalho que o exija), retire tudo que não for de estudo de cima da sua mesa, deixe-a bem limpa e organizada, o mais vazia possível (se você estiver sem tempo, coloque toda a bagunça da sua mesa numa caixa no canto do quarto e organize esta caixa depois). Pense que, quanto mais você se concentrar, se focalizar na atividade que segue, melhor você a fará, mais rapidamente você a fará, e o assunto se fixará melhor no seu cérebro. Evite bagunça de coisas e excesso de informação inútil que possa lhe distrair e tomar seu tempo e energia.</a:t>
            </a:r>
          </a:p>
        </p:txBody>
      </p:sp>
      <p:sp>
        <p:nvSpPr>
          <p:cNvPr id="6861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3C8866E4-8A36-4675-AC5B-26C8844BCF05}" type="slidenum">
              <a:rPr lang="pt-BR" altLang="pt-BR"/>
              <a:pPr/>
              <a:t>31</a:t>
            </a:fld>
            <a:endParaRPr lang="pt-BR" altLang="pt-BR"/>
          </a:p>
        </p:txBody>
      </p:sp>
    </p:spTree>
    <p:extLst>
      <p:ext uri="{BB962C8B-B14F-4D97-AF65-F5344CB8AC3E}">
        <p14:creationId xmlns:p14="http://schemas.microsoft.com/office/powerpoint/2010/main" val="4901352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smtClean="0"/>
              <a:t>Assim como o ambiente para dançar precisa de música, o ambiente para estudar precisa de silêncio. Não se "concebe", ou seja, não se aprende, na dispersão, no barulho, em qualquer situação que desvie a atenção interior da pessoa. Não se trata de brincar de estudar... Por isso é preciso um ambiente de silêncio, de recolhimento.</a:t>
            </a:r>
          </a:p>
        </p:txBody>
      </p:sp>
      <p:sp>
        <p:nvSpPr>
          <p:cNvPr id="6963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5942934-A447-4F2F-A5B8-3AFE250FDF9D}" type="slidenum">
              <a:rPr lang="pt-BR" altLang="pt-BR"/>
              <a:pPr/>
              <a:t>32</a:t>
            </a:fld>
            <a:endParaRPr lang="pt-BR" altLang="pt-BR"/>
          </a:p>
        </p:txBody>
      </p:sp>
    </p:spTree>
    <p:extLst>
      <p:ext uri="{BB962C8B-B14F-4D97-AF65-F5344CB8AC3E}">
        <p14:creationId xmlns:p14="http://schemas.microsoft.com/office/powerpoint/2010/main" val="3642263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smtClean="0"/>
              <a:t>- Caderno, lápis, livros, computador, internet...</a:t>
            </a:r>
          </a:p>
        </p:txBody>
      </p:sp>
      <p:sp>
        <p:nvSpPr>
          <p:cNvPr id="7066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763B7DE-AE80-423C-B6D8-7E8244BB669B}" type="slidenum">
              <a:rPr lang="pt-BR" altLang="pt-BR"/>
              <a:pPr/>
              <a:t>34</a:t>
            </a:fld>
            <a:endParaRPr lang="pt-BR" altLang="pt-BR"/>
          </a:p>
        </p:txBody>
      </p:sp>
    </p:spTree>
    <p:extLst>
      <p:ext uri="{BB962C8B-B14F-4D97-AF65-F5344CB8AC3E}">
        <p14:creationId xmlns:p14="http://schemas.microsoft.com/office/powerpoint/2010/main" val="3707538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smtClean="0"/>
              <a:t>O motivo para ação do estudo é você mesmo...</a:t>
            </a:r>
          </a:p>
          <a:p>
            <a:pPr>
              <a:spcBef>
                <a:spcPct val="0"/>
              </a:spcBef>
            </a:pPr>
            <a:r>
              <a:rPr lang="pt-BR" altLang="pt-BR" smtClean="0"/>
              <a:t>E isto é influenciado pela visão que você tem de si... A melhor ideia que você pode ter de você mesmo, é que você é um vencedor!</a:t>
            </a:r>
          </a:p>
        </p:txBody>
      </p:sp>
      <p:sp>
        <p:nvSpPr>
          <p:cNvPr id="7168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C9960CF0-E6E0-4DC9-91BB-971FB260030D}" type="slidenum">
              <a:rPr lang="pt-BR" altLang="pt-BR"/>
              <a:pPr/>
              <a:t>35</a:t>
            </a:fld>
            <a:endParaRPr lang="pt-BR" altLang="pt-BR"/>
          </a:p>
        </p:txBody>
      </p:sp>
    </p:spTree>
    <p:extLst>
      <p:ext uri="{BB962C8B-B14F-4D97-AF65-F5344CB8AC3E}">
        <p14:creationId xmlns:p14="http://schemas.microsoft.com/office/powerpoint/2010/main" val="2362592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smtClean="0"/>
              <a:t>- Gosto, amor pelo estudo. Se não tem desenvolva!</a:t>
            </a:r>
          </a:p>
        </p:txBody>
      </p:sp>
      <p:sp>
        <p:nvSpPr>
          <p:cNvPr id="7270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C67BB27-9F71-4368-B593-EEB2A77FA4F1}" type="slidenum">
              <a:rPr lang="pt-BR" altLang="pt-BR"/>
              <a:pPr/>
              <a:t>36</a:t>
            </a:fld>
            <a:endParaRPr lang="pt-BR" altLang="pt-BR"/>
          </a:p>
        </p:txBody>
      </p:sp>
    </p:spTree>
    <p:extLst>
      <p:ext uri="{BB962C8B-B14F-4D97-AF65-F5344CB8AC3E}">
        <p14:creationId xmlns:p14="http://schemas.microsoft.com/office/powerpoint/2010/main" val="2031959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smtClean="0"/>
              <a:t>Por este motivo procura retirar de sua cabeça tudo que ouviu.</a:t>
            </a:r>
          </a:p>
          <a:p>
            <a:pPr>
              <a:spcBef>
                <a:spcPct val="0"/>
              </a:spcBef>
            </a:pPr>
            <a:endParaRPr lang="pt-BR" altLang="pt-BR" smtClean="0"/>
          </a:p>
        </p:txBody>
      </p:sp>
      <p:sp>
        <p:nvSpPr>
          <p:cNvPr id="4608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D039A45B-3B86-4A16-9038-FAC6C6F26E0A}" type="slidenum">
              <a:rPr lang="pt-BR" altLang="pt-BR"/>
              <a:pPr/>
              <a:t>3</a:t>
            </a:fld>
            <a:endParaRPr lang="pt-BR" altLang="pt-BR"/>
          </a:p>
        </p:txBody>
      </p:sp>
    </p:spTree>
    <p:extLst>
      <p:ext uri="{BB962C8B-B14F-4D97-AF65-F5344CB8AC3E}">
        <p14:creationId xmlns:p14="http://schemas.microsoft.com/office/powerpoint/2010/main" val="3211230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b="1" smtClean="0"/>
              <a:t>Hábitos de estudo</a:t>
            </a:r>
            <a:endParaRPr lang="pt-BR" altLang="pt-BR" smtClean="0"/>
          </a:p>
          <a:p>
            <a:pPr>
              <a:spcBef>
                <a:spcPct val="0"/>
              </a:spcBef>
            </a:pPr>
            <a:r>
              <a:rPr lang="pt-BR" altLang="pt-BR" b="1" smtClean="0"/>
              <a:t>Introdução</a:t>
            </a:r>
            <a:endParaRPr lang="pt-BR" altLang="pt-BR" smtClean="0"/>
          </a:p>
          <a:p>
            <a:pPr>
              <a:spcBef>
                <a:spcPct val="0"/>
              </a:spcBef>
            </a:pPr>
            <a:r>
              <a:rPr lang="pt-BR" altLang="pt-BR" smtClean="0"/>
              <a:t>A grande dificuldade que temos no Sistema Educacional é transformar nossos alunos em verdadeiros estudantes. Pois estudar deve partir do eu e estar fora do ambiente escolar. O sucesso deste projeto está relacionado ao sucesso de nossa Instituição Educacional.</a:t>
            </a:r>
          </a:p>
          <a:p>
            <a:pPr>
              <a:spcBef>
                <a:spcPct val="0"/>
              </a:spcBef>
            </a:pPr>
            <a:r>
              <a:rPr lang="pt-BR" altLang="pt-BR" smtClean="0"/>
              <a:t>Então, nós afirmamos: “É possível estudar em casa”!</a:t>
            </a:r>
          </a:p>
        </p:txBody>
      </p:sp>
      <p:sp>
        <p:nvSpPr>
          <p:cNvPr id="4710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5651F1E-28F2-472C-80ED-DCFFBB284D01}" type="slidenum">
              <a:rPr lang="pt-BR" altLang="pt-BR"/>
              <a:pPr/>
              <a:t>6</a:t>
            </a:fld>
            <a:endParaRPr lang="pt-BR" altLang="pt-BR"/>
          </a:p>
        </p:txBody>
      </p:sp>
    </p:spTree>
    <p:extLst>
      <p:ext uri="{BB962C8B-B14F-4D97-AF65-F5344CB8AC3E}">
        <p14:creationId xmlns:p14="http://schemas.microsoft.com/office/powerpoint/2010/main" val="931745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b="1" smtClean="0"/>
              <a:t>Argumentação</a:t>
            </a:r>
            <a:endParaRPr lang="pt-BR" altLang="pt-BR" smtClean="0"/>
          </a:p>
          <a:p>
            <a:pPr>
              <a:spcBef>
                <a:spcPct val="0"/>
              </a:spcBef>
            </a:pPr>
            <a:r>
              <a:rPr lang="pt-BR" altLang="pt-BR" smtClean="0"/>
              <a:t>Para entendermos o valor de estudar, teremos que conhecer 5 passos:</a:t>
            </a:r>
          </a:p>
          <a:p>
            <a:pPr>
              <a:spcBef>
                <a:spcPct val="0"/>
              </a:spcBef>
            </a:pPr>
            <a:r>
              <a:rPr lang="pt-BR" altLang="pt-BR" smtClean="0"/>
              <a:t>1º Por que Estudar?</a:t>
            </a:r>
          </a:p>
          <a:p>
            <a:pPr>
              <a:spcBef>
                <a:spcPct val="0"/>
              </a:spcBef>
            </a:pPr>
            <a:r>
              <a:rPr lang="pt-BR" altLang="pt-BR" smtClean="0"/>
              <a:t>2º Como estudar? </a:t>
            </a:r>
          </a:p>
          <a:p>
            <a:pPr>
              <a:spcBef>
                <a:spcPct val="0"/>
              </a:spcBef>
            </a:pPr>
            <a:r>
              <a:rPr lang="pt-BR" altLang="pt-BR" smtClean="0"/>
              <a:t>3º Quando estudar?</a:t>
            </a:r>
          </a:p>
          <a:p>
            <a:pPr>
              <a:spcBef>
                <a:spcPct val="0"/>
              </a:spcBef>
            </a:pPr>
            <a:r>
              <a:rPr lang="pt-BR" altLang="pt-BR" smtClean="0"/>
              <a:t>4º Onde estudar? </a:t>
            </a:r>
          </a:p>
          <a:p>
            <a:pPr>
              <a:spcBef>
                <a:spcPct val="0"/>
              </a:spcBef>
            </a:pPr>
            <a:r>
              <a:rPr lang="pt-BR" altLang="pt-BR" smtClean="0"/>
              <a:t>5º Motivação para Estudar?</a:t>
            </a:r>
          </a:p>
        </p:txBody>
      </p:sp>
      <p:sp>
        <p:nvSpPr>
          <p:cNvPr id="4813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A4F8956E-4174-4174-966C-6C7152B2615B}" type="slidenum">
              <a:rPr lang="pt-BR" altLang="pt-BR"/>
              <a:pPr/>
              <a:t>7</a:t>
            </a:fld>
            <a:endParaRPr lang="pt-BR" altLang="pt-BR"/>
          </a:p>
        </p:txBody>
      </p:sp>
    </p:spTree>
    <p:extLst>
      <p:ext uri="{BB962C8B-B14F-4D97-AF65-F5344CB8AC3E}">
        <p14:creationId xmlns:p14="http://schemas.microsoft.com/office/powerpoint/2010/main" val="2361825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b="1" smtClean="0"/>
              <a:t>1º - Por quê Estudar?</a:t>
            </a:r>
            <a:endParaRPr lang="pt-BR" altLang="pt-BR" smtClean="0"/>
          </a:p>
          <a:p>
            <a:pPr>
              <a:spcBef>
                <a:spcPct val="0"/>
              </a:spcBef>
            </a:pPr>
            <a:r>
              <a:rPr lang="pt-BR" altLang="pt-BR" smtClean="0"/>
              <a:t>- Para alcançar o seu objetivo. De ser e ter!</a:t>
            </a:r>
          </a:p>
        </p:txBody>
      </p:sp>
      <p:sp>
        <p:nvSpPr>
          <p:cNvPr id="4915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BE78B3B-EBBA-4BC4-9423-C54A302FF495}" type="slidenum">
              <a:rPr lang="pt-BR" altLang="pt-BR"/>
              <a:pPr/>
              <a:t>8</a:t>
            </a:fld>
            <a:endParaRPr lang="pt-BR" altLang="pt-BR"/>
          </a:p>
        </p:txBody>
      </p:sp>
    </p:spTree>
    <p:extLst>
      <p:ext uri="{BB962C8B-B14F-4D97-AF65-F5344CB8AC3E}">
        <p14:creationId xmlns:p14="http://schemas.microsoft.com/office/powerpoint/2010/main" val="2377060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smtClean="0"/>
              <a:t>Estudar vale a pena porque liberta da ignorância. Quanto mais ignorante, mais a pessoa pode ser enganada e dominada. Ao reconhecer esse valor, entendemos o estudo voltado para a realidade, nos diversos campos das Ciências em que se faz a evolução do conhecimento humano. Entendemos um estudo crítico, que questiona, avalia, confronta, busca transformações...</a:t>
            </a:r>
          </a:p>
        </p:txBody>
      </p:sp>
      <p:sp>
        <p:nvSpPr>
          <p:cNvPr id="5018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94FF9103-2E22-4FA9-9B07-4C9BB9A1D763}" type="slidenum">
              <a:rPr lang="pt-BR" altLang="pt-BR"/>
              <a:pPr/>
              <a:t>10</a:t>
            </a:fld>
            <a:endParaRPr lang="pt-BR" altLang="pt-BR"/>
          </a:p>
        </p:txBody>
      </p:sp>
    </p:spTree>
    <p:extLst>
      <p:ext uri="{BB962C8B-B14F-4D97-AF65-F5344CB8AC3E}">
        <p14:creationId xmlns:p14="http://schemas.microsoft.com/office/powerpoint/2010/main" val="3278930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smtClean="0"/>
              <a:t>Para você ser um ótimo estudante, reconheça que você </a:t>
            </a:r>
            <a:r>
              <a:rPr lang="pt-BR" altLang="pt-BR" i="1" smtClean="0"/>
              <a:t>quer</a:t>
            </a:r>
            <a:r>
              <a:rPr lang="pt-BR" altLang="pt-BR" smtClean="0"/>
              <a:t> ser um bom estudante em primeiro lugar. Isto significa que você está disposto a se esforçar, se dedicar, se entusiasmar, se organizar. Aprenda a ter disciplina (por exemplo, seguir regras e horários). Aprenda a dar prioridade aos seus estudos (por exemplo, estudar vem primeiro do que brincar). </a:t>
            </a:r>
          </a:p>
        </p:txBody>
      </p:sp>
      <p:sp>
        <p:nvSpPr>
          <p:cNvPr id="5120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6ACB0E5-6F04-4EB3-9F66-99859AF2FFE0}" type="slidenum">
              <a:rPr lang="pt-BR" altLang="pt-BR"/>
              <a:pPr/>
              <a:t>11</a:t>
            </a:fld>
            <a:endParaRPr lang="pt-BR" altLang="pt-BR"/>
          </a:p>
        </p:txBody>
      </p:sp>
    </p:spTree>
    <p:extLst>
      <p:ext uri="{BB962C8B-B14F-4D97-AF65-F5344CB8AC3E}">
        <p14:creationId xmlns:p14="http://schemas.microsoft.com/office/powerpoint/2010/main" val="722889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smtClean="0"/>
              <a:t>- O verbo estudar começa a ser conjugado com eu estudo, tu estudas. Começa com você e precisa ser solitário. Você e os livros! </a:t>
            </a:r>
          </a:p>
        </p:txBody>
      </p:sp>
      <p:sp>
        <p:nvSpPr>
          <p:cNvPr id="5222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3B4A7A4D-0133-4823-8D08-24FDEEBCA540}" type="slidenum">
              <a:rPr lang="pt-BR" altLang="pt-BR"/>
              <a:pPr/>
              <a:t>13</a:t>
            </a:fld>
            <a:endParaRPr lang="pt-BR" altLang="pt-BR"/>
          </a:p>
        </p:txBody>
      </p:sp>
    </p:spTree>
    <p:extLst>
      <p:ext uri="{BB962C8B-B14F-4D97-AF65-F5344CB8AC3E}">
        <p14:creationId xmlns:p14="http://schemas.microsoft.com/office/powerpoint/2010/main" val="223381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a:defRPr/>
            </a:lvl1pPr>
          </a:lstStyle>
          <a:p>
            <a:pPr>
              <a:defRPr/>
            </a:pPr>
            <a:fld id="{06057B67-76B5-4D23-BCDD-C5FA9C39F002}" type="datetimeFigureOut">
              <a:rPr lang="pt-BR"/>
              <a:pPr>
                <a:defRPr/>
              </a:pPr>
              <a:t>22/02/2015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84397CF9-3606-48E7-9B33-DC5635839FC0}" type="slidenum">
              <a:rPr lang="pt-BR" altLang="pt-BR"/>
              <a:pPr/>
              <a:t>‹nº›</a:t>
            </a:fld>
            <a:endParaRPr lang="pt-BR" altLang="pt-BR"/>
          </a:p>
        </p:txBody>
      </p:sp>
    </p:spTree>
    <p:extLst>
      <p:ext uri="{BB962C8B-B14F-4D97-AF65-F5344CB8AC3E}">
        <p14:creationId xmlns:p14="http://schemas.microsoft.com/office/powerpoint/2010/main" val="4199714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60696E46-98AE-41A6-857B-0A88FB8E5B86}" type="datetimeFigureOut">
              <a:rPr lang="pt-BR"/>
              <a:pPr>
                <a:defRPr/>
              </a:pPr>
              <a:t>22/02/2015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50D422C5-FE9D-45F2-808A-0E5971A6BF77}" type="slidenum">
              <a:rPr lang="pt-BR" altLang="pt-BR"/>
              <a:pPr/>
              <a:t>‹nº›</a:t>
            </a:fld>
            <a:endParaRPr lang="pt-BR" altLang="pt-BR"/>
          </a:p>
        </p:txBody>
      </p:sp>
    </p:spTree>
    <p:extLst>
      <p:ext uri="{BB962C8B-B14F-4D97-AF65-F5344CB8AC3E}">
        <p14:creationId xmlns:p14="http://schemas.microsoft.com/office/powerpoint/2010/main" val="1787790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E111925F-8DF4-4FDE-A7E8-87F3815E0B72}" type="datetimeFigureOut">
              <a:rPr lang="pt-BR"/>
              <a:pPr>
                <a:defRPr/>
              </a:pPr>
              <a:t>22/02/2015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CAC73112-B31E-4541-BA18-D5AABC621969}" type="slidenum">
              <a:rPr lang="pt-BR" altLang="pt-BR"/>
              <a:pPr/>
              <a:t>‹nº›</a:t>
            </a:fld>
            <a:endParaRPr lang="pt-BR" altLang="pt-BR"/>
          </a:p>
        </p:txBody>
      </p:sp>
    </p:spTree>
    <p:extLst>
      <p:ext uri="{BB962C8B-B14F-4D97-AF65-F5344CB8AC3E}">
        <p14:creationId xmlns:p14="http://schemas.microsoft.com/office/powerpoint/2010/main" val="1726258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C91ED34B-E571-4F9C-8093-1A7BDEFEEA8F}" type="datetimeFigureOut">
              <a:rPr lang="pt-BR"/>
              <a:pPr>
                <a:defRPr/>
              </a:pPr>
              <a:t>22/02/2015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4B09D689-38F8-4297-9AF8-8F91C9014226}" type="slidenum">
              <a:rPr lang="pt-BR" altLang="pt-BR"/>
              <a:pPr/>
              <a:t>‹nº›</a:t>
            </a:fld>
            <a:endParaRPr lang="pt-BR" altLang="pt-BR"/>
          </a:p>
        </p:txBody>
      </p:sp>
    </p:spTree>
    <p:extLst>
      <p:ext uri="{BB962C8B-B14F-4D97-AF65-F5344CB8AC3E}">
        <p14:creationId xmlns:p14="http://schemas.microsoft.com/office/powerpoint/2010/main" val="3155387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lvl1pPr>
              <a:defRPr/>
            </a:lvl1pPr>
          </a:lstStyle>
          <a:p>
            <a:pPr>
              <a:defRPr/>
            </a:pPr>
            <a:fld id="{932A6BBA-652B-4503-84B8-565C40A0E7D3}" type="datetimeFigureOut">
              <a:rPr lang="pt-BR"/>
              <a:pPr>
                <a:defRPr/>
              </a:pPr>
              <a:t>22/02/2015</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fld id="{59AD1672-94AE-41C6-AFCF-53ADA69BE9CA}" type="slidenum">
              <a:rPr lang="pt-BR" altLang="pt-BR"/>
              <a:pPr/>
              <a:t>‹nº›</a:t>
            </a:fld>
            <a:endParaRPr lang="pt-BR" altLang="pt-BR"/>
          </a:p>
        </p:txBody>
      </p:sp>
    </p:spTree>
    <p:extLst>
      <p:ext uri="{BB962C8B-B14F-4D97-AF65-F5344CB8AC3E}">
        <p14:creationId xmlns:p14="http://schemas.microsoft.com/office/powerpoint/2010/main" val="2623353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3"/>
          <p:cNvSpPr>
            <a:spLocks noGrp="1"/>
          </p:cNvSpPr>
          <p:nvPr>
            <p:ph type="dt" sz="half" idx="10"/>
          </p:nvPr>
        </p:nvSpPr>
        <p:spPr/>
        <p:txBody>
          <a:bodyPr/>
          <a:lstStyle>
            <a:lvl1pPr>
              <a:defRPr/>
            </a:lvl1pPr>
          </a:lstStyle>
          <a:p>
            <a:pPr>
              <a:defRPr/>
            </a:pPr>
            <a:fld id="{6B349169-2001-4DEA-8DD3-3EEF69849122}" type="datetimeFigureOut">
              <a:rPr lang="pt-BR"/>
              <a:pPr>
                <a:defRPr/>
              </a:pPr>
              <a:t>22/02/2015</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fld id="{865E0029-B32B-4289-83FC-7A1A336BD52E}" type="slidenum">
              <a:rPr lang="pt-BR" altLang="pt-BR"/>
              <a:pPr/>
              <a:t>‹nº›</a:t>
            </a:fld>
            <a:endParaRPr lang="pt-BR" altLang="pt-BR"/>
          </a:p>
        </p:txBody>
      </p:sp>
    </p:spTree>
    <p:extLst>
      <p:ext uri="{BB962C8B-B14F-4D97-AF65-F5344CB8AC3E}">
        <p14:creationId xmlns:p14="http://schemas.microsoft.com/office/powerpoint/2010/main" val="2775321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3"/>
          <p:cNvSpPr>
            <a:spLocks noGrp="1"/>
          </p:cNvSpPr>
          <p:nvPr>
            <p:ph type="dt" sz="half" idx="10"/>
          </p:nvPr>
        </p:nvSpPr>
        <p:spPr/>
        <p:txBody>
          <a:bodyPr/>
          <a:lstStyle>
            <a:lvl1pPr>
              <a:defRPr/>
            </a:lvl1pPr>
          </a:lstStyle>
          <a:p>
            <a:pPr>
              <a:defRPr/>
            </a:pPr>
            <a:fld id="{794C0460-2FF9-41F1-B6CB-95A3D80AA0EA}" type="datetimeFigureOut">
              <a:rPr lang="pt-BR"/>
              <a:pPr>
                <a:defRPr/>
              </a:pPr>
              <a:t>22/02/2015</a:t>
            </a:fld>
            <a:endParaRPr lang="pt-BR"/>
          </a:p>
        </p:txBody>
      </p:sp>
      <p:sp>
        <p:nvSpPr>
          <p:cNvPr id="8" name="Espaço Reservado para Rodapé 4"/>
          <p:cNvSpPr>
            <a:spLocks noGrp="1"/>
          </p:cNvSpPr>
          <p:nvPr>
            <p:ph type="ftr" sz="quarter" idx="11"/>
          </p:nvPr>
        </p:nvSpPr>
        <p:spPr/>
        <p:txBody>
          <a:bodyPr/>
          <a:lstStyle>
            <a:lvl1pPr>
              <a:defRPr/>
            </a:lvl1pPr>
          </a:lstStyle>
          <a:p>
            <a:pPr>
              <a:defRPr/>
            </a:pPr>
            <a:endParaRPr lang="pt-BR"/>
          </a:p>
        </p:txBody>
      </p:sp>
      <p:sp>
        <p:nvSpPr>
          <p:cNvPr id="9" name="Espaço Reservado para Número de Slide 5"/>
          <p:cNvSpPr>
            <a:spLocks noGrp="1"/>
          </p:cNvSpPr>
          <p:nvPr>
            <p:ph type="sldNum" sz="quarter" idx="12"/>
          </p:nvPr>
        </p:nvSpPr>
        <p:spPr/>
        <p:txBody>
          <a:bodyPr/>
          <a:lstStyle>
            <a:lvl1pPr>
              <a:defRPr/>
            </a:lvl1pPr>
          </a:lstStyle>
          <a:p>
            <a:fld id="{5F698893-4086-4174-B146-00EC91A555E4}" type="slidenum">
              <a:rPr lang="pt-BR" altLang="pt-BR"/>
              <a:pPr/>
              <a:t>‹nº›</a:t>
            </a:fld>
            <a:endParaRPr lang="pt-BR" altLang="pt-BR"/>
          </a:p>
        </p:txBody>
      </p:sp>
    </p:spTree>
    <p:extLst>
      <p:ext uri="{BB962C8B-B14F-4D97-AF65-F5344CB8AC3E}">
        <p14:creationId xmlns:p14="http://schemas.microsoft.com/office/powerpoint/2010/main" val="3175025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3"/>
          <p:cNvSpPr>
            <a:spLocks noGrp="1"/>
          </p:cNvSpPr>
          <p:nvPr>
            <p:ph type="dt" sz="half" idx="10"/>
          </p:nvPr>
        </p:nvSpPr>
        <p:spPr/>
        <p:txBody>
          <a:bodyPr/>
          <a:lstStyle>
            <a:lvl1pPr>
              <a:defRPr/>
            </a:lvl1pPr>
          </a:lstStyle>
          <a:p>
            <a:pPr>
              <a:defRPr/>
            </a:pPr>
            <a:fld id="{EF7FD63A-3E94-4A45-874C-718053CDE8F0}" type="datetimeFigureOut">
              <a:rPr lang="pt-BR"/>
              <a:pPr>
                <a:defRPr/>
              </a:pPr>
              <a:t>22/02/2015</a:t>
            </a:fld>
            <a:endParaRPr lang="pt-BR"/>
          </a:p>
        </p:txBody>
      </p:sp>
      <p:sp>
        <p:nvSpPr>
          <p:cNvPr id="4" name="Espaço Reservado para Rodapé 4"/>
          <p:cNvSpPr>
            <a:spLocks noGrp="1"/>
          </p:cNvSpPr>
          <p:nvPr>
            <p:ph type="ftr" sz="quarter" idx="11"/>
          </p:nvPr>
        </p:nvSpPr>
        <p:spPr/>
        <p:txBody>
          <a:bodyPr/>
          <a:lstStyle>
            <a:lvl1pPr>
              <a:defRPr/>
            </a:lvl1pPr>
          </a:lstStyle>
          <a:p>
            <a:pPr>
              <a:defRPr/>
            </a:pPr>
            <a:endParaRPr lang="pt-BR"/>
          </a:p>
        </p:txBody>
      </p:sp>
      <p:sp>
        <p:nvSpPr>
          <p:cNvPr id="5" name="Espaço Reservado para Número de Slide 5"/>
          <p:cNvSpPr>
            <a:spLocks noGrp="1"/>
          </p:cNvSpPr>
          <p:nvPr>
            <p:ph type="sldNum" sz="quarter" idx="12"/>
          </p:nvPr>
        </p:nvSpPr>
        <p:spPr/>
        <p:txBody>
          <a:bodyPr/>
          <a:lstStyle>
            <a:lvl1pPr>
              <a:defRPr/>
            </a:lvl1pPr>
          </a:lstStyle>
          <a:p>
            <a:fld id="{C0750250-35F9-425D-A710-B20065E2D457}" type="slidenum">
              <a:rPr lang="pt-BR" altLang="pt-BR"/>
              <a:pPr/>
              <a:t>‹nº›</a:t>
            </a:fld>
            <a:endParaRPr lang="pt-BR" altLang="pt-BR"/>
          </a:p>
        </p:txBody>
      </p:sp>
    </p:spTree>
    <p:extLst>
      <p:ext uri="{BB962C8B-B14F-4D97-AF65-F5344CB8AC3E}">
        <p14:creationId xmlns:p14="http://schemas.microsoft.com/office/powerpoint/2010/main" val="3118674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69683656-A9C2-41EB-8831-D3397512ABE9}" type="datetimeFigureOut">
              <a:rPr lang="pt-BR"/>
              <a:pPr>
                <a:defRPr/>
              </a:pPr>
              <a:t>22/02/2015</a:t>
            </a:fld>
            <a:endParaRPr lang="pt-BR"/>
          </a:p>
        </p:txBody>
      </p:sp>
      <p:sp>
        <p:nvSpPr>
          <p:cNvPr id="3" name="Espaço Reservado para Rodapé 4"/>
          <p:cNvSpPr>
            <a:spLocks noGrp="1"/>
          </p:cNvSpPr>
          <p:nvPr>
            <p:ph type="ftr" sz="quarter" idx="11"/>
          </p:nvPr>
        </p:nvSpPr>
        <p:spPr/>
        <p:txBody>
          <a:bodyPr/>
          <a:lstStyle>
            <a:lvl1pPr>
              <a:defRPr/>
            </a:lvl1pPr>
          </a:lstStyle>
          <a:p>
            <a:pPr>
              <a:defRPr/>
            </a:pPr>
            <a:endParaRPr lang="pt-BR"/>
          </a:p>
        </p:txBody>
      </p:sp>
      <p:sp>
        <p:nvSpPr>
          <p:cNvPr id="4" name="Espaço Reservado para Número de Slide 5"/>
          <p:cNvSpPr>
            <a:spLocks noGrp="1"/>
          </p:cNvSpPr>
          <p:nvPr>
            <p:ph type="sldNum" sz="quarter" idx="12"/>
          </p:nvPr>
        </p:nvSpPr>
        <p:spPr/>
        <p:txBody>
          <a:bodyPr/>
          <a:lstStyle>
            <a:lvl1pPr>
              <a:defRPr/>
            </a:lvl1pPr>
          </a:lstStyle>
          <a:p>
            <a:fld id="{FEBE8BE7-3E1F-4A66-9C81-07620EFEE827}" type="slidenum">
              <a:rPr lang="pt-BR" altLang="pt-BR"/>
              <a:pPr/>
              <a:t>‹nº›</a:t>
            </a:fld>
            <a:endParaRPr lang="pt-BR" altLang="pt-BR"/>
          </a:p>
        </p:txBody>
      </p:sp>
    </p:spTree>
    <p:extLst>
      <p:ext uri="{BB962C8B-B14F-4D97-AF65-F5344CB8AC3E}">
        <p14:creationId xmlns:p14="http://schemas.microsoft.com/office/powerpoint/2010/main" val="799877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E5A0900E-A1D1-4BBB-9E82-BBBB476A3FD5}" type="datetimeFigureOut">
              <a:rPr lang="pt-BR"/>
              <a:pPr>
                <a:defRPr/>
              </a:pPr>
              <a:t>22/02/2015</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fld id="{84ED7E97-ECFE-49B1-AE71-EA1AC0D767EE}" type="slidenum">
              <a:rPr lang="pt-BR" altLang="pt-BR"/>
              <a:pPr/>
              <a:t>‹nº›</a:t>
            </a:fld>
            <a:endParaRPr lang="pt-BR" altLang="pt-BR"/>
          </a:p>
        </p:txBody>
      </p:sp>
    </p:spTree>
    <p:extLst>
      <p:ext uri="{BB962C8B-B14F-4D97-AF65-F5344CB8AC3E}">
        <p14:creationId xmlns:p14="http://schemas.microsoft.com/office/powerpoint/2010/main" val="127225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C77D4082-0408-4866-9ECB-02DA66EE7FAF}" type="datetimeFigureOut">
              <a:rPr lang="pt-BR"/>
              <a:pPr>
                <a:defRPr/>
              </a:pPr>
              <a:t>22/02/2015</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fld id="{C1A2C521-2F48-445E-9C82-85D81BF9A226}" type="slidenum">
              <a:rPr lang="pt-BR" altLang="pt-BR"/>
              <a:pPr/>
              <a:t>‹nº›</a:t>
            </a:fld>
            <a:endParaRPr lang="pt-BR" altLang="pt-BR"/>
          </a:p>
        </p:txBody>
      </p:sp>
    </p:spTree>
    <p:extLst>
      <p:ext uri="{BB962C8B-B14F-4D97-AF65-F5344CB8AC3E}">
        <p14:creationId xmlns:p14="http://schemas.microsoft.com/office/powerpoint/2010/main" val="2973296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smtClean="0"/>
              <a:t>Clique para editar 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smtClean="0"/>
              <a:t>Clique para editar 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500C9689-4AA2-4103-9974-483326D556D5}" type="datetimeFigureOut">
              <a:rPr lang="pt-BR"/>
              <a:pPr>
                <a:defRPr/>
              </a:pPr>
              <a:t>22/02/2015</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71B1176-21E6-41BE-A5D9-15CA3700A0DC}" type="slidenum">
              <a:rPr lang="pt-BR" altLang="pt-BR"/>
              <a:pPr/>
              <a:t>‹nº›</a:t>
            </a:fld>
            <a:endParaRPr lang="pt-BR" altLang="pt-B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file:///C:\Users\Marcelo\Downloads\H&#225;bitos%20de%20Estudo\illusion035.jp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file:///C:\Users\Marcelo\Downloads\H&#225;bitos%20de%20Estudo\mr-bean-s-holiday-wallpaper-mr-bean-797420_1024_768.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file:///C:\Users\Marcelo\Downloads\H&#225;bitos%20de%20Estudo\garfield-segundafeira-wallpaper-6631.jpg"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file:///C:\Users\Marcelo\Downloads\H&#225;bitos%20de%20Estudo\115955_Papel-de-Parede-Escrevendo-para-mamae_1280x1024.jp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file:///C:\Users\Marcelo\Downloads\H&#225;bitos%20de%20Estudo\DSC03229.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file:///C:\Users\Marcelo\Downloads\H&#225;bitos%20de%20Estudo\desenho-snoopy-maquina-de-escrever-3898.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file:///C:\Users\Marcelo\Downloads\H&#225;bitos%20de%20Estudo\doompa-dee-doom-wallpaper-diburros.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file:///C:\Users\Marcelo\Downloads\H&#225;bitos%20de%20Estudo\404049_devushka_zerkalo_otrazhenie_listya_2481x1965_(www.GdeFon.ru).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file:///C:\Users\Marcelo\Downloads\H&#225;bitos%20de%20Estudo\one-piece-wallpaper-119-1.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file:///C:\Users\Marcelo\Downloads\H&#225;bitos%20de%20Estudo\paraiso-descanso-wallpaper.jp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file:///C:\Users\Marcelo\Downloads\H&#225;bitos%20de%20Estudo\relogio--quadrados_7078_1024x768.jpg" TargetMode="External"/><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file:///C:\Users\Marcelo\Downloads\H&#225;bitos%20de%20Estudo\calendario-apple--novembro-wallpaper-16514.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file:///C:\Users\Marcelo\Downloads\H&#225;bitos%20de%20Estudo\wallpaper_administracao_1280x1024.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file:///C:\Users\Marcelo\Downloads\H&#225;bitos%20de%20Estudo\235041_Papel-de-Parede-Pausa-para-descanso_1280x1024.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file:///C:\Users\Marcelo\Downloads\H&#225;bitos%20de%20Estudo\3233695-198600-1280.jpg"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jpeg"/><Relationship Id="rId3" Type="http://schemas.openxmlformats.org/officeDocument/2006/relationships/image" Target="../media/image27.jpeg"/><Relationship Id="rId7" Type="http://schemas.openxmlformats.org/officeDocument/2006/relationships/image" Target="../media/image31.png"/><Relationship Id="rId12"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file:///C:\Users\Marcelo\Downloads\H&#225;bitos%20de%20Estudo\114711_Papel-de-Parede-Mesa-de-estudante_1920x1200.jpg" TargetMode="External"/><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file:///C:\Users\Marcelo\Downloads\H&#225;bitos%20de%20Estudo\126267_myeri-i_3543x2362_(www.GdeFon.ru).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file:///C:\Users\Marcelo\Downloads\H&#225;bitos%20de%20Estudo\estudo.jp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file:///C:\Users\Marcelo\Downloads\H&#225;bitos%20de%20Estudo\silencio.jp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file:///C:\Users\Marcelo\Downloads\H&#225;bitos%20de%20Estudo\illusion034.jpg" TargetMode="External"/><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file:///C:\Users\Marcelo\Downloads\H&#225;bitos%20de%20Estudo\wallpaper-pc-gamer-cidadegamer.jp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file:///C:\Users\Marcelo\Downloads\H&#225;bitos%20de%20Estudo\falling_in_love-wallpaper-1920x1200-1.jp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file:///C:\Users\Marcelo\Downloads\H&#225;bitos%20de%20Estudo\facebook-like-wallpaper.jpe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file:///C:\Users\Marcelo\Downloads\H&#225;bitos%20de%20Estudo\Mickey-Mouse-Wallpaper-disney-6628369-1024-768.jpg" TargetMode="External"/><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file:///C:\Users\Marcelo\Downloads\H&#225;bitos%20de%20Estudo\Snoopy%20wallpaper%206.jpg" TargetMode="External"/><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file:///C:\Users\Marcelo\Downloads\H&#225;bitos%20de%20Estudo\monstros-sa-mike-wazowski-wallpaper-11491.jpg" TargetMode="Externa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file:///C:\Users\Marcelo\Downloads\H&#225;bitos%20de%20Estudo\ben-10-1289578005.jpg" TargetMode="External"/><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file:///C:\Users\Marcelo\Downloads\H&#225;bitos%20de%20Estudo\cachorro-com-raiva-wallpaper-13590.jpg" TargetMode="External"/><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file:///C:\Users\Marcelo\Downloads\H&#225;bitos%20de%20Estudo\116570_Papel-de-Parede-Estudante_1400x1050.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file:///C:\Users\Marcelo\Downloads\H&#225;bitos%20de%20Estudo\2053.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file:///C:\Users\Marcelo\Downloads\H&#225;bitos%20de%20Estudo\mountain_climbing_wallpaper_01_1920x1080.jpg" TargetMode="External"/><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336944" y="4941168"/>
            <a:ext cx="8491427" cy="1692771"/>
          </a:xfrm>
          <a:prstGeom prst="rect">
            <a:avLst/>
          </a:prstGeom>
          <a:noFill/>
          <a:effectLst>
            <a:glow rad="127000">
              <a:srgbClr val="C00000"/>
            </a:glow>
            <a:reflection endPos="0" dist="50800" dir="5400000" sy="-100000" algn="bl" rotWithShape="0"/>
            <a:softEdge rad="635000"/>
          </a:effectLst>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fontAlgn="auto">
              <a:spcBef>
                <a:spcPts val="0"/>
              </a:spcBef>
              <a:spcAft>
                <a:spcPts val="0"/>
              </a:spcAft>
              <a:defRPr/>
            </a:pPr>
            <a:r>
              <a:rPr lang="pt-BR" sz="2800" b="1" spc="50" dirty="0">
                <a:ln w="11430"/>
                <a:gradFill>
                  <a:gsLst>
                    <a:gs pos="25000">
                      <a:schemeClr val="accent2">
                        <a:satMod val="155000"/>
                      </a:schemeClr>
                    </a:gs>
                    <a:gs pos="100000">
                      <a:schemeClr val="accent2">
                        <a:shade val="45000"/>
                        <a:satMod val="165000"/>
                      </a:schemeClr>
                    </a:gs>
                  </a:gsLst>
                  <a:lin ang="5400000"/>
                </a:gra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mn-cs"/>
              </a:rPr>
              <a:t>Pastoral Estudantil - APV</a:t>
            </a:r>
            <a:r>
              <a:rPr lang="pt-BR" sz="3600" b="1" spc="50" dirty="0">
                <a:ln w="11430"/>
                <a:gradFill>
                  <a:gsLst>
                    <a:gs pos="25000">
                      <a:schemeClr val="accent2">
                        <a:satMod val="155000"/>
                      </a:schemeClr>
                    </a:gs>
                    <a:gs pos="100000">
                      <a:schemeClr val="accent2">
                        <a:shade val="45000"/>
                        <a:satMod val="165000"/>
                      </a:schemeClr>
                    </a:gs>
                  </a:gsLst>
                  <a:lin ang="5400000"/>
                </a:gra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mn-cs"/>
              </a:rPr>
              <a:t/>
            </a:r>
            <a:br>
              <a:rPr lang="pt-BR" sz="3600" b="1" spc="50" dirty="0">
                <a:ln w="11430"/>
                <a:gradFill>
                  <a:gsLst>
                    <a:gs pos="25000">
                      <a:schemeClr val="accent2">
                        <a:satMod val="155000"/>
                      </a:schemeClr>
                    </a:gs>
                    <a:gs pos="100000">
                      <a:schemeClr val="accent2">
                        <a:shade val="45000"/>
                        <a:satMod val="165000"/>
                      </a:schemeClr>
                    </a:gs>
                  </a:gsLst>
                  <a:lin ang="5400000"/>
                </a:gra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mn-cs"/>
              </a:rPr>
            </a:br>
            <a:r>
              <a:rPr lang="pt-BR" sz="4800" b="1" spc="50" dirty="0">
                <a:ln w="11430"/>
                <a:gradFill>
                  <a:gsLst>
                    <a:gs pos="25000">
                      <a:schemeClr val="accent2">
                        <a:satMod val="155000"/>
                      </a:schemeClr>
                    </a:gs>
                    <a:gs pos="100000">
                      <a:schemeClr val="accent2">
                        <a:shade val="45000"/>
                        <a:satMod val="165000"/>
                      </a:schemeClr>
                    </a:gs>
                  </a:gsLst>
                  <a:lin ang="5400000"/>
                </a:gra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mn-cs"/>
              </a:rPr>
              <a:t>É Possível Estudar Em Casa?</a:t>
            </a:r>
            <a:endParaRPr lang="pt-BR" sz="2400" b="1" spc="50" dirty="0">
              <a:ln w="11430"/>
              <a:gradFill>
                <a:gsLst>
                  <a:gs pos="25000">
                    <a:schemeClr val="accent2">
                      <a:satMod val="155000"/>
                    </a:schemeClr>
                  </a:gs>
                  <a:gs pos="100000">
                    <a:schemeClr val="accent2">
                      <a:shade val="45000"/>
                      <a:satMod val="165000"/>
                    </a:schemeClr>
                  </a:gs>
                </a:gsLst>
                <a:lin ang="5400000"/>
              </a:gra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mn-cs"/>
            </a:endParaRPr>
          </a:p>
          <a:p>
            <a:pPr algn="r" fontAlgn="auto">
              <a:spcBef>
                <a:spcPts val="0"/>
              </a:spcBef>
              <a:spcAft>
                <a:spcPts val="0"/>
              </a:spcAft>
              <a:defRPr/>
            </a:pPr>
            <a:r>
              <a:rPr lang="pt-BR" sz="2800" b="1" spc="50" dirty="0">
                <a:ln w="11430"/>
                <a:gradFill>
                  <a:gsLst>
                    <a:gs pos="25000">
                      <a:schemeClr val="accent2">
                        <a:satMod val="155000"/>
                      </a:schemeClr>
                    </a:gs>
                    <a:gs pos="100000">
                      <a:schemeClr val="accent2">
                        <a:shade val="45000"/>
                        <a:satMod val="165000"/>
                      </a:schemeClr>
                    </a:gs>
                  </a:gsLst>
                  <a:lin ang="5400000"/>
                </a:gra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mn-cs"/>
              </a:rPr>
              <a:t>Pr. </a:t>
            </a:r>
            <a:r>
              <a:rPr lang="pt-BR" sz="2800" b="1" spc="50" dirty="0">
                <a:ln w="11430"/>
                <a:gradFill>
                  <a:gsLst>
                    <a:gs pos="25000">
                      <a:schemeClr val="accent2">
                        <a:satMod val="155000"/>
                      </a:schemeClr>
                    </a:gs>
                    <a:gs pos="100000">
                      <a:schemeClr val="accent2">
                        <a:shade val="45000"/>
                        <a:satMod val="165000"/>
                      </a:schemeClr>
                    </a:gs>
                  </a:gsLst>
                  <a:lin ang="5400000"/>
                </a:gra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mn-cs"/>
              </a:rPr>
              <a:t>Roberto Conti</a:t>
            </a:r>
            <a:endParaRPr lang="pt-BR" sz="2800" b="1" spc="50" dirty="0">
              <a:ln w="11430"/>
              <a:gradFill>
                <a:gsLst>
                  <a:gs pos="25000">
                    <a:schemeClr val="accent2">
                      <a:satMod val="155000"/>
                    </a:schemeClr>
                  </a:gs>
                  <a:gs pos="100000">
                    <a:schemeClr val="accent2">
                      <a:shade val="45000"/>
                      <a:satMod val="165000"/>
                    </a:schemeClr>
                  </a:gs>
                </a:gsLst>
                <a:lin ang="5400000"/>
              </a:gra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mn-cs"/>
            </a:endParaRPr>
          </a:p>
        </p:txBody>
      </p:sp>
      <p:sp>
        <p:nvSpPr>
          <p:cNvPr id="7" name="Retângulo 6"/>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323528" y="260648"/>
            <a:ext cx="8496944" cy="923330"/>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Para ser livre</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5" name="Retângulo 4"/>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323528" y="260648"/>
            <a:ext cx="8496944" cy="769441"/>
          </a:xfrm>
          <a:prstGeom prst="rect">
            <a:avLst/>
          </a:prstGeom>
          <a:noFill/>
        </p:spPr>
        <p:txBody>
          <a:bodyPr>
            <a:spAutoFit/>
          </a:bodyPr>
          <a:lstStyle/>
          <a:p>
            <a:pPr algn="ctr" fontAlgn="auto">
              <a:spcBef>
                <a:spcPts val="0"/>
              </a:spcBef>
              <a:spcAft>
                <a:spcPts val="0"/>
              </a:spcAft>
              <a:defRPr/>
            </a:pPr>
            <a:r>
              <a:rPr lang="pt-BR" sz="4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Para adquirir responsabilidade</a:t>
            </a:r>
            <a:endParaRPr lang="pt-BR" sz="4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5" name="Retângulo 4"/>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323528" y="260648"/>
            <a:ext cx="8496944" cy="923330"/>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2 – Como estudar?</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5" name="Retângulo 4"/>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m 3"/>
          <p:cNvPicPr>
            <a:picLocks noChangeAspect="1"/>
          </p:cNvPicPr>
          <p:nvPr/>
        </p:nvPicPr>
        <p:blipFill>
          <a:blip r:embed="rId3">
            <a:extLst>
              <a:ext uri="{28A0092B-C50C-407E-A947-70E740481C1C}">
                <a14:useLocalDpi xmlns:a14="http://schemas.microsoft.com/office/drawing/2010/main" val="0"/>
              </a:ext>
            </a:extLst>
          </a:blip>
          <a:srcRect r="8945"/>
          <a:stretch>
            <a:fillRect/>
          </a:stretch>
        </p:blipFill>
        <p:spPr bwMode="auto">
          <a:xfrm>
            <a:off x="44450" y="115888"/>
            <a:ext cx="9015413" cy="660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ângulo 4"/>
          <p:cNvSpPr/>
          <p:nvPr/>
        </p:nvSpPr>
        <p:spPr>
          <a:xfrm>
            <a:off x="323528" y="260648"/>
            <a:ext cx="8496944" cy="923330"/>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“Eu estudo, tu estudas”!</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6" name="Retângulo 5"/>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Marcelo\Downloads\Hábitos de Estudo\CADERNO-LAPIS-BORRACH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3"/>
          <p:cNvSpPr/>
          <p:nvPr/>
        </p:nvSpPr>
        <p:spPr>
          <a:xfrm>
            <a:off x="323528" y="404664"/>
            <a:ext cx="8496944" cy="923330"/>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Caderno, borracha, lápis!</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5" name="Retângulo 4"/>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323528" y="260648"/>
            <a:ext cx="8496944" cy="923330"/>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Sabendo estudar</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5" name="Retângulo 4"/>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323528" y="260648"/>
            <a:ext cx="8496944" cy="923330"/>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Anotando sempre</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5" name="Retângulo 4"/>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323528" y="260648"/>
            <a:ext cx="8496944" cy="830997"/>
          </a:xfrm>
          <a:prstGeom prst="rect">
            <a:avLst/>
          </a:prstGeom>
          <a:noFill/>
        </p:spPr>
        <p:txBody>
          <a:bodyPr>
            <a:spAutoFit/>
          </a:bodyPr>
          <a:lstStyle/>
          <a:p>
            <a:pPr algn="ctr" fontAlgn="auto">
              <a:spcBef>
                <a:spcPts val="0"/>
              </a:spcBef>
              <a:spcAft>
                <a:spcPts val="0"/>
              </a:spcAft>
              <a:defRPr/>
            </a:pPr>
            <a:r>
              <a:rPr lang="pt-BR" sz="48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Aproveitando bem as aulas</a:t>
            </a:r>
            <a:endParaRPr lang="pt-BR" sz="48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5" name="Retângulo 4"/>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323528" y="260648"/>
            <a:ext cx="8496944"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Aula dada é aula estudada, hoje!</a:t>
            </a:r>
            <a:endParaRPr lang="pt-BR" sz="40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5" name="Retângulo 4"/>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467544" y="5589240"/>
            <a:ext cx="8496944" cy="923330"/>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Lendo em voz alta!</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5" name="Retângulo 4"/>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meiaamorim.zip.net/images/1.jpg"/>
          <p:cNvPicPr>
            <a:picLocks noChangeAspect="1" noChangeArrowheads="1"/>
          </p:cNvPicPr>
          <p:nvPr/>
        </p:nvPicPr>
        <p:blipFill>
          <a:blip r:embed="rId3">
            <a:extLst>
              <a:ext uri="{28A0092B-C50C-407E-A947-70E740481C1C}">
                <a14:useLocalDpi xmlns:a14="http://schemas.microsoft.com/office/drawing/2010/main" val="0"/>
              </a:ext>
            </a:extLst>
          </a:blip>
          <a:srcRect l="7080" r="39922" b="4349"/>
          <a:stretch>
            <a:fillRect/>
          </a:stretch>
        </p:blipFill>
        <p:spPr bwMode="auto">
          <a:xfrm>
            <a:off x="468313" y="647700"/>
            <a:ext cx="8207375" cy="587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CaixaDeTexto 2"/>
          <p:cNvSpPr txBox="1">
            <a:spLocks noChangeArrowheads="1"/>
          </p:cNvSpPr>
          <p:nvPr/>
        </p:nvSpPr>
        <p:spPr bwMode="auto">
          <a:xfrm>
            <a:off x="0" y="6072188"/>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pt-BR" altLang="pt-BR"/>
              <a:t> </a:t>
            </a:r>
          </a:p>
        </p:txBody>
      </p:sp>
      <p:sp>
        <p:nvSpPr>
          <p:cNvPr id="5" name="Retângulo 4"/>
          <p:cNvSpPr/>
          <p:nvPr/>
        </p:nvSpPr>
        <p:spPr>
          <a:xfrm>
            <a:off x="323528" y="260648"/>
            <a:ext cx="8496944" cy="923330"/>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Na Aula</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323528" y="260648"/>
            <a:ext cx="8496944" cy="1754326"/>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Falando de frente ao espelho</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5" name="Retângulo 4"/>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323528" y="4797152"/>
            <a:ext cx="8496944" cy="1754326"/>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Informando-se com antecedência</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5" name="Retângulo 4"/>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
        <p:nvSpPr>
          <p:cNvPr id="5" name="Retângulo 4"/>
          <p:cNvSpPr/>
          <p:nvPr/>
        </p:nvSpPr>
        <p:spPr>
          <a:xfrm>
            <a:off x="323528" y="260648"/>
            <a:ext cx="8496944" cy="2585323"/>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Fique atento: </a:t>
            </a:r>
          </a:p>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alimente-se bem </a:t>
            </a:r>
          </a:p>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e descanse</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r:link="rId3"/>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323528" y="260648"/>
            <a:ext cx="8496944" cy="923330"/>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3 – Quando estudar?</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4" name="Retângulo 3"/>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323528" y="260648"/>
            <a:ext cx="8496944" cy="923330"/>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Não adie. Pare de enrolar!</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5" name="Retângulo 4"/>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323528" y="593393"/>
            <a:ext cx="8496944" cy="1323439"/>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O único dia que não se deve estudar é na véspera da prova!</a:t>
            </a:r>
            <a:endParaRPr lang="pt-BR" sz="40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4" name="Retângulo 3"/>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323528" y="260648"/>
            <a:ext cx="8496944" cy="923330"/>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Horário diário</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5" name="Retângulo 4"/>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323528" y="260648"/>
            <a:ext cx="8496944" cy="923330"/>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Quando você decidir...</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5" name="Retângulo 4"/>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upo 11"/>
          <p:cNvGrpSpPr>
            <a:grpSpLocks/>
          </p:cNvGrpSpPr>
          <p:nvPr/>
        </p:nvGrpSpPr>
        <p:grpSpPr bwMode="auto">
          <a:xfrm>
            <a:off x="566738" y="1538288"/>
            <a:ext cx="8074025" cy="4867275"/>
            <a:chOff x="0" y="1087021"/>
            <a:chExt cx="9367223" cy="5770978"/>
          </a:xfrm>
        </p:grpSpPr>
        <p:pic>
          <p:nvPicPr>
            <p:cNvPr id="29701" name="Imagem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89415"/>
              <a:ext cx="24574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Imagem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9515" y="4733924"/>
              <a:ext cx="21526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Imagem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99899" y="2875987"/>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Imagem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19323" y="1087021"/>
              <a:ext cx="22479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Imagem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27729" y="2984112"/>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Imagem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64677" y="3019533"/>
              <a:ext cx="2552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Imagem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50432" y="4885825"/>
              <a:ext cx="252412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Imagem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935528" y="1183887"/>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Imagem 1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1253767"/>
              <a:ext cx="234315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Imagem 1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316153" y="1241037"/>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Imagem 1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9152" y="4293096"/>
              <a:ext cx="2552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Imagem 7"/>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07489" y="455245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Retângulo 15"/>
          <p:cNvSpPr/>
          <p:nvPr/>
        </p:nvSpPr>
        <p:spPr>
          <a:xfrm>
            <a:off x="323528" y="344850"/>
            <a:ext cx="8496944" cy="707886"/>
          </a:xfrm>
          <a:prstGeom prst="rect">
            <a:avLst/>
          </a:prstGeom>
          <a:noFill/>
        </p:spPr>
        <p:txBody>
          <a:bodyPr>
            <a:spAutoFit/>
          </a:bodyPr>
          <a:lstStyle/>
          <a:p>
            <a:pPr algn="ctr" fontAlgn="auto">
              <a:spcBef>
                <a:spcPts val="0"/>
              </a:spcBef>
              <a:spcAft>
                <a:spcPts val="0"/>
              </a:spcAft>
              <a:defRPr/>
            </a:pPr>
            <a:r>
              <a:rPr lang="pt-BR" sz="40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Pegando o que é mais </a:t>
            </a:r>
            <a:r>
              <a:rPr lang="pt-BR" sz="4000"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importante!</a:t>
            </a:r>
            <a:endParaRPr lang="pt-BR" sz="4000"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17" name="Retângulo 16"/>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r:link="rId3"/>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323528" y="260648"/>
            <a:ext cx="8496944" cy="923330"/>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4 – Onde estudar?</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4" name="Retângulo 3"/>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meiaamorim.zip.net/images/1.jpg"/>
          <p:cNvPicPr>
            <a:picLocks noChangeAspect="1" noChangeArrowheads="1"/>
          </p:cNvPicPr>
          <p:nvPr/>
        </p:nvPicPr>
        <p:blipFill>
          <a:blip r:embed="rId3">
            <a:extLst>
              <a:ext uri="{28A0092B-C50C-407E-A947-70E740481C1C}">
                <a14:useLocalDpi xmlns:a14="http://schemas.microsoft.com/office/drawing/2010/main" val="0"/>
              </a:ext>
            </a:extLst>
          </a:blip>
          <a:srcRect l="63979" t="31406" r="1201" b="5782"/>
          <a:stretch>
            <a:fillRect/>
          </a:stretch>
        </p:blipFill>
        <p:spPr bwMode="auto">
          <a:xfrm>
            <a:off x="495300" y="706438"/>
            <a:ext cx="8164513"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3"/>
          <p:cNvSpPr/>
          <p:nvPr/>
        </p:nvSpPr>
        <p:spPr>
          <a:xfrm>
            <a:off x="323528" y="260648"/>
            <a:ext cx="8496944" cy="923330"/>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Após A Aula</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5" name="Retângulo 4"/>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323528" y="260648"/>
            <a:ext cx="8496944" cy="1754326"/>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Em sua casa </a:t>
            </a:r>
          </a:p>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Num ambiente preparado</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5" name="Retângulo 4"/>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323528" y="260648"/>
            <a:ext cx="8496944" cy="923330"/>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Desligue tudo ao estudar</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4" name="Retângulo 3"/>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323528" y="260648"/>
            <a:ext cx="8496944" cy="923330"/>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Ambiente de silêncio</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4" name="Retângulo 3"/>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r:link="rId3"/>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323528" y="260648"/>
            <a:ext cx="8496944" cy="923330"/>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Tudo o que precisa à mão</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4" name="Retângulo 3"/>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348090" y="4581128"/>
            <a:ext cx="8496944" cy="1754326"/>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Use todos os recursos possíveis</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4" name="Retângulo 3"/>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323528" y="260648"/>
            <a:ext cx="8496944" cy="830997"/>
          </a:xfrm>
          <a:prstGeom prst="rect">
            <a:avLst/>
          </a:prstGeom>
          <a:noFill/>
        </p:spPr>
        <p:txBody>
          <a:bodyPr>
            <a:spAutoFit/>
          </a:bodyPr>
          <a:lstStyle/>
          <a:p>
            <a:pPr algn="ctr" fontAlgn="auto">
              <a:spcBef>
                <a:spcPts val="0"/>
              </a:spcBef>
              <a:spcAft>
                <a:spcPts val="0"/>
              </a:spcAft>
              <a:defRPr/>
            </a:pPr>
            <a:r>
              <a:rPr lang="pt-BR" sz="48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5 – Motivação para estudar</a:t>
            </a:r>
            <a:endParaRPr lang="pt-BR" sz="48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5" name="Retângulo 4"/>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r:link="rId3"/>
          <a:srcRect/>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323528" y="260648"/>
            <a:ext cx="8496944" cy="923330"/>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Alegria</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3" name="Retângulo 2"/>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r:link="rId3"/>
          <a:srcRect/>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323528" y="5661248"/>
            <a:ext cx="8496944" cy="923330"/>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Use criatividade e fantasia</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3" name="Retângulo 2"/>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323528" y="260648"/>
            <a:ext cx="8496944" cy="923330"/>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Domine a matéria</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3" name="Retângulo 2"/>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r:link="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323528" y="260648"/>
            <a:ext cx="4248472" cy="2585323"/>
          </a:xfrm>
          <a:prstGeom prst="rect">
            <a:avLst/>
          </a:prstGeom>
          <a:noFill/>
        </p:spPr>
        <p:txBody>
          <a:bodyPr>
            <a:spAutoFit/>
          </a:bodyPr>
          <a:lstStyle/>
          <a:p>
            <a:pP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O que passa em sua cabeça</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5" name="Retângulo 4"/>
          <p:cNvSpPr/>
          <p:nvPr/>
        </p:nvSpPr>
        <p:spPr>
          <a:xfrm>
            <a:off x="5791886" y="4077072"/>
            <a:ext cx="3172602" cy="2585323"/>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quando termina a aula?</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6" name="Retângulo 5"/>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r:link="rId3"/>
          <a:srcRect/>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179512" y="2924944"/>
            <a:ext cx="4896000" cy="3852000"/>
          </a:xfrm>
          <a:prstGeom prst="rect">
            <a:avLst/>
          </a:prstGeom>
          <a:solidFill>
            <a:schemeClr val="bg1"/>
          </a:solid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Você será um campeão!</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3" name="Retângulo 2"/>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r:link="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323528" y="260648"/>
            <a:ext cx="8496944" cy="1754326"/>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Você fica assim quando vai fazer A tarefa?</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5" name="Retângulo 4"/>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323528" y="4797152"/>
            <a:ext cx="8496944" cy="1754326"/>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É hora de ver um hábito de estudar diferente!!!</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5" name="Retângulo 4"/>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Marcelo\Downloads\Hábitos de Estudo\275632_Papel-de-Parede-Meme-Fuck-That_1920x1440.jpg"/>
          <p:cNvPicPr>
            <a:picLocks noChangeAspect="1" noChangeArrowheads="1"/>
          </p:cNvPicPr>
          <p:nvPr/>
        </p:nvPicPr>
        <p:blipFill>
          <a:blip r:embed="rId3">
            <a:extLst>
              <a:ext uri="{28A0092B-C50C-407E-A947-70E740481C1C}">
                <a14:useLocalDpi xmlns:a14="http://schemas.microsoft.com/office/drawing/2010/main" val="0"/>
              </a:ext>
            </a:extLst>
          </a:blip>
          <a:srcRect l="16534" r="28041"/>
          <a:stretch>
            <a:fillRect/>
          </a:stretch>
        </p:blipFill>
        <p:spPr bwMode="auto">
          <a:xfrm>
            <a:off x="4116388" y="80963"/>
            <a:ext cx="5027612"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ângulo 1"/>
          <p:cNvSpPr/>
          <p:nvPr/>
        </p:nvSpPr>
        <p:spPr>
          <a:xfrm>
            <a:off x="108520" y="870967"/>
            <a:ext cx="9144000" cy="5078313"/>
          </a:xfrm>
          <a:prstGeom prst="rect">
            <a:avLst/>
          </a:prstGeom>
        </p:spPr>
        <p:txBody>
          <a:bodyPr>
            <a:spAutoFit/>
          </a:bodyPr>
          <a:lstStyle/>
          <a:p>
            <a:pPr fontAlgn="auto">
              <a:spcBef>
                <a:spcPts val="0"/>
              </a:spcBef>
              <a:spcAft>
                <a:spcPts val="0"/>
              </a:spcAft>
              <a:defRPr/>
            </a:pPr>
            <a:r>
              <a:rPr lang="pt-BR" sz="3600" dirty="0">
                <a:ln w="18415" cmpd="sng">
                  <a:solidFill>
                    <a:schemeClr val="tx1"/>
                  </a:solidFill>
                  <a:prstDash val="solid"/>
                </a:ln>
                <a:effectLst>
                  <a:outerShdw blurRad="63500" dir="3600000" algn="tl" rotWithShape="0">
                    <a:srgbClr val="000000">
                      <a:alpha val="70000"/>
                    </a:srgbClr>
                  </a:outerShdw>
                </a:effectLst>
                <a:latin typeface="Berlin Sans FB Demi" pitchFamily="34" charset="0"/>
                <a:cs typeface="+mn-cs"/>
              </a:rPr>
              <a:t>1º </a:t>
            </a:r>
            <a:r>
              <a:rPr lang="pt-BR" sz="3600" dirty="0">
                <a:ln w="18415" cmpd="sng">
                  <a:solidFill>
                    <a:schemeClr val="tx1"/>
                  </a:solidFill>
                  <a:prstDash val="solid"/>
                </a:ln>
                <a:solidFill>
                  <a:schemeClr val="accent6"/>
                </a:solidFill>
                <a:effectLst>
                  <a:outerShdw blurRad="63500" dir="3600000" algn="tl" rotWithShape="0">
                    <a:srgbClr val="000000">
                      <a:alpha val="70000"/>
                    </a:srgbClr>
                  </a:outerShdw>
                </a:effectLst>
                <a:latin typeface="Berlin Sans FB Demi" pitchFamily="34" charset="0"/>
                <a:cs typeface="+mn-cs"/>
              </a:rPr>
              <a:t>Por quê </a:t>
            </a:r>
            <a:r>
              <a:rPr lang="pt-BR" sz="3600" dirty="0">
                <a:ln w="18415" cmpd="sng">
                  <a:solidFill>
                    <a:schemeClr val="tx1"/>
                  </a:solidFill>
                  <a:prstDash val="solid"/>
                </a:ln>
                <a:effectLst>
                  <a:outerShdw blurRad="63500" dir="3600000" algn="tl" rotWithShape="0">
                    <a:srgbClr val="000000">
                      <a:alpha val="70000"/>
                    </a:srgbClr>
                  </a:outerShdw>
                </a:effectLst>
                <a:latin typeface="Berlin Sans FB Demi" pitchFamily="34" charset="0"/>
                <a:cs typeface="+mn-cs"/>
              </a:rPr>
              <a:t>Estudar?</a:t>
            </a:r>
          </a:p>
          <a:p>
            <a:pPr fontAlgn="auto">
              <a:spcBef>
                <a:spcPts val="0"/>
              </a:spcBef>
              <a:spcAft>
                <a:spcPts val="0"/>
              </a:spcAft>
              <a:defRPr/>
            </a:pPr>
            <a:endParaRPr lang="pt-BR" sz="3600" dirty="0">
              <a:ln w="18415" cmpd="sng">
                <a:solidFill>
                  <a:schemeClr val="tx1"/>
                </a:solidFill>
                <a:prstDash val="solid"/>
              </a:ln>
              <a:effectLst>
                <a:outerShdw blurRad="63500" dir="3600000" algn="tl" rotWithShape="0">
                  <a:srgbClr val="000000">
                    <a:alpha val="70000"/>
                  </a:srgbClr>
                </a:outerShdw>
              </a:effectLst>
              <a:latin typeface="Berlin Sans FB Demi" pitchFamily="34" charset="0"/>
              <a:cs typeface="+mn-cs"/>
            </a:endParaRPr>
          </a:p>
          <a:p>
            <a:pPr fontAlgn="auto">
              <a:spcBef>
                <a:spcPts val="0"/>
              </a:spcBef>
              <a:spcAft>
                <a:spcPts val="0"/>
              </a:spcAft>
              <a:defRPr/>
            </a:pPr>
            <a:r>
              <a:rPr lang="pt-BR" sz="3600" dirty="0">
                <a:ln w="18415" cmpd="sng">
                  <a:solidFill>
                    <a:schemeClr val="tx1"/>
                  </a:solidFill>
                  <a:prstDash val="solid"/>
                </a:ln>
                <a:effectLst>
                  <a:outerShdw blurRad="63500" dir="3600000" algn="tl" rotWithShape="0">
                    <a:srgbClr val="000000">
                      <a:alpha val="70000"/>
                    </a:srgbClr>
                  </a:outerShdw>
                </a:effectLst>
                <a:latin typeface="Berlin Sans FB Demi" pitchFamily="34" charset="0"/>
                <a:cs typeface="+mn-cs"/>
              </a:rPr>
              <a:t>2º </a:t>
            </a:r>
            <a:r>
              <a:rPr lang="pt-BR" sz="3600" dirty="0">
                <a:ln w="18415" cmpd="sng">
                  <a:solidFill>
                    <a:schemeClr val="tx1"/>
                  </a:solidFill>
                  <a:prstDash val="solid"/>
                </a:ln>
                <a:solidFill>
                  <a:srgbClr val="0070C0"/>
                </a:solidFill>
                <a:effectLst>
                  <a:outerShdw blurRad="63500" dir="3600000" algn="tl" rotWithShape="0">
                    <a:srgbClr val="000000">
                      <a:alpha val="70000"/>
                    </a:srgbClr>
                  </a:outerShdw>
                </a:effectLst>
                <a:latin typeface="Berlin Sans FB Demi" pitchFamily="34" charset="0"/>
                <a:cs typeface="+mn-cs"/>
              </a:rPr>
              <a:t>Como</a:t>
            </a:r>
            <a:r>
              <a:rPr lang="pt-BR" sz="3600" dirty="0">
                <a:ln w="18415" cmpd="sng">
                  <a:solidFill>
                    <a:schemeClr val="tx1"/>
                  </a:solidFill>
                  <a:prstDash val="solid"/>
                </a:ln>
                <a:effectLst>
                  <a:outerShdw blurRad="63500" dir="3600000" algn="tl" rotWithShape="0">
                    <a:srgbClr val="000000">
                      <a:alpha val="70000"/>
                    </a:srgbClr>
                  </a:outerShdw>
                </a:effectLst>
                <a:latin typeface="Berlin Sans FB Demi" pitchFamily="34" charset="0"/>
                <a:cs typeface="+mn-cs"/>
              </a:rPr>
              <a:t> estudar? </a:t>
            </a:r>
          </a:p>
          <a:p>
            <a:pPr fontAlgn="auto">
              <a:spcBef>
                <a:spcPts val="0"/>
              </a:spcBef>
              <a:spcAft>
                <a:spcPts val="0"/>
              </a:spcAft>
              <a:defRPr/>
            </a:pPr>
            <a:endParaRPr lang="pt-BR" sz="3600" dirty="0">
              <a:ln w="18415" cmpd="sng">
                <a:solidFill>
                  <a:schemeClr val="tx1"/>
                </a:solidFill>
                <a:prstDash val="solid"/>
              </a:ln>
              <a:effectLst>
                <a:outerShdw blurRad="63500" dir="3600000" algn="tl" rotWithShape="0">
                  <a:srgbClr val="000000">
                    <a:alpha val="70000"/>
                  </a:srgbClr>
                </a:outerShdw>
              </a:effectLst>
              <a:latin typeface="Berlin Sans FB Demi" pitchFamily="34" charset="0"/>
              <a:cs typeface="+mn-cs"/>
            </a:endParaRPr>
          </a:p>
          <a:p>
            <a:pPr fontAlgn="auto">
              <a:spcBef>
                <a:spcPts val="0"/>
              </a:spcBef>
              <a:spcAft>
                <a:spcPts val="0"/>
              </a:spcAft>
              <a:defRPr/>
            </a:pPr>
            <a:r>
              <a:rPr lang="pt-BR" sz="3600" dirty="0">
                <a:ln w="18415" cmpd="sng">
                  <a:solidFill>
                    <a:schemeClr val="tx1"/>
                  </a:solidFill>
                  <a:prstDash val="solid"/>
                </a:ln>
                <a:effectLst>
                  <a:outerShdw blurRad="63500" dir="3600000" algn="tl" rotWithShape="0">
                    <a:srgbClr val="000000">
                      <a:alpha val="70000"/>
                    </a:srgbClr>
                  </a:outerShdw>
                </a:effectLst>
                <a:latin typeface="Berlin Sans FB Demi" pitchFamily="34" charset="0"/>
                <a:cs typeface="+mn-cs"/>
              </a:rPr>
              <a:t>3º </a:t>
            </a:r>
            <a:r>
              <a:rPr lang="pt-BR" sz="3600" dirty="0">
                <a:ln w="18415" cmpd="sng">
                  <a:solidFill>
                    <a:schemeClr val="tx1"/>
                  </a:solidFill>
                  <a:prstDash val="solid"/>
                </a:ln>
                <a:solidFill>
                  <a:srgbClr val="008000"/>
                </a:solidFill>
                <a:effectLst>
                  <a:outerShdw blurRad="63500" dir="3600000" algn="tl" rotWithShape="0">
                    <a:srgbClr val="000000">
                      <a:alpha val="70000"/>
                    </a:srgbClr>
                  </a:outerShdw>
                </a:effectLst>
                <a:latin typeface="Berlin Sans FB Demi" pitchFamily="34" charset="0"/>
                <a:cs typeface="+mn-cs"/>
              </a:rPr>
              <a:t>Quando</a:t>
            </a:r>
            <a:r>
              <a:rPr lang="pt-BR" sz="3600" dirty="0">
                <a:ln w="18415" cmpd="sng">
                  <a:solidFill>
                    <a:schemeClr val="tx1"/>
                  </a:solidFill>
                  <a:prstDash val="solid"/>
                </a:ln>
                <a:effectLst>
                  <a:outerShdw blurRad="63500" dir="3600000" algn="tl" rotWithShape="0">
                    <a:srgbClr val="000000">
                      <a:alpha val="70000"/>
                    </a:srgbClr>
                  </a:outerShdw>
                </a:effectLst>
                <a:latin typeface="Berlin Sans FB Demi" pitchFamily="34" charset="0"/>
                <a:cs typeface="+mn-cs"/>
              </a:rPr>
              <a:t> estudar?</a:t>
            </a:r>
          </a:p>
          <a:p>
            <a:pPr fontAlgn="auto">
              <a:spcBef>
                <a:spcPts val="0"/>
              </a:spcBef>
              <a:spcAft>
                <a:spcPts val="0"/>
              </a:spcAft>
              <a:defRPr/>
            </a:pPr>
            <a:endParaRPr lang="pt-BR" sz="3600" dirty="0">
              <a:ln w="18415" cmpd="sng">
                <a:solidFill>
                  <a:schemeClr val="tx1"/>
                </a:solidFill>
                <a:prstDash val="solid"/>
              </a:ln>
              <a:effectLst>
                <a:outerShdw blurRad="63500" dir="3600000" algn="tl" rotWithShape="0">
                  <a:srgbClr val="000000">
                    <a:alpha val="70000"/>
                  </a:srgbClr>
                </a:outerShdw>
              </a:effectLst>
              <a:latin typeface="Berlin Sans FB Demi" pitchFamily="34" charset="0"/>
              <a:cs typeface="+mn-cs"/>
            </a:endParaRPr>
          </a:p>
          <a:p>
            <a:pPr fontAlgn="auto">
              <a:spcBef>
                <a:spcPts val="0"/>
              </a:spcBef>
              <a:spcAft>
                <a:spcPts val="0"/>
              </a:spcAft>
              <a:defRPr/>
            </a:pPr>
            <a:r>
              <a:rPr lang="pt-BR" sz="3600" dirty="0">
                <a:ln w="18415" cmpd="sng">
                  <a:solidFill>
                    <a:schemeClr val="tx1"/>
                  </a:solidFill>
                  <a:prstDash val="solid"/>
                </a:ln>
                <a:effectLst>
                  <a:outerShdw blurRad="63500" dir="3600000" algn="tl" rotWithShape="0">
                    <a:srgbClr val="000000">
                      <a:alpha val="70000"/>
                    </a:srgbClr>
                  </a:outerShdw>
                </a:effectLst>
                <a:latin typeface="Berlin Sans FB Demi" pitchFamily="34" charset="0"/>
                <a:cs typeface="+mn-cs"/>
              </a:rPr>
              <a:t>4º </a:t>
            </a:r>
            <a:r>
              <a:rPr lang="pt-BR" sz="3600" dirty="0">
                <a:ln w="18415" cmpd="sng">
                  <a:solidFill>
                    <a:schemeClr val="tx1"/>
                  </a:solidFill>
                  <a:prstDash val="solid"/>
                </a:ln>
                <a:solidFill>
                  <a:srgbClr val="CC00CC"/>
                </a:solidFill>
                <a:effectLst>
                  <a:outerShdw blurRad="63500" dir="3600000" algn="tl" rotWithShape="0">
                    <a:srgbClr val="000000">
                      <a:alpha val="70000"/>
                    </a:srgbClr>
                  </a:outerShdw>
                </a:effectLst>
                <a:latin typeface="Berlin Sans FB Demi" pitchFamily="34" charset="0"/>
                <a:cs typeface="+mn-cs"/>
              </a:rPr>
              <a:t>Onde</a:t>
            </a:r>
            <a:r>
              <a:rPr lang="pt-BR" sz="3600" dirty="0">
                <a:ln w="18415" cmpd="sng">
                  <a:solidFill>
                    <a:schemeClr val="tx1"/>
                  </a:solidFill>
                  <a:prstDash val="solid"/>
                </a:ln>
                <a:effectLst>
                  <a:outerShdw blurRad="63500" dir="3600000" algn="tl" rotWithShape="0">
                    <a:srgbClr val="000000">
                      <a:alpha val="70000"/>
                    </a:srgbClr>
                  </a:outerShdw>
                </a:effectLst>
                <a:latin typeface="Berlin Sans FB Demi" pitchFamily="34" charset="0"/>
                <a:cs typeface="+mn-cs"/>
              </a:rPr>
              <a:t> estudar? </a:t>
            </a:r>
          </a:p>
          <a:p>
            <a:pPr fontAlgn="auto">
              <a:spcBef>
                <a:spcPts val="0"/>
              </a:spcBef>
              <a:spcAft>
                <a:spcPts val="0"/>
              </a:spcAft>
              <a:defRPr/>
            </a:pPr>
            <a:endParaRPr lang="pt-BR" sz="3600" dirty="0">
              <a:ln w="18415" cmpd="sng">
                <a:solidFill>
                  <a:schemeClr val="tx1"/>
                </a:solidFill>
                <a:prstDash val="solid"/>
              </a:ln>
              <a:effectLst>
                <a:outerShdw blurRad="63500" dir="3600000" algn="tl" rotWithShape="0">
                  <a:srgbClr val="000000">
                    <a:alpha val="70000"/>
                  </a:srgbClr>
                </a:outerShdw>
              </a:effectLst>
              <a:latin typeface="Berlin Sans FB Demi" pitchFamily="34" charset="0"/>
              <a:cs typeface="+mn-cs"/>
            </a:endParaRPr>
          </a:p>
          <a:p>
            <a:pPr fontAlgn="auto">
              <a:spcBef>
                <a:spcPts val="0"/>
              </a:spcBef>
              <a:spcAft>
                <a:spcPts val="0"/>
              </a:spcAft>
              <a:defRPr/>
            </a:pPr>
            <a:r>
              <a:rPr lang="pt-BR" sz="3600" dirty="0">
                <a:ln w="18415" cmpd="sng">
                  <a:solidFill>
                    <a:schemeClr val="tx1"/>
                  </a:solidFill>
                  <a:prstDash val="solid"/>
                </a:ln>
                <a:effectLst>
                  <a:outerShdw blurRad="63500" dir="3600000" algn="tl" rotWithShape="0">
                    <a:srgbClr val="000000">
                      <a:alpha val="70000"/>
                    </a:srgbClr>
                  </a:outerShdw>
                </a:effectLst>
                <a:latin typeface="Berlin Sans FB Demi" pitchFamily="34" charset="0"/>
                <a:cs typeface="+mn-cs"/>
              </a:rPr>
              <a:t>5º </a:t>
            </a:r>
            <a:r>
              <a:rPr lang="pt-BR" sz="3600" dirty="0">
                <a:ln w="18415" cmpd="sng">
                  <a:solidFill>
                    <a:schemeClr val="tx1"/>
                  </a:solidFill>
                  <a:prstDash val="solid"/>
                </a:ln>
                <a:solidFill>
                  <a:srgbClr val="FFFF00"/>
                </a:solidFill>
                <a:effectLst>
                  <a:outerShdw blurRad="63500" dir="3600000" algn="tl" rotWithShape="0">
                    <a:srgbClr val="000000">
                      <a:alpha val="70000"/>
                    </a:srgbClr>
                  </a:outerShdw>
                </a:effectLst>
                <a:latin typeface="Berlin Sans FB Demi" pitchFamily="34" charset="0"/>
                <a:cs typeface="+mn-cs"/>
              </a:rPr>
              <a:t>Motivação</a:t>
            </a:r>
            <a:r>
              <a:rPr lang="pt-BR" sz="3600" dirty="0">
                <a:ln w="18415" cmpd="sng">
                  <a:solidFill>
                    <a:schemeClr val="tx1"/>
                  </a:solidFill>
                  <a:prstDash val="solid"/>
                </a:ln>
                <a:effectLst>
                  <a:outerShdw blurRad="63500" dir="3600000" algn="tl" rotWithShape="0">
                    <a:srgbClr val="000000">
                      <a:alpha val="70000"/>
                    </a:srgbClr>
                  </a:outerShdw>
                </a:effectLst>
                <a:latin typeface="Berlin Sans FB Demi" pitchFamily="34" charset="0"/>
                <a:cs typeface="+mn-cs"/>
              </a:rPr>
              <a:t> para Estudar? </a:t>
            </a:r>
            <a:endParaRPr lang="pt-BR" sz="3600" dirty="0">
              <a:ln w="18415" cmpd="sng">
                <a:solidFill>
                  <a:schemeClr val="tx1"/>
                </a:solidFill>
                <a:prstDash val="solid"/>
              </a:ln>
              <a:effectLst>
                <a:outerShdw blurRad="63500" dir="3600000" algn="tl" rotWithShape="0">
                  <a:srgbClr val="000000">
                    <a:alpha val="70000"/>
                  </a:srgbClr>
                </a:outerShdw>
              </a:effectLst>
              <a:latin typeface="Berlin Sans FB Demi" pitchFamily="34" charset="0"/>
              <a:cs typeface="+mn-cs"/>
            </a:endParaRPr>
          </a:p>
        </p:txBody>
      </p:sp>
      <p:sp>
        <p:nvSpPr>
          <p:cNvPr id="4" name="Retângulo 3"/>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323528" y="260648"/>
            <a:ext cx="8496944" cy="923330"/>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1- Por que estudar?</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5" name="Retângulo 4"/>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r:link="rId3"/>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323528" y="260648"/>
            <a:ext cx="8496944" cy="923330"/>
          </a:xfrm>
          <a:prstGeom prst="rect">
            <a:avLst/>
          </a:prstGeom>
          <a:noFill/>
        </p:spPr>
        <p:txBody>
          <a:bodyPr>
            <a:spAutoFit/>
          </a:bodyPr>
          <a:lstStyle/>
          <a:p>
            <a:pPr algn="ctr" fontAlgn="auto">
              <a:spcBef>
                <a:spcPts val="0"/>
              </a:spcBef>
              <a:spcAft>
                <a:spcPts val="0"/>
              </a:spcAft>
              <a:defRPr/>
            </a:pPr>
            <a:r>
              <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rPr>
              <a:t>Para alcançar seu objetivo</a:t>
            </a:r>
            <a:endParaRPr lang="pt-BR" sz="5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cs typeface="+mn-cs"/>
            </a:endParaRPr>
          </a:p>
        </p:txBody>
      </p:sp>
      <p:sp>
        <p:nvSpPr>
          <p:cNvPr id="4" name="Retângulo 3"/>
          <p:cNvSpPr/>
          <p:nvPr/>
        </p:nvSpPr>
        <p:spPr>
          <a:xfrm>
            <a:off x="73025" y="46038"/>
            <a:ext cx="8963025" cy="6767512"/>
          </a:xfrm>
          <a:prstGeom prst="rect">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Tema do Office">
  <a:themeElements>
    <a:clrScheme name="Personalizada 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C00000"/>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855</TotalTime>
  <Words>1822</Words>
  <Application>Microsoft Office PowerPoint</Application>
  <PresentationFormat>Apresentação na tela (4:3)</PresentationFormat>
  <Paragraphs>132</Paragraphs>
  <Slides>40</Slides>
  <Notes>29</Notes>
  <HiddenSlides>0</HiddenSlides>
  <MMClips>0</MMClips>
  <ScaleCrop>false</ScaleCrop>
  <HeadingPairs>
    <vt:vector size="6" baseType="variant">
      <vt:variant>
        <vt:lpstr>Fontes usadas</vt:lpstr>
      </vt:variant>
      <vt:variant>
        <vt:i4>2</vt:i4>
      </vt:variant>
      <vt:variant>
        <vt:lpstr>Tema</vt:lpstr>
      </vt:variant>
      <vt:variant>
        <vt:i4>1</vt:i4>
      </vt:variant>
      <vt:variant>
        <vt:lpstr>Títulos de slides</vt:lpstr>
      </vt:variant>
      <vt:variant>
        <vt:i4>40</vt:i4>
      </vt:variant>
    </vt:vector>
  </HeadingPairs>
  <TitlesOfParts>
    <vt:vector size="43" baseType="lpstr">
      <vt:lpstr>Calibri</vt:lpstr>
      <vt:lpstr>Arial</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PE2013-C04-É POSSÍVEL ESTUDAR EM CASA?</dc:title>
  <dc:subject>CAPELAS 2013</dc:subject>
  <dc:creator>Pr. Roberto Conti</dc:creator>
  <cp:keywords>www.4tons.com</cp:keywords>
  <dc:description>COMÉRCIO PROIBIDO USO PESSOAL</dc:description>
  <cp:lastModifiedBy>pr. marcelo carvalho</cp:lastModifiedBy>
  <cp:revision>122</cp:revision>
  <dcterms:created xsi:type="dcterms:W3CDTF">2012-09-18T23:29:52Z</dcterms:created>
  <dcterms:modified xsi:type="dcterms:W3CDTF">2015-02-22T16:16:47Z</dcterms:modified>
</cp:coreProperties>
</file>