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76" r:id="rId10"/>
    <p:sldId id="264" r:id="rId11"/>
    <p:sldId id="265" r:id="rId12"/>
    <p:sldId id="266" r:id="rId13"/>
    <p:sldId id="267" r:id="rId14"/>
    <p:sldId id="268" r:id="rId15"/>
    <p:sldId id="269" r:id="rId16"/>
    <p:sldId id="274"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652B9-73DF-4FA1-9FA1-DD1440E6D9C8}" v="22" dt="2026-01-18T13:34:45.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81" autoAdjust="0"/>
  </p:normalViewPr>
  <p:slideViewPr>
    <p:cSldViewPr snapToGrid="0" snapToObjects="1">
      <p:cViewPr varScale="1">
        <p:scale>
          <a:sx n="67" d="100"/>
          <a:sy n="67" d="100"/>
        </p:scale>
        <p:origin x="2238" y="288"/>
      </p:cViewPr>
      <p:guideLst>
        <p:guide orient="horz" pos="2160"/>
        <p:guide pos="3840"/>
      </p:guideLst>
    </p:cSldViewPr>
  </p:slideViewPr>
  <p:notesTextViewPr>
    <p:cViewPr>
      <p:scale>
        <a:sx n="100" d="100"/>
        <a:sy n="100" d="100"/>
      </p:scale>
      <p:origin x="0" y="-1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 Marcelo Augusto de Carvalho" userId="003edaac93cd75e4" providerId="LiveId" clId="{EB6694EA-8DB5-4428-B735-25A70CB81814}"/>
    <pc:docChg chg="custSel modSld">
      <pc:chgData name="Pr. Marcelo Augusto de Carvalho" userId="003edaac93cd75e4" providerId="LiveId" clId="{EB6694EA-8DB5-4428-B735-25A70CB81814}" dt="2026-01-18T13:33:42.114" v="218" actId="20577"/>
      <pc:docMkLst>
        <pc:docMk/>
      </pc:docMkLst>
      <pc:sldChg chg="modNotesTx">
        <pc:chgData name="Pr. Marcelo Augusto de Carvalho" userId="003edaac93cd75e4" providerId="LiveId" clId="{EB6694EA-8DB5-4428-B735-25A70CB81814}" dt="2026-01-18T13:19:57.765" v="72" actId="122"/>
        <pc:sldMkLst>
          <pc:docMk/>
          <pc:sldMk cId="0" sldId="256"/>
        </pc:sldMkLst>
      </pc:sldChg>
      <pc:sldChg chg="modNotesTx">
        <pc:chgData name="Pr. Marcelo Augusto de Carvalho" userId="003edaac93cd75e4" providerId="LiveId" clId="{EB6694EA-8DB5-4428-B735-25A70CB81814}" dt="2026-01-18T13:26:14.219" v="120" actId="6549"/>
        <pc:sldMkLst>
          <pc:docMk/>
          <pc:sldMk cId="0" sldId="259"/>
        </pc:sldMkLst>
      </pc:sldChg>
      <pc:sldChg chg="modNotesTx">
        <pc:chgData name="Pr. Marcelo Augusto de Carvalho" userId="003edaac93cd75e4" providerId="LiveId" clId="{EB6694EA-8DB5-4428-B735-25A70CB81814}" dt="2026-01-18T13:33:42.114" v="218" actId="20577"/>
        <pc:sldMkLst>
          <pc:docMk/>
          <pc:sldMk cId="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32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lgn="ctr"/>
            <a:r>
              <a:rPr lang="pt-BR" b="1" dirty="0"/>
              <a:t>www.4tons.com.br</a:t>
            </a:r>
          </a:p>
          <a:p>
            <a:pPr algn="ctr"/>
            <a:r>
              <a:rPr lang="pt-BR" b="1" dirty="0"/>
              <a:t>Pr. Marcelo Augusto de Carvalho</a:t>
            </a:r>
          </a:p>
          <a:p>
            <a:endParaRPr lang="pt-BR" b="1" dirty="0"/>
          </a:p>
          <a:p>
            <a:r>
              <a:rPr lang="pt-BR" b="1" dirty="0"/>
              <a:t>Autor – João Brito</a:t>
            </a:r>
            <a:endParaRPr b="1" dirty="0"/>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pt-BR" dirty="0"/>
              <a:t>Depois de ler slide:</a:t>
            </a:r>
          </a:p>
          <a:p>
            <a:r>
              <a:rPr lang="pt-BR" dirty="0"/>
              <a:t>Propósito eterno é algo que só Deus pode te dar. E Ele escolheu você , e </a:t>
            </a:r>
          </a:p>
          <a:p>
            <a:r>
              <a:rPr lang="pt-BR" dirty="0"/>
              <a:t>Escolheu para viver o perfeito sonho que Ele tem.  </a:t>
            </a:r>
          </a:p>
          <a:p>
            <a:r>
              <a:rPr lang="pt-BR" dirty="0"/>
              <a:t>Olha o que ele diz no livro de Pedro..</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Imagem: Bíblia aberta</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Imagem: Pessoa caminhando</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pt-BR" dirty="0"/>
              <a:t>BOM ESPAÇO PRA APRESENTAR A MISSÃO DA ESCOLA. ( O QUE FARÃO DURANTE O ANO, É AQUI QUE PRECISAMOS COMEÇAR)</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Imagem: Jovens reunidos</a:t>
            </a:r>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lgn="just"/>
            <a:r>
              <a:rPr lang="pt-BR" b="1" dirty="0"/>
              <a:t>UM LUGAR PARA VOCÊ – IJ1983-017 CPB, Tatuí SP</a:t>
            </a:r>
          </a:p>
          <a:p>
            <a:pPr algn="just"/>
            <a:endParaRPr lang="pt-BR" b="1" dirty="0"/>
          </a:p>
          <a:p>
            <a:pPr algn="just"/>
            <a:r>
              <a:rPr lang="pt-BR" b="1" dirty="0"/>
              <a:t>Alexandre, 15 anos de idade, estava ali, em seu lar tropical na índia Ocidental, e sonhava com o futuro vendo o pôr do Sol. No dia seguinte ele viajaria de navio para a América e para a aventura! Teria alguma coisa a mostrar ao povo desta pequena ilha. Tornar-se-ia alguém importante. Teria um lugar na vida. Nascido a 11 de janeiro de 1755, Alexandre Hamilton tinha uma vida dura e difícil. Seu pai entrara em bancarrota e deixara a família. A mãe morrera quando ele ainda era pequeno. Durante vários anos ele trabalhou como empregado no escritório de contabilidade de seu tio. Agora sua grande oportunidade havia chegado. Ele estava praticamente a caminho da América a fim de estudar Direito. Logo depois de haver chegado a Nova lorque começou a guerra revolucionária. Alexandre deixou a escola para se juntar aos rebeldes. Não levou muito tempo e foi feito capitão de artilharia, e estava trabalhando duramente para abrir uma trincheira quando sentiu que alguém o estava observando. Ergueu a cabeça e deu com o general George Washington. </a:t>
            </a:r>
          </a:p>
          <a:p>
            <a:pPr marL="0" indent="0" algn="just">
              <a:buFontTx/>
              <a:buNone/>
            </a:pPr>
            <a:r>
              <a:rPr lang="pt-BR" b="1" dirty="0"/>
              <a:t>- Tenho-o estado observando faz algum tempo, Alexandre - o comandante disse. - Gosto de ver o modo como você assume as tarefas que lhe são entregues. Quero que seja meu assistente. Alexandre fez um trabalho tão bom que logo depois foi promovido à tenente-coronel. </a:t>
            </a:r>
          </a:p>
          <a:p>
            <a:pPr marL="0" indent="0" algn="just">
              <a:buFontTx/>
              <a:buNone/>
            </a:pPr>
            <a:r>
              <a:rPr lang="pt-BR" b="1" dirty="0"/>
              <a:t>Quando Washington se tornou presidente dos Estados Unidos, escolheu Alexandre Hamilton para secretário do tesouro. </a:t>
            </a:r>
          </a:p>
          <a:p>
            <a:pPr marL="0" indent="0" algn="just">
              <a:buFontTx/>
              <a:buNone/>
            </a:pPr>
            <a:r>
              <a:rPr lang="pt-BR" b="1" dirty="0"/>
              <a:t>Assim como o jovem de 15 anos, Alexandre, você também sonha com o futuro. Como será ele? Você se imagina médico, engenheiro, piloto de avião, diretor de colégio. Exatamente agora você não pode saber o que virá a ser. Mas de uma coisa você pode estar certo; Deus o está observando. Ele sabe o seu nome e conhece seus talentos. Tem conhecimento de como você desempenha as pequenas tarefas que lhe são atribuídas, e tem um plano em sua vida. “Tão como nos está preparando um lugar nas mansões celestes, há também um lugar designado aqui na Terra, onde devemos trabalhar para Deus. - Parábolas de Jesus, </a:t>
            </a:r>
            <a:r>
              <a:rPr lang="pt-BR" b="1" dirty="0" err="1"/>
              <a:t>pags</a:t>
            </a:r>
            <a:r>
              <a:rPr lang="pt-BR" b="1" dirty="0"/>
              <a:t>. e 327. </a:t>
            </a:r>
          </a:p>
          <a:p>
            <a:pPr marL="0" indent="0" algn="just">
              <a:buFontTx/>
              <a:buNone/>
            </a:pPr>
            <a:r>
              <a:rPr lang="pt-BR" b="1" dirty="0"/>
              <a:t>Um dia o Comandante celestial virá a você e lhe dirá: "Quero que você trabalhe para Mim." Está você pronto para ocupar o lugar que o Céu lhe designar? Fifty </a:t>
            </a:r>
            <a:r>
              <a:rPr lang="pt-BR" b="1" dirty="0" err="1"/>
              <a:t>Great</a:t>
            </a:r>
            <a:r>
              <a:rPr lang="pt-BR" b="1" dirty="0"/>
              <a:t> </a:t>
            </a:r>
            <a:r>
              <a:rPr lang="pt-BR" b="1" dirty="0" err="1"/>
              <a:t>Americans</a:t>
            </a:r>
            <a:r>
              <a:rPr lang="pt-BR" b="1" dirty="0"/>
              <a:t>. Henry Thomas e Dana Lee Thomas. 1948.</a:t>
            </a:r>
          </a:p>
          <a:p>
            <a:endParaRPr lang="pt-BR"/>
          </a:p>
          <a:p>
            <a:pPr algn="just"/>
            <a:endParaRPr lang="pt-BR" b="1" dirty="0"/>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pt-BR" dirty="0"/>
              <a:t>Imagem: Céu estrelado / criação</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lgn="just"/>
            <a:r>
              <a:rPr lang="pt-BR" b="1" dirty="0"/>
              <a:t>SELECOES-2010-01-134-CHAMADO_SELVAGEM.pdf</a:t>
            </a:r>
          </a:p>
          <a:p>
            <a:pPr algn="just"/>
            <a:endParaRPr lang="pt-BR" b="1" dirty="0"/>
          </a:p>
          <a:p>
            <a:pPr algn="just"/>
            <a:r>
              <a:rPr lang="pt-BR" b="1" dirty="0"/>
              <a:t>Na última cena do filme Mogli, o menino lobo, o personagem principal deixa para trás a floresta onde cresceu e entra na “aldeia dos homens". Os amigos Balu, o urso, e </a:t>
            </a:r>
            <a:r>
              <a:rPr lang="pt-BR" b="1" dirty="0" err="1"/>
              <a:t>Baguera</a:t>
            </a:r>
            <a:r>
              <a:rPr lang="pt-BR" b="1" dirty="0"/>
              <a:t>, a pantera, observam. "Iria acontecer mais cedo ou mais tarde", diz </a:t>
            </a:r>
            <a:r>
              <a:rPr lang="pt-BR" b="1" dirty="0" err="1"/>
              <a:t>Baguera</a:t>
            </a:r>
            <a:r>
              <a:rPr lang="pt-BR" b="1" dirty="0"/>
              <a:t>. "Agora Mogli está no lugar dele." Para Tippi </a:t>
            </a:r>
            <a:r>
              <a:rPr lang="pt-BR" b="1" dirty="0" err="1"/>
              <a:t>Degré</a:t>
            </a:r>
            <a:r>
              <a:rPr lang="pt-BR" b="1" dirty="0"/>
              <a:t>, apelidada menina-</a:t>
            </a:r>
            <a:r>
              <a:rPr lang="pt-BR" b="1" dirty="0" err="1"/>
              <a:t>mogli</a:t>
            </a:r>
            <a:r>
              <a:rPr lang="pt-BR" b="1" dirty="0"/>
              <a:t>, não é fácil descobrir qual é o seu lugar. Faz dez anos que ela trocou a selva africana onde cresceu pela "aldeia dos homens" em Paris, mas a adolescente ainda não resolveu bem essa questão. Hoje, aos 18 anos, ela estuda cinema na renomada Universidade Sorbonne, na capital francesa, e luta para conciliar os dois mundos tão diversos onde viveu.</a:t>
            </a:r>
          </a:p>
          <a:p>
            <a:pPr algn="just"/>
            <a:r>
              <a:rPr lang="pt-BR" b="1" dirty="0"/>
              <a:t>"Ela teve uma infância extraordinária na África", explica sua mãe, Sylvie Robert. "Era um mundo mágico que, para ela, representava a felicidade perfeita. Depois, teve de vir para Paris estudar, onde encontrou uma realidade bem diferente. Acho que Tippi sente que a África foi arrancada dela, e isso lhe causou dor e uma tristeza profunda. Ela nunca se queixou, nunca conversou sobre esse assunto. Foi simplesmente como se uma parede desmoronasse." A mãe continua o relato: "A primeira reação de Tippi foi se sentir encurralada com a falta de espaço na cidade. Ela dizia: 'Maman, é estreito demais entre os prédios. Não consigo ver o céu.' Nunca tive medo de deixá-la solta na floresta, porque ela estava acostumada àquela vida e às regras do mundo selvagem, mas a vida urbana é cheia de perigos." </a:t>
            </a:r>
          </a:p>
          <a:p>
            <a:pPr algn="just"/>
            <a:r>
              <a:rPr lang="pt-BR" b="1" dirty="0"/>
              <a:t>Tippi </a:t>
            </a:r>
            <a:r>
              <a:rPr lang="pt-BR" b="1" dirty="0" err="1"/>
              <a:t>Benjamine</a:t>
            </a:r>
            <a:r>
              <a:rPr lang="pt-BR" b="1" dirty="0"/>
              <a:t> </a:t>
            </a:r>
            <a:r>
              <a:rPr lang="pt-BR" b="1" dirty="0" err="1"/>
              <a:t>Okanti</a:t>
            </a:r>
            <a:r>
              <a:rPr lang="pt-BR" b="1" dirty="0"/>
              <a:t> </a:t>
            </a:r>
            <a:r>
              <a:rPr lang="pt-BR" b="1" dirty="0" err="1"/>
              <a:t>Degré</a:t>
            </a:r>
            <a:r>
              <a:rPr lang="pt-BR" b="1" dirty="0"/>
              <a:t> nasceu em 1990, em Windhoek, capital da Namíbia, e recebeu o nome da atriz americana Tippi Hedren, estrela do filme Os pássaros, de Alfred Hitchcock. No dialeto namibiano, </a:t>
            </a:r>
            <a:r>
              <a:rPr lang="pt-BR" b="1" dirty="0" err="1"/>
              <a:t>okanti</a:t>
            </a:r>
            <a:r>
              <a:rPr lang="pt-BR" b="1" dirty="0"/>
              <a:t> é o nome do suricato, pequeno mangusto que levou os pais, Sylvie Robert e Alain </a:t>
            </a:r>
            <a:r>
              <a:rPr lang="pt-BR" b="1" dirty="0" err="1"/>
              <a:t>Degré</a:t>
            </a:r>
            <a:r>
              <a:rPr lang="pt-BR" b="1" dirty="0"/>
              <a:t>, fotógrafos autônomos da vida selvagem, ao deserto do Kalahari. As fotografias que tiraram da filha pequena e descabelada interagindo com os bosquímanos, brincando com animais selvagens, andando nua pelas dunas do deserto e perambulando na mata vestindo apenas uma tanga durante as viagens pelo sul da África encantaram o mundo. Tippi era uma filha da natureza. Seu parque de diversões eram a floresta e o deserto, seus amigos, os grandes felinos, elefantes, cobras, avestruzes e as outras criaturas que lá viviam.</a:t>
            </a:r>
          </a:p>
          <a:p>
            <a:pPr algn="just"/>
            <a:r>
              <a:rPr lang="pt-BR" b="1" dirty="0"/>
              <a:t>As fotografias se transformaram em Tippi: Mon livre d'</a:t>
            </a:r>
            <a:r>
              <a:rPr lang="pt-BR" b="1" dirty="0" err="1"/>
              <a:t>Afrique</a:t>
            </a:r>
            <a:r>
              <a:rPr lang="pt-BR" b="1" dirty="0"/>
              <a:t> (Tippi: meu livro da África), publicado em 14 países. Duas fotos na mesa de centro do apartamento da mãe, no Marais, em Paris, resumem a esquizofrenia geográfica da vida de Tippi. Numa delas, a da capa do livro, a menina acaricia um filhote de leão. Na outra, está em pé numa rua de Paris, à frente de uma parede coberta de pichações. Sylvie, de 52 anos, diz que, em 2000, quando se instalaram em Paris, a adaptação à vida urbana foi difícil para Tippi. Num golpe duplo para a menina, a volta à França coincidiu com a decisão dos pais de encerrar o casamento de 25 anos. "Tippi tinha 10 anos, e o sentimento de ruptura foi total. Ela teve de lidar com a separação da vida que levava na África e com a separação do pai", conta Sylvie. "Morávamos em Madagascar e voltamos à Europa para o Natal de 1999 porque Tippi, que já era famosa na época, fora convidada para participar de um programa da TV francesa. Em Paris, o pai de Tippi e eu terminamos nosso relacionamento." </a:t>
            </a:r>
          </a:p>
          <a:p>
            <a:pPr algn="just"/>
            <a:r>
              <a:rPr lang="pt-BR" b="1" dirty="0"/>
              <a:t>Sylvie explica que, como muitas crianças de pais separados, Tippi achou difícil entender por que o seu amado "</a:t>
            </a:r>
            <a:r>
              <a:rPr lang="pt-BR" b="1" dirty="0" err="1"/>
              <a:t>Dadou</a:t>
            </a:r>
            <a:r>
              <a:rPr lang="pt-BR" b="1" dirty="0"/>
              <a:t>" virou um pai ausente. "Até então, vivíamos sempre juntos, dia e noite. Primeiro, Alain e eu, e depois, quando Tippi nasceu, nós três. A vida dela sempre foi assim: nós três juntos." Sobre esse período, Sylvie conta apenas que foi muito conturbado e que a relação de Tippi com o pai a partir de então foi, e ainda é, complicada. </a:t>
            </a:r>
          </a:p>
          <a:p>
            <a:pPr algn="just"/>
            <a:r>
              <a:rPr lang="pt-BR" b="1" dirty="0"/>
              <a:t>"Não nos sentamos para discutir esse assunto como fariam as famílias normais porque não éramos uma família normal. Nunca expliquei nada e ela nunca perguntou", confessa Sylvie. "A maior preocupação de Tippi era continuar colada a mim, como fora durante a infância. Eu era o centro do mundo dela, e desde que eu estivesse a seu lado, ela se sentiria bem. Tippi via felicidade em tudo: em sua vida na África, nos animais, fossem quais fossem. Ela era tão feliz com as galinhas quanto com os guepardos. Nunca imaginou que a vida na África acabaria um dia. Quando percebeu que isso tinha acontecido, não disse nada. Tentou esquecer, pois as lembranças eram dolorosas. </a:t>
            </a:r>
          </a:p>
          <a:p>
            <a:pPr algn="just"/>
            <a:r>
              <a:rPr lang="pt-BR" b="1" dirty="0"/>
              <a:t>Tippi costumava frequentar escolas francesas nas férias e tivera um tutor em Madagascar, mas nunca cursara um ano letivo completo. "Veja o que ela achou disso", ri Sylvie, mostrando uma fotografia de Tippi sentada na sala de aula, atrás de uma carteira onde o estojo e os livros estão arrumados com precisão matemática. A menina não sorri. Seu rosto está quase carrancudo. A mãe explica como foi aquela experiência:</a:t>
            </a:r>
          </a:p>
          <a:p>
            <a:pPr algn="just"/>
            <a:r>
              <a:rPr lang="pt-BR" b="1" dirty="0"/>
              <a:t>"Ficar o dia todo na escola foi duro." Embora nunca tenha sido arrogante, ela era a "Tippi da África". Paris não era o seu mundo, e ela tentou fugir. De acordo com os relatórios da escola, ela não se integrava, não falava. </a:t>
            </a:r>
            <a:r>
              <a:rPr lang="pt-BR" b="1" dirty="0" err="1"/>
              <a:t>Sentavase</a:t>
            </a:r>
            <a:r>
              <a:rPr lang="pt-BR" b="1" dirty="0"/>
              <a:t> longe das outras crianças. A menina se sentia uma estranha e teve dificuldade de fazer amigos. Em Tippi: Mon livre d'</a:t>
            </a:r>
            <a:r>
              <a:rPr lang="pt-BR" b="1" dirty="0" err="1"/>
              <a:t>Afrique</a:t>
            </a:r>
            <a:r>
              <a:rPr lang="pt-BR" b="1" dirty="0"/>
              <a:t>, publicado depois que voltou à França, ela escreveu: "Todo mundo tem problemas. Não tive nenhum na época em que morei na selva africana." Em outro trecho, ela conta: "Quando voltei à França, tentei conversar com pardais, cães, pombos, gatos, vacas e cavalos. Não deu certo. Não sei por quê. Acho que é porque o meu verdadeiro país é a África, não a França.“</a:t>
            </a:r>
          </a:p>
          <a:p>
            <a:pPr algn="just"/>
            <a:r>
              <a:rPr lang="pt-BR" b="1" dirty="0"/>
              <a:t>"Ficar o dia todo na escola foi duro." Embora nunca tenha sido arrogante, ela era a "Tippi da África". Paris não era o seu mundo, e ela tentou fugir. De acordo com os relatórios da escola, ela não se integrava, não falava. </a:t>
            </a:r>
            <a:r>
              <a:rPr lang="pt-BR" b="1" dirty="0" err="1"/>
              <a:t>Sentavase</a:t>
            </a:r>
            <a:r>
              <a:rPr lang="pt-BR" b="1" dirty="0"/>
              <a:t> longe das outras crianças. A menina se sentia uma estranha e teve dificuldade de fazer amigos. Em Tippi: Mon livre d'</a:t>
            </a:r>
            <a:r>
              <a:rPr lang="pt-BR" b="1" dirty="0" err="1"/>
              <a:t>Afrique</a:t>
            </a:r>
            <a:r>
              <a:rPr lang="pt-BR" b="1" dirty="0"/>
              <a:t>, publicado depois que voltou à França, ela escreveu: "Todo mundo tem problemas. Não tive nenhum na época em que morei na selva africana." Em outro trecho, ela conta: "Quando voltei à França, tentei conversar com pardais, cães, pombos, gatos, vacas e cavalos. Não deu certo. Não sei por quê. Acho que é porque o meu verdadeiro país é a África, não a França.“</a:t>
            </a:r>
          </a:p>
          <a:p>
            <a:pPr algn="just"/>
            <a:r>
              <a:rPr lang="pt-BR" b="1" dirty="0"/>
              <a:t>lhe dar espaço para que tomasse suas próprias decisões, para mostrar amor, confiança e respeito por ela como indivíduo, e Tippi encarou isso como uma traição, como se eu a largasse enquanto ela ainda precisava de mim." Como a leoa e seu filhote, Sylvie é ferozmente protetora e rápida ao pular em defesa da filha única. Diz não se importar com as críticas, mas a maneira como volta ao assunto revela que talvez se incomode mais do que admita. "Muitas pessoas, até da família, não entenderam as escolhas que fiz por Tippi, mas segui o meu coração." </a:t>
            </a:r>
          </a:p>
          <a:p>
            <a:pPr algn="just"/>
            <a:r>
              <a:rPr lang="pt-BR" b="1" dirty="0"/>
              <a:t>Hoje, depois de passar dois anos dedicando-se aos estudos para terminar o ensino médio e passar no vestibular, Tippi mora num conjugado unido ao apartamento da mãe por um corredor que Sylvie chama de "cordão umbilical". Ela diz que Tippi fica insegura não só em relação ao lugar a que pertence mas também a respeito de quem é. Sylvie escolhe as palavras com cui140 dado. "Tippi ainda não sabe como expressar o que viveu. Ela recorre a mim em busca de respostas. Decidi que já é hora de ela se libertar e viver a própria vida. Tenho de ajudá-la, empurrá-la com jeitinho para que tome as rédeas da própria vida. Sylvie se cala e, como se tivesse sido combinado, Tippi entra na sala - uma figura miúda e delicada de jeans branco e camiseta também branca, aparentando menos de 18 anos. Ela para e ralha com dois periquitos numa gaiola, Bozo e Angie, por piarem alto demais. Depois olha pela janela e se preocupa com a possibilidade de sua motoneta ser multada por estacionar em local proibido. Dois símbolos de mundos diferentes. Anos atrás, quando chegou a Paris, perguntaram a Tippi qual era a sua nacionalidade e ela respondeu: "Sou africana." A mãe conclui: "Não sei o que Tippi fará, mas acho impossível que a vida não a leve de volta à África. É inevitável. Lá é o lugar dela."</a:t>
            </a:r>
          </a:p>
          <a:p>
            <a:pPr algn="just"/>
            <a:endParaRPr b="1"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pt-BR" dirty="0"/>
              <a:t>.. Depois de ler o slide.</a:t>
            </a:r>
          </a:p>
          <a:p>
            <a:endParaRPr lang="pt-BR" dirty="0"/>
          </a:p>
          <a:p>
            <a:r>
              <a:rPr lang="pt-BR" dirty="0"/>
              <a:t>Sabe porque? </a:t>
            </a:r>
            <a:r>
              <a:rPr lang="pt-BR" dirty="0" err="1"/>
              <a:t>Pq</a:t>
            </a:r>
            <a:r>
              <a:rPr lang="pt-BR" dirty="0"/>
              <a:t>, Ele tem um PROPÓSITO</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Espaço Reservado para Anotações 2"/>
          <p:cNvSpPr>
            <a:spLocks noGrp="1"/>
          </p:cNvSpPr>
          <p:nvPr>
            <p:ph type="body" idx="1"/>
          </p:nvPr>
        </p:nvSpPr>
        <p:spPr>
          <a:xfrm>
            <a:off x="685800" y="4400550"/>
            <a:ext cx="5486400" cy="3600450"/>
          </a:xfrm>
          <a:prstGeom prst="rect">
            <a:avLst/>
          </a:prstGeom>
        </p:spPr>
        <p:txBody>
          <a:bodyPr/>
          <a:lstStyle/>
          <a:p>
            <a:r>
              <a:rPr lang="pt-BR" dirty="0"/>
              <a:t>Você pegou a ideia da capela de hoje? HÁ UM PROPÓSITO PRA SUA VIDA. </a:t>
            </a:r>
          </a:p>
          <a:p>
            <a:r>
              <a:rPr lang="pt-BR" dirty="0"/>
              <a:t>Você sabe o que é PROPÓSITO?</a:t>
            </a:r>
          </a:p>
        </p:txBody>
      </p:sp>
    </p:spTree>
    <p:extLst>
      <p:ext uri="{BB962C8B-B14F-4D97-AF65-F5344CB8AC3E}">
        <p14:creationId xmlns:p14="http://schemas.microsoft.com/office/powerpoint/2010/main" val="183730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1/18/2026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ágina 20 | Homem olhando horizonte mao cima Imagens – Download Grátis no  Freepik">
            <a:extLst>
              <a:ext uri="{FF2B5EF4-FFF2-40B4-BE49-F238E27FC236}">
                <a16:creationId xmlns:a16="http://schemas.microsoft.com/office/drawing/2014/main" id="{CFEAF2E4-495C-6755-9A2B-F8BF0D65E0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044" r="9091" b="21948"/>
          <a:stretch>
            <a:fillRect/>
          </a:stretch>
        </p:blipFill>
        <p:spPr bwMode="auto">
          <a:xfrm>
            <a:off x="3599688" y="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pPr algn="l" defTabSz="914400">
              <a:lnSpc>
                <a:spcPct val="90000"/>
              </a:lnSpc>
              <a:defRPr sz="3600" b="1">
                <a:solidFill>
                  <a:srgbClr val="1E3A8A"/>
                </a:solidFill>
              </a:defRPr>
            </a:pPr>
            <a:r>
              <a:rPr lang="en-US">
                <a:solidFill>
                  <a:schemeClr val="bg1"/>
                </a:solidFill>
              </a:rPr>
              <a:t>DESCUBRA SEU PROPÓSITO</a:t>
            </a:r>
          </a:p>
          <a:p>
            <a:pPr algn="l" defTabSz="914400">
              <a:lnSpc>
                <a:spcPct val="90000"/>
              </a:lnSpc>
              <a:defRPr sz="3600" b="1">
                <a:solidFill>
                  <a:srgbClr val="1E3A8A"/>
                </a:solidFill>
              </a:defRPr>
            </a:pPr>
            <a:r>
              <a:rPr lang="en-US">
                <a:solidFill>
                  <a:schemeClr val="bg1"/>
                </a:solidFill>
              </a:rPr>
              <a:t>E VIVA A MISSÃO</a:t>
            </a:r>
          </a:p>
        </p:txBody>
      </p:sp>
      <p:sp>
        <p:nvSpPr>
          <p:cNvPr id="3" name="Content Placeholder 2"/>
          <p:cNvSpPr>
            <a:spLocks noGrp="1"/>
          </p:cNvSpPr>
          <p:nvPr>
            <p:ph idx="1"/>
          </p:nvPr>
        </p:nvSpPr>
        <p:spPr>
          <a:xfrm>
            <a:off x="477980" y="4872922"/>
            <a:ext cx="4023359" cy="1208141"/>
          </a:xfrm>
        </p:spPr>
        <p:txBody>
          <a:bodyPr vert="horz" lIns="91440" tIns="45720" rIns="91440" bIns="45720" rtlCol="0">
            <a:normAutofit/>
          </a:bodyPr>
          <a:lstStyle/>
          <a:p>
            <a:pPr marL="0" indent="0" defTabSz="914400">
              <a:lnSpc>
                <a:spcPct val="90000"/>
              </a:lnSpc>
              <a:spcBef>
                <a:spcPts val="1000"/>
              </a:spcBef>
              <a:buNone/>
              <a:defRPr sz="2200">
                <a:solidFill>
                  <a:srgbClr val="0F172A"/>
                </a:solidFill>
              </a:defRPr>
            </a:pPr>
            <a:r>
              <a:rPr lang="en-US" sz="2000">
                <a:solidFill>
                  <a:schemeClr val="bg1"/>
                </a:solidFill>
              </a:rPr>
              <a:t>Você não está neste mundo por acaso.</a:t>
            </a:r>
          </a:p>
        </p:txBody>
      </p:sp>
      <p:sp>
        <p:nvSpPr>
          <p:cNvPr id="1046" name="Rectangle 10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8" name="Rectangle 10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ixaDeTexto 3">
            <a:extLst>
              <a:ext uri="{FF2B5EF4-FFF2-40B4-BE49-F238E27FC236}">
                <a16:creationId xmlns:a16="http://schemas.microsoft.com/office/drawing/2014/main" id="{58EF7317-BE93-498D-FEF5-075C5940F304}"/>
              </a:ext>
            </a:extLst>
          </p:cNvPr>
          <p:cNvSpPr txBox="1"/>
          <p:nvPr/>
        </p:nvSpPr>
        <p:spPr>
          <a:xfrm>
            <a:off x="235719" y="6232317"/>
            <a:ext cx="3606230" cy="523220"/>
          </a:xfrm>
          <a:prstGeom prst="rect">
            <a:avLst/>
          </a:prstGeom>
          <a:noFill/>
        </p:spPr>
        <p:txBody>
          <a:bodyPr wrap="square" rtlCol="0">
            <a:spAutoFit/>
          </a:bodyPr>
          <a:lstStyle/>
          <a:p>
            <a:r>
              <a:rPr lang="pt-BR" sz="1400" dirty="0">
                <a:solidFill>
                  <a:srgbClr val="C0504D"/>
                </a:solidFill>
              </a:rPr>
              <a:t>Pr. João Brito </a:t>
            </a:r>
          </a:p>
          <a:p>
            <a:r>
              <a:rPr lang="pt-BR" sz="1400" dirty="0">
                <a:solidFill>
                  <a:srgbClr val="C0504D"/>
                </a:solidFill>
              </a:rPr>
              <a:t>Pró-Reitor Espiritual / UNASP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6" name="Rectangle 1025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Em busca do propósito profissional através do marketing - Solutudo">
            <a:extLst>
              <a:ext uri="{FF2B5EF4-FFF2-40B4-BE49-F238E27FC236}">
                <a16:creationId xmlns:a16="http://schemas.microsoft.com/office/drawing/2014/main" id="{D7DF5C9E-CB61-7AD0-AEDD-5414B6533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88" t="9091" r="29268"/>
          <a:stretch>
            <a:fillRect/>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58" name="Rectangle 1025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8626" y="937543"/>
            <a:ext cx="5012564" cy="1396977"/>
          </a:xfrm>
        </p:spPr>
        <p:txBody>
          <a:bodyPr anchor="b">
            <a:normAutofit/>
          </a:bodyPr>
          <a:lstStyle/>
          <a:p>
            <a:pPr algn="l">
              <a:defRPr sz="3600" b="1">
                <a:solidFill>
                  <a:srgbClr val="1E3A8A"/>
                </a:solidFill>
              </a:defRPr>
            </a:pPr>
            <a:r>
              <a:rPr lang="pt-BR" sz="3600" dirty="0">
                <a:solidFill>
                  <a:schemeClr val="bg1"/>
                </a:solidFill>
              </a:rPr>
              <a:t>PROPÓSITO NÃO É PROFISSÃO</a:t>
            </a:r>
          </a:p>
        </p:txBody>
      </p:sp>
      <p:sp>
        <p:nvSpPr>
          <p:cNvPr id="10260" name="Rectangle 1025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262" name="Rectangle 1026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3" y="2718054"/>
            <a:ext cx="4139261" cy="3207258"/>
          </a:xfrm>
        </p:spPr>
        <p:txBody>
          <a:bodyPr anchor="t">
            <a:normAutofit/>
          </a:bodyPr>
          <a:lstStyle/>
          <a:p>
            <a:pPr>
              <a:defRPr sz="2200">
                <a:solidFill>
                  <a:srgbClr val="0F172A"/>
                </a:solidFill>
              </a:defRPr>
            </a:pPr>
            <a:r>
              <a:rPr lang="pt-BR" sz="2800" dirty="0">
                <a:solidFill>
                  <a:schemeClr val="bg1"/>
                </a:solidFill>
              </a:rPr>
              <a:t>Propósito é identidade</a:t>
            </a:r>
          </a:p>
          <a:p>
            <a:pPr>
              <a:defRPr sz="2200">
                <a:solidFill>
                  <a:srgbClr val="0F172A"/>
                </a:solidFill>
              </a:defRPr>
            </a:pPr>
            <a:r>
              <a:rPr lang="pt-BR" sz="2800" dirty="0">
                <a:solidFill>
                  <a:schemeClr val="bg1"/>
                </a:solidFill>
              </a:rPr>
              <a:t>Propósito é sentido pra vida, com implicações eternas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Jovens da região doam suas vidas para seguir o projeto de Deus e  evangelizar - Diocese Presidente Prudente">
            <a:extLst>
              <a:ext uri="{FF2B5EF4-FFF2-40B4-BE49-F238E27FC236}">
                <a16:creationId xmlns:a16="http://schemas.microsoft.com/office/drawing/2014/main" id="{53A42337-646D-A497-81E6-89F6A2C5D916}"/>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t="3017"/>
          <a:stretch>
            <a:fillRect/>
          </a:stretch>
        </p:blipFill>
        <p:spPr bwMode="auto">
          <a:xfrm>
            <a:off x="21" y="-729456"/>
            <a:ext cx="12191979" cy="75874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5362" y="-86868"/>
            <a:ext cx="10506456" cy="2057400"/>
          </a:xfrm>
        </p:spPr>
        <p:txBody>
          <a:bodyPr anchor="b">
            <a:normAutofit/>
          </a:bodyPr>
          <a:lstStyle/>
          <a:p>
            <a:pPr>
              <a:defRPr sz="3600" b="1">
                <a:solidFill>
                  <a:srgbClr val="1E3A8A"/>
                </a:solidFill>
              </a:defRPr>
            </a:pPr>
            <a:r>
              <a:rPr lang="pt-BR" sz="5000" dirty="0">
                <a:solidFill>
                  <a:schemeClr val="bg1"/>
                </a:solidFill>
                <a:effectLst>
                  <a:outerShdw blurRad="38100" dist="38100" dir="2700000" algn="tl">
                    <a:srgbClr val="000000">
                      <a:alpha val="43137"/>
                    </a:srgbClr>
                  </a:outerShdw>
                </a:effectLst>
              </a:rPr>
              <a:t>IDENTIDADE EM CRISTO</a:t>
            </a:r>
          </a:p>
        </p:txBody>
      </p:sp>
      <p:sp>
        <p:nvSpPr>
          <p:cNvPr id="11273" name="Rectangle 112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275" name="Rectangle 112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41248" y="3502152"/>
            <a:ext cx="10506456" cy="2670048"/>
          </a:xfrm>
        </p:spPr>
        <p:txBody>
          <a:bodyPr>
            <a:normAutofit/>
          </a:bodyPr>
          <a:lstStyle/>
          <a:p>
            <a:pPr>
              <a:defRPr sz="2200">
                <a:solidFill>
                  <a:srgbClr val="0F172A"/>
                </a:solidFill>
              </a:defRPr>
            </a:pPr>
            <a:r>
              <a:rPr lang="pt-BR" sz="2800" dirty="0">
                <a:solidFill>
                  <a:schemeClr val="bg1"/>
                </a:solidFill>
                <a:effectLst>
                  <a:outerShdw blurRad="38100" dist="38100" dir="2700000" algn="tl">
                    <a:srgbClr val="000000">
                      <a:alpha val="43137"/>
                    </a:srgbClr>
                  </a:outerShdw>
                </a:effectLst>
              </a:rPr>
              <a:t>“Vocês são geração eleita…”</a:t>
            </a:r>
          </a:p>
          <a:p>
            <a:pPr>
              <a:defRPr sz="2200">
                <a:solidFill>
                  <a:srgbClr val="0F172A"/>
                </a:solidFill>
              </a:defRPr>
            </a:pPr>
            <a:r>
              <a:rPr lang="pt-BR" sz="2800" dirty="0">
                <a:solidFill>
                  <a:schemeClr val="bg1"/>
                </a:solidFill>
                <a:effectLst>
                  <a:outerShdw blurRad="38100" dist="38100" dir="2700000" algn="tl">
                    <a:srgbClr val="000000">
                      <a:alpha val="43137"/>
                    </a:srgbClr>
                  </a:outerShdw>
                </a:effectLst>
              </a:rPr>
              <a:t>1 Pedro 2:9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Como manter os jovens no caminho de Deus - Universitários Cristãos">
            <a:extLst>
              <a:ext uri="{FF2B5EF4-FFF2-40B4-BE49-F238E27FC236}">
                <a16:creationId xmlns:a16="http://schemas.microsoft.com/office/drawing/2014/main" id="{1344CF82-083E-FDBA-98C5-F1E7A08B5A1A}"/>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41249" y="941832"/>
            <a:ext cx="10506456" cy="2057400"/>
          </a:xfrm>
        </p:spPr>
        <p:txBody>
          <a:bodyPr anchor="b">
            <a:normAutofit/>
          </a:bodyPr>
          <a:lstStyle/>
          <a:p>
            <a:pPr>
              <a:defRPr sz="3600" b="1">
                <a:solidFill>
                  <a:srgbClr val="1E3A8A"/>
                </a:solidFill>
              </a:defRPr>
            </a:pPr>
            <a:r>
              <a:rPr lang="pt-BR" sz="5000" dirty="0">
                <a:solidFill>
                  <a:schemeClr val="bg1"/>
                </a:solidFill>
              </a:rPr>
              <a:t>PROPÓSITO NASCE NA CONEXÃO</a:t>
            </a:r>
          </a:p>
        </p:txBody>
      </p:sp>
      <p:sp>
        <p:nvSpPr>
          <p:cNvPr id="12297" name="Rectangle 1229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299" name="Rectangle 1229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41248" y="3502152"/>
            <a:ext cx="10506456" cy="2670048"/>
          </a:xfrm>
        </p:spPr>
        <p:txBody>
          <a:bodyPr>
            <a:normAutofit/>
          </a:bodyPr>
          <a:lstStyle/>
          <a:p>
            <a:pPr>
              <a:defRPr sz="2200">
                <a:solidFill>
                  <a:srgbClr val="0F172A"/>
                </a:solidFill>
              </a:defRPr>
            </a:pPr>
            <a:r>
              <a:rPr lang="pt-BR" sz="2800" dirty="0">
                <a:solidFill>
                  <a:schemeClr val="bg1"/>
                </a:solidFill>
              </a:rPr>
              <a:t>Oração.</a:t>
            </a:r>
          </a:p>
          <a:p>
            <a:pPr>
              <a:defRPr sz="2200">
                <a:solidFill>
                  <a:srgbClr val="0F172A"/>
                </a:solidFill>
              </a:defRPr>
            </a:pPr>
            <a:r>
              <a:rPr lang="pt-BR" sz="2800" dirty="0">
                <a:solidFill>
                  <a:schemeClr val="bg1"/>
                </a:solidFill>
              </a:rPr>
              <a:t>Palavra.</a:t>
            </a:r>
          </a:p>
          <a:p>
            <a:pPr>
              <a:defRPr sz="2200">
                <a:solidFill>
                  <a:srgbClr val="0F172A"/>
                </a:solidFill>
              </a:defRPr>
            </a:pPr>
            <a:r>
              <a:rPr lang="pt-BR" sz="2800" dirty="0">
                <a:solidFill>
                  <a:schemeClr val="bg1"/>
                </a:solidFill>
              </a:rPr>
              <a:t>Relacionamento.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Caminhar rápido pode revelar traços poderosos da sua personalidade">
            <a:extLst>
              <a:ext uri="{FF2B5EF4-FFF2-40B4-BE49-F238E27FC236}">
                <a16:creationId xmlns:a16="http://schemas.microsoft.com/office/drawing/2014/main" id="{3B6FBD98-65C7-FBBF-79F8-5C9DCF512491}"/>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41249" y="941832"/>
            <a:ext cx="10506456" cy="2057400"/>
          </a:xfrm>
        </p:spPr>
        <p:txBody>
          <a:bodyPr anchor="b">
            <a:normAutofit/>
          </a:bodyPr>
          <a:lstStyle/>
          <a:p>
            <a:pPr>
              <a:defRPr sz="3600" b="1">
                <a:solidFill>
                  <a:srgbClr val="1E3A8A"/>
                </a:solidFill>
              </a:defRPr>
            </a:pPr>
            <a:r>
              <a:rPr lang="pt-BR" sz="5000" dirty="0">
                <a:solidFill>
                  <a:schemeClr val="bg1"/>
                </a:solidFill>
                <a:effectLst>
                  <a:outerShdw blurRad="38100" dist="38100" dir="2700000" algn="tl">
                    <a:srgbClr val="000000">
                      <a:alpha val="43137"/>
                    </a:srgbClr>
                  </a:outerShdw>
                </a:effectLst>
              </a:rPr>
              <a:t>MISSÃO É CONEXÃO COM PROPÓSITO</a:t>
            </a:r>
          </a:p>
        </p:txBody>
      </p:sp>
      <p:sp>
        <p:nvSpPr>
          <p:cNvPr id="13321" name="Rectangle 133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323" name="Rectangle 133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8332" y="3502152"/>
            <a:ext cx="5039371" cy="1966295"/>
          </a:xfrm>
        </p:spPr>
        <p:txBody>
          <a:bodyPr>
            <a:normAutofit/>
          </a:bodyPr>
          <a:lstStyle/>
          <a:p>
            <a:pPr algn="r">
              <a:defRPr sz="2200">
                <a:solidFill>
                  <a:srgbClr val="0F172A"/>
                </a:solidFill>
              </a:defRPr>
            </a:pPr>
            <a:r>
              <a:rPr lang="pt-BR" sz="2800" dirty="0">
                <a:solidFill>
                  <a:schemeClr val="bg1"/>
                </a:solidFill>
                <a:effectLst>
                  <a:outerShdw blurRad="38100" dist="38100" dir="2700000" algn="tl">
                    <a:srgbClr val="000000">
                      <a:alpha val="43137"/>
                    </a:srgbClr>
                  </a:outerShdw>
                </a:effectLst>
              </a:rPr>
              <a:t>Não basta saber.</a:t>
            </a:r>
          </a:p>
          <a:p>
            <a:pPr algn="r">
              <a:defRPr sz="2200">
                <a:solidFill>
                  <a:srgbClr val="0F172A"/>
                </a:solidFill>
              </a:defRPr>
            </a:pPr>
            <a:r>
              <a:rPr lang="pt-BR" sz="2800" dirty="0">
                <a:solidFill>
                  <a:schemeClr val="bg1"/>
                </a:solidFill>
                <a:effectLst>
                  <a:outerShdw blurRad="38100" dist="38100" dir="2700000" algn="tl">
                    <a:srgbClr val="000000">
                      <a:alpha val="43137"/>
                    </a:srgbClr>
                  </a:outerShdw>
                </a:effectLst>
              </a:rPr>
              <a:t>É preciso viver.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sz="3600" b="1">
                <a:solidFill>
                  <a:srgbClr val="1E3A8A"/>
                </a:solidFill>
              </a:defRPr>
            </a:pPr>
            <a:r>
              <a:rPr lang="pt-BR" dirty="0"/>
              <a:t>A </a:t>
            </a:r>
            <a:r>
              <a:rPr dirty="0"/>
              <a:t>MISSÃO COMEÇA ONDE VOCÊ ESTÁ</a:t>
            </a:r>
          </a:p>
        </p:txBody>
      </p:sp>
      <p:sp>
        <p:nvSpPr>
          <p:cNvPr id="3" name="Content Placeholder 2"/>
          <p:cNvSpPr>
            <a:spLocks noGrp="1"/>
          </p:cNvSpPr>
          <p:nvPr>
            <p:ph idx="1"/>
          </p:nvPr>
        </p:nvSpPr>
        <p:spPr/>
        <p:txBody>
          <a:bodyPr/>
          <a:lstStyle/>
          <a:p>
            <a:pPr marL="0" indent="0">
              <a:buNone/>
              <a:defRPr sz="2200">
                <a:solidFill>
                  <a:srgbClr val="0F172A"/>
                </a:solidFill>
              </a:defRPr>
            </a:pPr>
            <a:r>
              <a:rPr lang="pt-BR" dirty="0"/>
              <a:t>Espaço pra contar sua história para os ALUNOS – DIRETO , CLARO E PRECISO...</a:t>
            </a:r>
          </a:p>
          <a:p>
            <a:pPr marL="0" indent="0">
              <a:buNone/>
              <a:defRPr sz="2200">
                <a:solidFill>
                  <a:srgbClr val="0F172A"/>
                </a:solidFill>
              </a:defRPr>
            </a:pPr>
            <a:endParaRPr lang="pt-BR" dirty="0"/>
          </a:p>
          <a:p>
            <a:pPr marL="0" indent="0">
              <a:buNone/>
              <a:defRPr sz="2200">
                <a:solidFill>
                  <a:srgbClr val="0F172A"/>
                </a:solidFill>
              </a:defRPr>
            </a:pPr>
            <a:r>
              <a:rPr lang="pt-BR" dirty="0"/>
              <a:t>(MOSTRE O QUE DEUS FEZ EM VOCÊ)  4 MIN.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pPr>
              <a:defRPr sz="3600" b="1">
                <a:solidFill>
                  <a:srgbClr val="1E3A8A"/>
                </a:solidFill>
              </a:defRPr>
            </a:pPr>
            <a:r>
              <a:rPr lang="pt-BR" sz="5400"/>
              <a:t>DEUS USA JOVENS</a:t>
            </a:r>
          </a:p>
        </p:txBody>
      </p:sp>
      <p:sp>
        <p:nvSpPr>
          <p:cNvPr id="1434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pPr>
              <a:defRPr sz="2200">
                <a:solidFill>
                  <a:srgbClr val="0F172A"/>
                </a:solidFill>
              </a:defRPr>
            </a:pPr>
            <a:r>
              <a:rPr lang="pt-BR" sz="2800" dirty="0"/>
              <a:t>“Ninguém despreze a sua juventude.”</a:t>
            </a:r>
          </a:p>
          <a:p>
            <a:pPr>
              <a:defRPr sz="2200">
                <a:solidFill>
                  <a:srgbClr val="0F172A"/>
                </a:solidFill>
              </a:defRPr>
            </a:pPr>
            <a:r>
              <a:rPr lang="pt-BR" sz="2800" dirty="0"/>
              <a:t>1 Timóteo 4:12</a:t>
            </a:r>
          </a:p>
        </p:txBody>
      </p:sp>
      <p:pic>
        <p:nvPicPr>
          <p:cNvPr id="14338" name="Picture 2" descr="Quatro jovens estudantes turistas caminhando sobre a ponte em um dia quente  de verão. foto – Imagem sobre Viajar na Unsplash">
            <a:extLst>
              <a:ext uri="{FF2B5EF4-FFF2-40B4-BE49-F238E27FC236}">
                <a16:creationId xmlns:a16="http://schemas.microsoft.com/office/drawing/2014/main" id="{B182E07A-B849-D1CC-0B7F-AE643DC55B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66" r="14820"/>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83" name="Rectangle 1538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FTU faz propósito de oração pelos pais, pela escola e pelos adolescentes -  Universal.org - Portal Oficial da Igreja Universal do Reino de Deus">
            <a:extLst>
              <a:ext uri="{FF2B5EF4-FFF2-40B4-BE49-F238E27FC236}">
                <a16:creationId xmlns:a16="http://schemas.microsoft.com/office/drawing/2014/main" id="{66943BF8-E324-F8B3-0C76-D2C0A93D9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485" r="20138" b="3606"/>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5385" name="Rectangle 1538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pPr algn="l" defTabSz="914400">
              <a:lnSpc>
                <a:spcPct val="90000"/>
              </a:lnSpc>
              <a:defRPr sz="3600" b="1">
                <a:solidFill>
                  <a:srgbClr val="1E3A8A"/>
                </a:solidFill>
              </a:defRPr>
            </a:pPr>
            <a:r>
              <a:rPr lang="en-US">
                <a:solidFill>
                  <a:schemeClr val="bg1"/>
                </a:solidFill>
              </a:rPr>
              <a:t>VOCÊ ACEITA DESCOBRIR SEU </a:t>
            </a:r>
            <a:br>
              <a:rPr lang="en-US">
                <a:solidFill>
                  <a:schemeClr val="bg1"/>
                </a:solidFill>
              </a:rPr>
            </a:br>
            <a:r>
              <a:rPr lang="en-US">
                <a:solidFill>
                  <a:schemeClr val="bg1"/>
                </a:solidFill>
              </a:rPr>
              <a:t>PROPÓSITO E VIVER A MISSÃO?</a:t>
            </a:r>
          </a:p>
        </p:txBody>
      </p:sp>
      <p:sp>
        <p:nvSpPr>
          <p:cNvPr id="15390" name="Rectangle 1538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389" name="Rectangle 1538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00697"/>
            <a:ext cx="10972800" cy="1698000"/>
          </a:xfrm>
        </p:spPr>
        <p:txBody>
          <a:bodyPr>
            <a:normAutofit fontScale="90000"/>
          </a:bodyPr>
          <a:lstStyle/>
          <a:p>
            <a:pPr algn="ctr">
              <a:defRPr sz="3600" b="1">
                <a:solidFill>
                  <a:srgbClr val="1E3A8A"/>
                </a:solidFill>
              </a:defRPr>
            </a:pPr>
            <a:r>
              <a:rPr dirty="0"/>
              <a:t>ENCERRAMENTO</a:t>
            </a:r>
            <a:br>
              <a:rPr lang="pt-BR" dirty="0"/>
            </a:br>
            <a:br>
              <a:rPr lang="pt-BR" dirty="0"/>
            </a:br>
            <a:br>
              <a:rPr lang="pt-BR" dirty="0"/>
            </a:br>
            <a:r>
              <a:rPr lang="pt-BR" dirty="0"/>
              <a:t>SUGESTÃO DE MUSICA FINAL – </a:t>
            </a:r>
            <a:br>
              <a:rPr lang="pt-BR" dirty="0"/>
            </a:br>
            <a:r>
              <a:rPr lang="pt-BR" u="sng" dirty="0">
                <a:effectLst>
                  <a:outerShdw blurRad="38100" dist="38100" dir="2700000" algn="tl">
                    <a:srgbClr val="000000">
                      <a:alpha val="43137"/>
                    </a:srgbClr>
                  </a:outerShdw>
                </a:effectLst>
              </a:rPr>
              <a:t>TEU AGIR EM MIM </a:t>
            </a:r>
            <a:br>
              <a:rPr lang="pt-BR" dirty="0"/>
            </a:br>
            <a:r>
              <a:rPr lang="pt-BR" dirty="0"/>
              <a:t> </a:t>
            </a:r>
            <a:r>
              <a:rPr lang="pt-BR" sz="2700" dirty="0"/>
              <a:t>SULIVAN DUTRA</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oto de Mulher Se Senta De Costas No Campo E Olhar O Pôr Do Sol Nas  Montanhas e mais fotos de stock de Pessoas - iStock">
            <a:extLst>
              <a:ext uri="{FF2B5EF4-FFF2-40B4-BE49-F238E27FC236}">
                <a16:creationId xmlns:a16="http://schemas.microsoft.com/office/drawing/2014/main" id="{3B8839F0-9754-0446-1559-FC8442BF0B17}"/>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t="5063"/>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41249" y="941832"/>
            <a:ext cx="10506456" cy="2057400"/>
          </a:xfrm>
        </p:spPr>
        <p:txBody>
          <a:bodyPr anchor="b">
            <a:normAutofit/>
          </a:bodyPr>
          <a:lstStyle/>
          <a:p>
            <a:pPr>
              <a:defRPr sz="3600" b="1">
                <a:solidFill>
                  <a:srgbClr val="1E3A8A"/>
                </a:solidFill>
              </a:defRPr>
            </a:pPr>
            <a:r>
              <a:rPr lang="pt-BR" sz="5000">
                <a:solidFill>
                  <a:schemeClr val="bg1"/>
                </a:solidFill>
              </a:rPr>
              <a:t>VOCÊ JÁ SE PERGUNTOU?</a:t>
            </a:r>
          </a:p>
        </p:txBody>
      </p:sp>
      <p:sp>
        <p:nvSpPr>
          <p:cNvPr id="2057" name="Rectangle 205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9" name="Rectangle 205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41248" y="3502152"/>
            <a:ext cx="10506456" cy="2670048"/>
          </a:xfrm>
        </p:spPr>
        <p:txBody>
          <a:bodyPr>
            <a:normAutofit/>
          </a:bodyPr>
          <a:lstStyle/>
          <a:p>
            <a:pPr>
              <a:defRPr sz="2200">
                <a:solidFill>
                  <a:srgbClr val="0F172A"/>
                </a:solidFill>
              </a:defRPr>
            </a:pPr>
            <a:r>
              <a:rPr lang="pt-BR" sz="2800" dirty="0">
                <a:solidFill>
                  <a:schemeClr val="bg1"/>
                </a:solidFill>
              </a:rPr>
              <a:t>Por que eu existo?</a:t>
            </a:r>
          </a:p>
          <a:p>
            <a:pPr>
              <a:defRPr sz="2200">
                <a:solidFill>
                  <a:srgbClr val="0F172A"/>
                </a:solidFill>
              </a:defRPr>
            </a:pPr>
            <a:r>
              <a:rPr lang="pt-BR" sz="2800" dirty="0">
                <a:solidFill>
                  <a:schemeClr val="bg1"/>
                </a:solidFill>
              </a:rPr>
              <a:t>Por que estou vivendo neste tempo?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300+] Papéis de Parede de Estrelado | Wallpapers.com">
            <a:extLst>
              <a:ext uri="{FF2B5EF4-FFF2-40B4-BE49-F238E27FC236}">
                <a16:creationId xmlns:a16="http://schemas.microsoft.com/office/drawing/2014/main" id="{D14FCA90-2773-DEB1-D6F4-83994D304B22}"/>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t="17545" b="19253"/>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41249" y="941832"/>
            <a:ext cx="10506456" cy="2057400"/>
          </a:xfrm>
        </p:spPr>
        <p:txBody>
          <a:bodyPr anchor="b">
            <a:normAutofit/>
          </a:bodyPr>
          <a:lstStyle/>
          <a:p>
            <a:pPr>
              <a:defRPr sz="3600" b="1">
                <a:solidFill>
                  <a:srgbClr val="1E3A8A"/>
                </a:solidFill>
              </a:defRPr>
            </a:pPr>
            <a:r>
              <a:rPr lang="pt-BR" sz="5000">
                <a:solidFill>
                  <a:schemeClr val="bg1"/>
                </a:solidFill>
              </a:rPr>
              <a:t>UMA VERDADE ESSENCIAL</a:t>
            </a:r>
          </a:p>
        </p:txBody>
      </p:sp>
      <p:sp>
        <p:nvSpPr>
          <p:cNvPr id="3081" name="Rectangle 30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3" name="Rectangle 30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41248" y="3502152"/>
            <a:ext cx="10506456" cy="2670048"/>
          </a:xfrm>
        </p:spPr>
        <p:txBody>
          <a:bodyPr>
            <a:normAutofit/>
          </a:bodyPr>
          <a:lstStyle/>
          <a:p>
            <a:pPr>
              <a:defRPr sz="2200">
                <a:solidFill>
                  <a:srgbClr val="0F172A"/>
                </a:solidFill>
              </a:defRPr>
            </a:pPr>
            <a:r>
              <a:rPr lang="pt-BR" sz="2800" dirty="0">
                <a:solidFill>
                  <a:schemeClr val="bg1"/>
                </a:solidFill>
              </a:rPr>
              <a:t>Sua vida não é um acidente.</a:t>
            </a:r>
          </a:p>
          <a:p>
            <a:pPr>
              <a:defRPr sz="2200">
                <a:solidFill>
                  <a:srgbClr val="0F172A"/>
                </a:solidFill>
              </a:defRPr>
            </a:pPr>
            <a:r>
              <a:rPr lang="pt-BR" sz="2800" dirty="0">
                <a:solidFill>
                  <a:schemeClr val="bg1"/>
                </a:solidFill>
              </a:rPr>
              <a:t>Ela começou no coração de Deus.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100+] Papéis de Parede de Amor De Bebê | Wallpapers.com">
            <a:extLst>
              <a:ext uri="{FF2B5EF4-FFF2-40B4-BE49-F238E27FC236}">
                <a16:creationId xmlns:a16="http://schemas.microsoft.com/office/drawing/2014/main" id="{67550F1F-FA44-36ED-215E-8332149CCE8C}"/>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41249" y="941832"/>
            <a:ext cx="10506456" cy="2057400"/>
          </a:xfrm>
        </p:spPr>
        <p:txBody>
          <a:bodyPr anchor="b">
            <a:normAutofit/>
          </a:bodyPr>
          <a:lstStyle/>
          <a:p>
            <a:pPr>
              <a:defRPr sz="3600" b="1">
                <a:solidFill>
                  <a:srgbClr val="1E3A8A"/>
                </a:solidFill>
              </a:defRPr>
            </a:pPr>
            <a:r>
              <a:rPr lang="pt-BR" sz="5000">
                <a:solidFill>
                  <a:schemeClr val="bg1"/>
                </a:solidFill>
              </a:rPr>
              <a:t>PENSADO POR DEUS</a:t>
            </a:r>
          </a:p>
        </p:txBody>
      </p:sp>
      <p:sp>
        <p:nvSpPr>
          <p:cNvPr id="4105" name="Rectangle 410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07" name="Rectangle 410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41248" y="3502152"/>
            <a:ext cx="10506456" cy="2670048"/>
          </a:xfrm>
        </p:spPr>
        <p:txBody>
          <a:bodyPr>
            <a:normAutofit/>
          </a:bodyPr>
          <a:lstStyle/>
          <a:p>
            <a:pPr>
              <a:defRPr sz="2200">
                <a:solidFill>
                  <a:srgbClr val="0F172A"/>
                </a:solidFill>
              </a:defRPr>
            </a:pPr>
            <a:r>
              <a:rPr lang="pt-BR" sz="2800" dirty="0">
                <a:solidFill>
                  <a:schemeClr val="bg1"/>
                </a:solidFill>
              </a:rPr>
              <a:t>“Antes de formá-lo no ventre, eu o escolhi.”</a:t>
            </a:r>
          </a:p>
          <a:p>
            <a:pPr>
              <a:defRPr sz="2200">
                <a:solidFill>
                  <a:srgbClr val="0F172A"/>
                </a:solidFill>
              </a:defRPr>
            </a:pPr>
            <a:r>
              <a:rPr lang="pt-BR" sz="2800" dirty="0">
                <a:solidFill>
                  <a:schemeClr val="bg1"/>
                </a:solidFill>
              </a:rPr>
              <a:t>Jeremias 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s impressões digitais são mesmo únicas? A inteligência artificial põe em  dúvida essa tese – direitoce">
            <a:extLst>
              <a:ext uri="{FF2B5EF4-FFF2-40B4-BE49-F238E27FC236}">
                <a16:creationId xmlns:a16="http://schemas.microsoft.com/office/drawing/2014/main" id="{1EBE7BE8-5D3B-EAC9-C671-CB2AF3034628}"/>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41249" y="941832"/>
            <a:ext cx="10506456" cy="2057400"/>
          </a:xfrm>
        </p:spPr>
        <p:txBody>
          <a:bodyPr anchor="b">
            <a:normAutofit/>
          </a:bodyPr>
          <a:lstStyle/>
          <a:p>
            <a:pPr>
              <a:defRPr sz="3600" b="1">
                <a:solidFill>
                  <a:srgbClr val="1E3A8A"/>
                </a:solidFill>
              </a:defRPr>
            </a:pPr>
            <a:r>
              <a:rPr lang="pt-BR" sz="5000">
                <a:solidFill>
                  <a:schemeClr val="bg1"/>
                </a:solidFill>
              </a:rPr>
              <a:t>DEUS NÃO CRIA SEM PROPÓSITO</a:t>
            </a:r>
          </a:p>
        </p:txBody>
      </p:sp>
      <p:sp>
        <p:nvSpPr>
          <p:cNvPr id="5129" name="Rectangle 51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31" name="Rectangle 51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41248" y="3502152"/>
            <a:ext cx="10506456" cy="2670048"/>
          </a:xfrm>
        </p:spPr>
        <p:txBody>
          <a:bodyPr>
            <a:normAutofit/>
          </a:bodyPr>
          <a:lstStyle/>
          <a:p>
            <a:pPr>
              <a:defRPr sz="2200">
                <a:solidFill>
                  <a:srgbClr val="0F172A"/>
                </a:solidFill>
              </a:defRPr>
            </a:pPr>
            <a:r>
              <a:rPr lang="pt-BR" sz="2800" dirty="0">
                <a:solidFill>
                  <a:schemeClr val="bg1"/>
                </a:solidFill>
              </a:rPr>
              <a:t>Se você existe,</a:t>
            </a:r>
          </a:p>
          <a:p>
            <a:pPr>
              <a:defRPr sz="2200">
                <a:solidFill>
                  <a:srgbClr val="0F172A"/>
                </a:solidFill>
              </a:defRPr>
            </a:pPr>
            <a:r>
              <a:rPr lang="pt-BR" sz="2800" dirty="0">
                <a:solidFill>
                  <a:schemeClr val="bg1"/>
                </a:solidFill>
              </a:rPr>
              <a:t>é porque existe uma missão ligada à sua vida.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Ampulheta Tempo Nascer Do Sol - Foto gratuita no Pixabay">
            <a:extLst>
              <a:ext uri="{FF2B5EF4-FFF2-40B4-BE49-F238E27FC236}">
                <a16:creationId xmlns:a16="http://schemas.microsoft.com/office/drawing/2014/main" id="{4B5E93B2-23CF-C277-2A64-D4EDDE372728}"/>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t="12389" b="15955"/>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41249" y="941832"/>
            <a:ext cx="10506456" cy="2057400"/>
          </a:xfrm>
        </p:spPr>
        <p:txBody>
          <a:bodyPr anchor="b">
            <a:normAutofit/>
          </a:bodyPr>
          <a:lstStyle/>
          <a:p>
            <a:pPr>
              <a:defRPr sz="3600" b="1">
                <a:solidFill>
                  <a:srgbClr val="1E3A8A"/>
                </a:solidFill>
              </a:defRPr>
            </a:pPr>
            <a:r>
              <a:rPr lang="pt-BR" sz="5000" dirty="0">
                <a:solidFill>
                  <a:schemeClr val="bg1"/>
                </a:solidFill>
                <a:effectLst>
                  <a:outerShdw blurRad="38100" dist="38100" dir="2700000" algn="tl">
                    <a:srgbClr val="000000">
                      <a:alpha val="43137"/>
                    </a:srgbClr>
                  </a:outerShdw>
                </a:effectLst>
              </a:rPr>
              <a:t>TEMPO E LUGAR CERTOS</a:t>
            </a:r>
          </a:p>
        </p:txBody>
      </p:sp>
      <p:sp>
        <p:nvSpPr>
          <p:cNvPr id="6162" name="Rectangle 616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64" name="Rectangle 616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41248" y="3502152"/>
            <a:ext cx="10506456" cy="2670048"/>
          </a:xfrm>
        </p:spPr>
        <p:txBody>
          <a:bodyPr>
            <a:normAutofit/>
          </a:bodyPr>
          <a:lstStyle/>
          <a:p>
            <a:pPr>
              <a:defRPr sz="2200">
                <a:solidFill>
                  <a:srgbClr val="0F172A"/>
                </a:solidFill>
              </a:defRPr>
            </a:pPr>
            <a:r>
              <a:rPr lang="pt-BR" sz="2800" dirty="0">
                <a:solidFill>
                  <a:schemeClr val="bg1"/>
                </a:solidFill>
                <a:effectLst>
                  <a:outerShdw blurRad="38100" dist="38100" dir="2700000" algn="tl">
                    <a:srgbClr val="000000">
                      <a:alpha val="43137"/>
                    </a:srgbClr>
                  </a:outerShdw>
                </a:effectLst>
              </a:rPr>
              <a:t>“De um só fez toda a humanidade…</a:t>
            </a:r>
          </a:p>
          <a:p>
            <a:pPr>
              <a:defRPr sz="2200">
                <a:solidFill>
                  <a:srgbClr val="0F172A"/>
                </a:solidFill>
              </a:defRPr>
            </a:pPr>
            <a:r>
              <a:rPr lang="pt-BR" sz="2800" dirty="0">
                <a:solidFill>
                  <a:schemeClr val="bg1"/>
                </a:solidFill>
                <a:effectLst>
                  <a:outerShdw blurRad="38100" dist="38100" dir="2700000" algn="tl">
                    <a:srgbClr val="000000">
                      <a:alpha val="43137"/>
                    </a:srgbClr>
                  </a:outerShdw>
                </a:effectLst>
              </a:rPr>
              <a:t>determinando tempos e lugares.”</a:t>
            </a:r>
          </a:p>
          <a:p>
            <a:pPr>
              <a:defRPr sz="2200">
                <a:solidFill>
                  <a:srgbClr val="0F172A"/>
                </a:solidFill>
              </a:defRPr>
            </a:pPr>
            <a:r>
              <a:rPr lang="pt-BR" sz="2800" dirty="0">
                <a:solidFill>
                  <a:schemeClr val="bg1"/>
                </a:solidFill>
                <a:effectLst>
                  <a:outerShdw blurRad="38100" dist="38100" dir="2700000" algn="tl">
                    <a:srgbClr val="000000">
                      <a:alpha val="43137"/>
                    </a:srgbClr>
                  </a:outerShdw>
                </a:effectLst>
              </a:rPr>
              <a:t>Atos 17:26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6"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Caixa de jogo de vídeo game&#10;&#10;O conteúdo gerado por IA pode estar incorreto.">
            <a:extLst>
              <a:ext uri="{FF2B5EF4-FFF2-40B4-BE49-F238E27FC236}">
                <a16:creationId xmlns:a16="http://schemas.microsoft.com/office/drawing/2014/main" id="{D3DC2DF9-CC2E-9A2C-1F93-AEE4C9658C24}"/>
              </a:ext>
            </a:extLst>
          </p:cNvPr>
          <p:cNvPicPr>
            <a:picLocks noChangeAspect="1"/>
          </p:cNvPicPr>
          <p:nvPr/>
        </p:nvPicPr>
        <p:blipFill>
          <a:blip r:embed="rId3">
            <a:alphaModFix amt="40000"/>
          </a:blip>
          <a:srcRect l="444"/>
          <a:stretch>
            <a:fillRect/>
          </a:stretch>
        </p:blipFill>
        <p:spPr>
          <a:xfrm>
            <a:off x="20" y="10"/>
            <a:ext cx="12191979" cy="6857990"/>
          </a:xfrm>
          <a:prstGeom prst="rect">
            <a:avLst/>
          </a:prstGeom>
        </p:spPr>
      </p:pic>
      <p:sp>
        <p:nvSpPr>
          <p:cNvPr id="2" name="Title 1"/>
          <p:cNvSpPr>
            <a:spLocks noGrp="1"/>
          </p:cNvSpPr>
          <p:nvPr>
            <p:ph type="title"/>
          </p:nvPr>
        </p:nvSpPr>
        <p:spPr>
          <a:xfrm>
            <a:off x="841248" y="941832"/>
            <a:ext cx="10506456" cy="2057400"/>
          </a:xfrm>
        </p:spPr>
        <p:txBody>
          <a:bodyPr anchor="b">
            <a:normAutofit/>
          </a:bodyPr>
          <a:lstStyle/>
          <a:p>
            <a:pPr>
              <a:defRPr sz="3600" b="1">
                <a:solidFill>
                  <a:srgbClr val="1E3A8A"/>
                </a:solidFill>
              </a:defRPr>
            </a:pPr>
            <a:r>
              <a:rPr lang="pt-BR" sz="5000" dirty="0">
                <a:solidFill>
                  <a:schemeClr val="bg1"/>
                </a:solidFill>
                <a:effectLst>
                  <a:outerShdw blurRad="38100" dist="38100" dir="2700000" algn="tl">
                    <a:srgbClr val="000000">
                      <a:alpha val="43137"/>
                    </a:srgbClr>
                  </a:outerShdw>
                </a:effectLst>
              </a:rPr>
              <a:t>VOCÊ É PEÇA ÚNICA</a:t>
            </a:r>
          </a:p>
        </p:txBody>
      </p:sp>
      <p:sp>
        <p:nvSpPr>
          <p:cNvPr id="7188" name="Rectangle 718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90" name="Rectangle 718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41248" y="3259490"/>
            <a:ext cx="10506456" cy="2670048"/>
          </a:xfrm>
        </p:spPr>
        <p:txBody>
          <a:bodyPr>
            <a:normAutofit/>
          </a:bodyPr>
          <a:lstStyle/>
          <a:p>
            <a:pPr>
              <a:defRPr sz="2200">
                <a:solidFill>
                  <a:srgbClr val="0F172A"/>
                </a:solidFill>
              </a:defRPr>
            </a:pPr>
            <a:r>
              <a:rPr lang="pt-BR" sz="2800" dirty="0">
                <a:solidFill>
                  <a:schemeClr val="bg1"/>
                </a:solidFill>
                <a:effectLst>
                  <a:outerShdw blurRad="38100" dist="38100" dir="2700000" algn="tl">
                    <a:srgbClr val="000000">
                      <a:alpha val="43137"/>
                    </a:srgbClr>
                  </a:outerShdw>
                </a:effectLst>
              </a:rPr>
              <a:t>Uma peça faltando muda toda a imagem.</a:t>
            </a:r>
          </a:p>
          <a:p>
            <a:pPr>
              <a:defRPr sz="2200">
                <a:solidFill>
                  <a:srgbClr val="0F172A"/>
                </a:solidFill>
              </a:defRPr>
            </a:pPr>
            <a:r>
              <a:rPr lang="pt-BR" sz="2800" dirty="0">
                <a:solidFill>
                  <a:schemeClr val="bg1"/>
                </a:solidFill>
                <a:effectLst>
                  <a:outerShdw blurRad="38100" dist="38100" dir="2700000" algn="tl">
                    <a:srgbClr val="000000">
                      <a:alpha val="43137"/>
                    </a:srgbClr>
                  </a:outerShdw>
                </a:effectLst>
              </a:rPr>
              <a:t>Você é insubstituível.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1" name="Rectangle 82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Sol brilhando em cima de cavalo&#10;&#10;O conteúdo gerado por IA pode estar incorreto.">
            <a:extLst>
              <a:ext uri="{FF2B5EF4-FFF2-40B4-BE49-F238E27FC236}">
                <a16:creationId xmlns:a16="http://schemas.microsoft.com/office/drawing/2014/main" id="{BA54F55E-5EFC-AE37-5EF4-CFDF0FE05170}"/>
              </a:ext>
            </a:extLst>
          </p:cNvPr>
          <p:cNvPicPr>
            <a:picLocks noChangeAspect="1"/>
          </p:cNvPicPr>
          <p:nvPr/>
        </p:nvPicPr>
        <p:blipFill>
          <a:blip r:embed="rId3"/>
          <a:srcRect l="9530" r="1584" b="6239"/>
          <a:stretch>
            <a:fillRect/>
          </a:stretch>
        </p:blipFill>
        <p:spPr>
          <a:xfrm>
            <a:off x="3523488" y="10"/>
            <a:ext cx="8668512" cy="6857990"/>
          </a:xfrm>
          <a:prstGeom prst="rect">
            <a:avLst/>
          </a:prstGeom>
        </p:spPr>
      </p:pic>
      <p:sp>
        <p:nvSpPr>
          <p:cNvPr id="8213" name="Rectangle 82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pPr algn="l" defTabSz="914400">
              <a:lnSpc>
                <a:spcPct val="90000"/>
              </a:lnSpc>
              <a:defRPr sz="3600" b="1">
                <a:solidFill>
                  <a:srgbClr val="1E3A8A"/>
                </a:solidFill>
              </a:defRPr>
            </a:pPr>
            <a:r>
              <a:rPr lang="en-US" sz="4800">
                <a:solidFill>
                  <a:schemeClr val="bg1"/>
                </a:solidFill>
              </a:rPr>
              <a:t>NINGUÉM PODE SER VOCÊ</a:t>
            </a:r>
            <a:endParaRPr lang="en-US" sz="4800" dirty="0">
              <a:solidFill>
                <a:schemeClr val="bg1"/>
              </a:solidFill>
            </a:endParaRPr>
          </a:p>
        </p:txBody>
      </p:sp>
      <p:sp>
        <p:nvSpPr>
          <p:cNvPr id="3" name="Content Placeholder 2"/>
          <p:cNvSpPr>
            <a:spLocks noGrp="1"/>
          </p:cNvSpPr>
          <p:nvPr>
            <p:ph idx="1"/>
          </p:nvPr>
        </p:nvSpPr>
        <p:spPr>
          <a:xfrm>
            <a:off x="477980" y="4872922"/>
            <a:ext cx="4023359" cy="1208141"/>
          </a:xfrm>
        </p:spPr>
        <p:txBody>
          <a:bodyPr vert="horz" lIns="91440" tIns="45720" rIns="91440" bIns="45720" rtlCol="0">
            <a:normAutofit/>
          </a:bodyPr>
          <a:lstStyle/>
          <a:p>
            <a:pPr marL="0" indent="0" defTabSz="914400">
              <a:lnSpc>
                <a:spcPct val="90000"/>
              </a:lnSpc>
              <a:spcBef>
                <a:spcPts val="1000"/>
              </a:spcBef>
              <a:buNone/>
              <a:defRPr sz="2200">
                <a:solidFill>
                  <a:srgbClr val="0F172A"/>
                </a:solidFill>
              </a:defRPr>
            </a:pPr>
            <a:r>
              <a:rPr lang="en-US" sz="2800" dirty="0" err="1">
                <a:solidFill>
                  <a:schemeClr val="bg1"/>
                </a:solidFill>
              </a:rPr>
              <a:t>Há</a:t>
            </a:r>
            <a:r>
              <a:rPr lang="en-US" sz="2800" dirty="0">
                <a:solidFill>
                  <a:schemeClr val="bg1"/>
                </a:solidFill>
              </a:rPr>
              <a:t> </a:t>
            </a:r>
            <a:r>
              <a:rPr lang="en-US" sz="2800" dirty="0" err="1">
                <a:solidFill>
                  <a:schemeClr val="bg1"/>
                </a:solidFill>
              </a:rPr>
              <a:t>pessoas</a:t>
            </a:r>
            <a:r>
              <a:rPr lang="en-US" sz="2800" dirty="0">
                <a:solidFill>
                  <a:schemeClr val="bg1"/>
                </a:solidFill>
              </a:rPr>
              <a:t> </a:t>
            </a:r>
            <a:r>
              <a:rPr lang="en-US" sz="2800" dirty="0" err="1">
                <a:solidFill>
                  <a:schemeClr val="bg1"/>
                </a:solidFill>
              </a:rPr>
              <a:t>que</a:t>
            </a:r>
            <a:r>
              <a:rPr lang="en-US" sz="2800" dirty="0">
                <a:solidFill>
                  <a:schemeClr val="bg1"/>
                </a:solidFill>
              </a:rPr>
              <a:t> </a:t>
            </a:r>
            <a:r>
              <a:rPr lang="en-US" sz="2800" dirty="0" err="1">
                <a:solidFill>
                  <a:schemeClr val="bg1"/>
                </a:solidFill>
              </a:rPr>
              <a:t>só</a:t>
            </a:r>
            <a:r>
              <a:rPr lang="en-US" sz="2800" dirty="0">
                <a:solidFill>
                  <a:schemeClr val="bg1"/>
                </a:solidFill>
              </a:rPr>
              <a:t> </a:t>
            </a:r>
            <a:r>
              <a:rPr lang="en-US" sz="2800" dirty="0" err="1">
                <a:solidFill>
                  <a:schemeClr val="bg1"/>
                </a:solidFill>
              </a:rPr>
              <a:t>você</a:t>
            </a:r>
            <a:r>
              <a:rPr lang="en-US" sz="2800" dirty="0">
                <a:solidFill>
                  <a:schemeClr val="bg1"/>
                </a:solidFill>
              </a:rPr>
              <a:t> </a:t>
            </a:r>
            <a:r>
              <a:rPr lang="en-US" sz="2800" dirty="0" err="1">
                <a:solidFill>
                  <a:schemeClr val="bg1"/>
                </a:solidFill>
              </a:rPr>
              <a:t>pode</a:t>
            </a:r>
            <a:r>
              <a:rPr lang="en-US" sz="2800" dirty="0">
                <a:solidFill>
                  <a:schemeClr val="bg1"/>
                </a:solidFill>
              </a:rPr>
              <a:t> </a:t>
            </a:r>
            <a:r>
              <a:rPr lang="en-US" sz="2800" dirty="0" err="1">
                <a:solidFill>
                  <a:schemeClr val="bg1"/>
                </a:solidFill>
              </a:rPr>
              <a:t>alcançar</a:t>
            </a:r>
            <a:r>
              <a:rPr lang="en-US" sz="2800" dirty="0">
                <a:solidFill>
                  <a:schemeClr val="bg1"/>
                </a:solidFill>
              </a:rPr>
              <a:t>.</a:t>
            </a:r>
          </a:p>
        </p:txBody>
      </p:sp>
      <p:sp>
        <p:nvSpPr>
          <p:cNvPr id="8215" name="Rectangle 82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17" name="Rectangle 82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56" name="Rectangle 9246">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Em busca do propósito profissional através do marketing - Solutudo">
            <a:extLst>
              <a:ext uri="{FF2B5EF4-FFF2-40B4-BE49-F238E27FC236}">
                <a16:creationId xmlns:a16="http://schemas.microsoft.com/office/drawing/2014/main" id="{7DC0F2E7-8650-48B7-BD73-E2D77761A2F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9091" r="9091"/>
          <a:stretch>
            <a:fillRect/>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9257" name="Rectangle 9248">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aixaDeTexto 3">
            <a:extLst>
              <a:ext uri="{FF2B5EF4-FFF2-40B4-BE49-F238E27FC236}">
                <a16:creationId xmlns:a16="http://schemas.microsoft.com/office/drawing/2014/main" id="{401AC53A-535A-CBEE-D565-931F25B2E60B}"/>
              </a:ext>
            </a:extLst>
          </p:cNvPr>
          <p:cNvSpPr txBox="1"/>
          <p:nvPr/>
        </p:nvSpPr>
        <p:spPr>
          <a:xfrm>
            <a:off x="404553" y="3091928"/>
            <a:ext cx="9078562"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600" b="1">
                <a:solidFill>
                  <a:schemeClr val="bg1"/>
                </a:solidFill>
                <a:effectLst>
                  <a:outerShdw blurRad="38100" dist="38100" dir="2700000" algn="tl">
                    <a:srgbClr val="000000">
                      <a:alpha val="43137"/>
                    </a:srgbClr>
                  </a:outerShdw>
                </a:effectLst>
                <a:latin typeface="+mj-lt"/>
                <a:ea typeface="+mj-ea"/>
                <a:cs typeface="+mj-cs"/>
              </a:rPr>
              <a:t>PROPÓSITO</a:t>
            </a:r>
          </a:p>
        </p:txBody>
      </p:sp>
      <p:sp>
        <p:nvSpPr>
          <p:cNvPr id="9251" name="Rectangle: Rounded Corners 9250">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367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TotalTime>
  <Words>2540</Words>
  <Application>Microsoft Office PowerPoint</Application>
  <PresentationFormat>Widescreen</PresentationFormat>
  <Paragraphs>87</Paragraphs>
  <Slides>17</Slides>
  <Notes>17</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17</vt:i4>
      </vt:variant>
    </vt:vector>
  </HeadingPairs>
  <TitlesOfParts>
    <vt:vector size="20" baseType="lpstr">
      <vt:lpstr>Arial</vt:lpstr>
      <vt:lpstr>Calibri</vt:lpstr>
      <vt:lpstr>Office Theme</vt:lpstr>
      <vt:lpstr>DESCUBRA SEU PROPÓSITO E VIVA A MISSÃO</vt:lpstr>
      <vt:lpstr>VOCÊ JÁ SE PERGUNTOU?</vt:lpstr>
      <vt:lpstr>UMA VERDADE ESSENCIAL</vt:lpstr>
      <vt:lpstr>PENSADO POR DEUS</vt:lpstr>
      <vt:lpstr>DEUS NÃO CRIA SEM PROPÓSITO</vt:lpstr>
      <vt:lpstr>TEMPO E LUGAR CERTOS</vt:lpstr>
      <vt:lpstr>VOCÊ É PEÇA ÚNICA</vt:lpstr>
      <vt:lpstr>NINGUÉM PODE SER VOCÊ</vt:lpstr>
      <vt:lpstr>Apresentação do PowerPoint</vt:lpstr>
      <vt:lpstr>PROPÓSITO NÃO É PROFISSÃO</vt:lpstr>
      <vt:lpstr>IDENTIDADE EM CRISTO</vt:lpstr>
      <vt:lpstr>PROPÓSITO NASCE NA CONEXÃO</vt:lpstr>
      <vt:lpstr>MISSÃO É CONEXÃO COM PROPÓSITO</vt:lpstr>
      <vt:lpstr>A MISSÃO COMEÇA ONDE VOCÊ ESTÁ</vt:lpstr>
      <vt:lpstr>DEUS USA JOVENS</vt:lpstr>
      <vt:lpstr>VOCÊ ACEITA DESCOBRIR SEU  PROPÓSITO E VIVER A MISSÃO?</vt:lpstr>
      <vt:lpstr>ENCERRAMENTO   SUGESTÃO DE MUSICA FINAL –  TEU AGIR EM MIM   SULIVAN DUTRA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UCB - UNASP - Joao Batista de Brito Netto</dc:creator>
  <cp:keywords/>
  <dc:description>generated using python-pptx</dc:description>
  <cp:lastModifiedBy>Pr. Marcelo Augusto de Carvalho</cp:lastModifiedBy>
  <cp:revision>2</cp:revision>
  <dcterms:created xsi:type="dcterms:W3CDTF">2013-01-27T09:14:16Z</dcterms:created>
  <dcterms:modified xsi:type="dcterms:W3CDTF">2026-01-18T13:34:47Z</dcterms:modified>
  <cp:category/>
</cp:coreProperties>
</file>